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comments/comment5.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6.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7.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omments/comment8.xml" ContentType="application/vnd.openxmlformats-officedocument.presentationml.comments+xml"/>
  <Override PartName="/ppt/notesSlides/notesSlide87.xml" ContentType="application/vnd.openxmlformats-officedocument.presentationml.notesSlide+xml"/>
  <Override PartName="/ppt/comments/comment9.xml" ContentType="application/vnd.openxmlformats-officedocument.presentationml.comment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omments/comment10.xml" ContentType="application/vnd.openxmlformats-officedocument.presentationml.comment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omments/comment11.xml" ContentType="application/vnd.openxmlformats-officedocument.presentationml.comments+xml"/>
  <Override PartName="/ppt/notesSlides/notesSlide108.xml" ContentType="application/vnd.openxmlformats-officedocument.presentationml.notesSlide+xml"/>
  <Override PartName="/ppt/comments/comment12.xml" ContentType="application/vnd.openxmlformats-officedocument.presentationml.comments+xml"/>
  <Override PartName="/ppt/notesSlides/notesSlide109.xml" ContentType="application/vnd.openxmlformats-officedocument.presentationml.notesSlide+xml"/>
  <Override PartName="/ppt/comments/comment13.xml" ContentType="application/vnd.openxmlformats-officedocument.presentationml.comments+xml"/>
  <Override PartName="/ppt/notesSlides/notesSlide110.xml" ContentType="application/vnd.openxmlformats-officedocument.presentationml.notesSlide+xml"/>
  <Override PartName="/ppt/comments/comment14.xml" ContentType="application/vnd.openxmlformats-officedocument.presentationml.comments+xml"/>
  <Override PartName="/ppt/notesSlides/notesSlide111.xml" ContentType="application/vnd.openxmlformats-officedocument.presentationml.notesSlide+xml"/>
  <Override PartName="/ppt/comments/comment15.xml" ContentType="application/vnd.openxmlformats-officedocument.presentationml.comments+xml"/>
  <Override PartName="/ppt/notesSlides/notesSlide112.xml" ContentType="application/vnd.openxmlformats-officedocument.presentationml.notesSlide+xml"/>
  <Override PartName="/ppt/comments/comment16.xml" ContentType="application/vnd.openxmlformats-officedocument.presentationml.comments+xml"/>
  <Override PartName="/ppt/notesSlides/notesSlide113.xml" ContentType="application/vnd.openxmlformats-officedocument.presentationml.notesSlide+xml"/>
  <Override PartName="/ppt/comments/comment17.xml" ContentType="application/vnd.openxmlformats-officedocument.presentationml.comments+xml"/>
  <Override PartName="/ppt/notesSlides/notesSlide114.xml" ContentType="application/vnd.openxmlformats-officedocument.presentationml.notesSlide+xml"/>
  <Override PartName="/ppt/comments/comment18.xml" ContentType="application/vnd.openxmlformats-officedocument.presentationml.comments+xml"/>
  <Override PartName="/ppt/notesSlides/notesSlide115.xml" ContentType="application/vnd.openxmlformats-officedocument.presentationml.notesSlide+xml"/>
  <Override PartName="/ppt/comments/comment19.xml" ContentType="application/vnd.openxmlformats-officedocument.presentationml.comments+xml"/>
  <Override PartName="/ppt/notesSlides/notesSlide116.xml" ContentType="application/vnd.openxmlformats-officedocument.presentationml.notesSlide+xml"/>
  <Override PartName="/ppt/comments/comment20.xml" ContentType="application/vnd.openxmlformats-officedocument.presentationml.comments+xml"/>
  <Override PartName="/ppt/notesSlides/notesSlide117.xml" ContentType="application/vnd.openxmlformats-officedocument.presentationml.notesSlide+xml"/>
  <Override PartName="/ppt/comments/comment21.xml" ContentType="application/vnd.openxmlformats-officedocument.presentationml.comments+xml"/>
  <Override PartName="/ppt/notesSlides/notesSlide118.xml" ContentType="application/vnd.openxmlformats-officedocument.presentationml.notesSlide+xml"/>
  <Override PartName="/ppt/comments/comment22.xml" ContentType="application/vnd.openxmlformats-officedocument.presentationml.comment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omments/comment23.xml" ContentType="application/vnd.openxmlformats-officedocument.presentationml.comment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comments/comment24.xml" ContentType="application/vnd.openxmlformats-officedocument.presentationml.comment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omments/comment25.xml" ContentType="application/vnd.openxmlformats-officedocument.presentationml.comments+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omments/comment26.xml" ContentType="application/vnd.openxmlformats-officedocument.presentationml.comments+xml"/>
  <Override PartName="/ppt/notesSlides/notesSlide161.xml" ContentType="application/vnd.openxmlformats-officedocument.presentationml.notesSlide+xml"/>
  <Override PartName="/ppt/comments/comment27.xml" ContentType="application/vnd.openxmlformats-officedocument.presentationml.comments+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comments/comment28.xml" ContentType="application/vnd.openxmlformats-officedocument.presentationml.comments+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comments/comment29.xml" ContentType="application/vnd.openxmlformats-officedocument.presentationml.comments+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comments/comment30.xml" ContentType="application/vnd.openxmlformats-officedocument.presentationml.comments+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comments/comment31.xml" ContentType="application/vnd.openxmlformats-officedocument.presentationml.comments+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comments/comment32.xml" ContentType="application/vnd.openxmlformats-officedocument.presentationml.comments+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comments/comment33.xml" ContentType="application/vnd.openxmlformats-officedocument.presentationml.comments+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comments/comment34.xml" ContentType="application/vnd.openxmlformats-officedocument.presentationml.comments+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comments/comment35.xml" ContentType="application/vnd.openxmlformats-officedocument.presentationml.comments+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comments/comment36.xml" ContentType="application/vnd.openxmlformats-officedocument.presentationml.comments+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comments/comment37.xml" ContentType="application/vnd.openxmlformats-officedocument.presentationml.comments+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comments/comment38.xml" ContentType="application/vnd.openxmlformats-officedocument.presentationml.comments+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comments/comment39.xml" ContentType="application/vnd.openxmlformats-officedocument.presentationml.comments+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Lst>
  <p:sldSz cx="12192000" cy="6858000"/>
  <p:notesSz cx="6858000" cy="9144000"/>
  <p:embeddedFontLst>
    <p:embeddedFont>
      <p:font typeface="Calibri" panose="020F0502020204030204" pitchFamily="34" charset="0"/>
      <p:regular r:id="rId282"/>
      <p:bold r:id="rId283"/>
      <p:italic r:id="rId284"/>
      <p:boldItalic r:id="rId285"/>
    </p:embeddedFont>
    <p:embeddedFont>
      <p:font typeface="Cambria" panose="02040503050406030204" pitchFamily="18" charset="0"/>
      <p:regular r:id="rId286"/>
      <p:bold r:id="rId287"/>
      <p:italic r:id="rId288"/>
      <p:boldItalic r:id="rId289"/>
    </p:embeddedFont>
    <p:embeddedFont>
      <p:font typeface="Montserrat" panose="020B0604020202020204" charset="0"/>
      <p:regular r:id="rId290"/>
      <p:bold r:id="rId291"/>
      <p:italic r:id="rId292"/>
      <p:boldItalic r:id="rId293"/>
    </p:embeddedFont>
    <p:embeddedFont>
      <p:font typeface="Open Sans" panose="020B0606030504020204" pitchFamily="34" charset="0"/>
      <p:regular r:id="rId294"/>
      <p:bold r:id="rId295"/>
      <p:italic r:id="rId296"/>
      <p:boldItalic r:id="rId2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74">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8" roundtripDataSignature="AMtx7mjaWr4F8QbRM6KzZZAzZCYbLdNcG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a Gallo" initials="" lastIdx="9" clrIdx="0"/>
  <p:cmAuthor id="1" name="Home" initials="" lastIdx="33" clrIdx="1"/>
  <p:cmAuthor id="2" name="jaime villaneda" initials="" lastIdx="34"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D1CAEA-83FB-4FBC-BF9D-E5773BFC2350}">
  <a:tblStyle styleId="{2ED1CAEA-83FB-4FBC-BF9D-E5773BFC2350}" styleName="Table_0">
    <a:wholeTbl>
      <a:tcTxStyle b="off" i="off">
        <a:font>
          <a:latin typeface="Arial"/>
          <a:ea typeface="Arial"/>
          <a:cs typeface="Arial"/>
        </a:font>
        <a:schemeClr val="dk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chemeClr val="accent4"/>
              </a:solidFill>
              <a:prstDash val="solid"/>
              <a:round/>
              <a:headEnd type="none" w="sm" len="sm"/>
              <a:tailEnd type="none" w="sm" len="sm"/>
            </a:ln>
          </a:insideV>
        </a:tcBdr>
        <a:fill>
          <a:solidFill>
            <a:srgbClr val="FFFFFF">
              <a:alpha val="0"/>
            </a:srgbClr>
          </a:solidFill>
        </a:fill>
      </a:tcStyle>
    </a:wholeTbl>
    <a:band1H>
      <a:tcTxStyle/>
      <a:tcStyle>
        <a:tcBdr/>
        <a:fill>
          <a:solidFill>
            <a:schemeClr val="accent4">
              <a:alpha val="40000"/>
            </a:schemeClr>
          </a:solidFill>
        </a:fill>
      </a:tcStyle>
    </a:band1H>
    <a:band2H>
      <a:tcTxStyle/>
      <a:tcStyle>
        <a:tcBdr/>
      </a:tcStyle>
    </a:band2H>
    <a:band1V>
      <a:tcTxStyle/>
      <a:tcStyle>
        <a:tcBdr>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tcBdr>
        <a:fill>
          <a:solidFill>
            <a:schemeClr val="accent4">
              <a:alpha val="40000"/>
            </a:schemeClr>
          </a:solidFill>
        </a:fill>
      </a:tcStyle>
    </a:band1V>
    <a:band2V>
      <a:tcTxStyle/>
      <a:tcStyle>
        <a:tcBdr/>
      </a:tcStyle>
    </a:band2V>
    <a:lastCol>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4"/>
          </a:solidFill>
        </a:fill>
      </a:tcStyle>
    </a:firstRow>
    <a:neCell>
      <a:tcTxStyle/>
      <a:tcStyle>
        <a:tcBdr/>
      </a:tcStyle>
    </a:neCell>
    <a:nwCell>
      <a:tcTxStyle/>
      <a:tcStyle>
        <a:tcBdr/>
      </a:tcStyle>
    </a:nwCell>
  </a:tblStyle>
  <a:tblStyle styleId="{EF8CE3AA-3166-4DB0-9606-D85909CC6AE9}" styleName="Table_1">
    <a:wholeTbl>
      <a:tcTxStyle b="off" i="off">
        <a:font>
          <a:latin typeface="Arial"/>
          <a:ea typeface="Arial"/>
          <a:cs typeface="Arial"/>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FF4E6"/>
          </a:solidFill>
        </a:fill>
      </a:tcStyle>
    </a:lastRow>
    <a:seCell>
      <a:tcTxStyle/>
      <a:tcStyle>
        <a:tcBdr/>
      </a:tcStyle>
    </a:seCell>
    <a:swCell>
      <a:tcTxStyle/>
      <a:tcStyle>
        <a:tcBdr/>
      </a:tcStyle>
    </a:swCell>
    <a:firstRow>
      <a:tcTxStyle b="on" i="off"/>
      <a:tcStyle>
        <a:tcBdr/>
        <a:fill>
          <a:solidFill>
            <a:srgbClr val="FFF4E6"/>
          </a:solidFill>
        </a:fill>
      </a:tcStyle>
    </a:firstRow>
    <a:neCell>
      <a:tcTxStyle/>
      <a:tcStyle>
        <a:tcBdr/>
      </a:tcStyle>
    </a:neCell>
    <a:nwCell>
      <a:tcTxStyle/>
      <a:tcStyle>
        <a:tcBdr/>
      </a:tcStyle>
    </a:nwCell>
  </a:tblStyle>
  <a:tblStyle styleId="{EBA6D0AE-2071-47CC-B566-9773BA1A3BE6}" styleName="Table_2">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96"/>
      </p:cViewPr>
      <p:guideLst>
        <p:guide orient="horz" pos="397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commentAuthors" Target="commentAuthor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10.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1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1.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1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2.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1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3.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4.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5.fntdata"/><Relationship Id="rId300"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5.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6.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6.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customschemas.google.com/relationships/presentationmetadata" Target="meta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7.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8.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1-01T16:58:36.369" idx="1">
    <p:pos x="10" y="10"/>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TC7BBs"/>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0" dt="2020-11-12T21:44:20.224" idx="6">
    <p:pos x="10" y="10"/>
    <p:text>Visualización del recurso interactivo: https://h5p.org/drag-and-drop</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TC7BCs"/>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02-18T19:12:59.240" idx="8">
    <p:pos x="7268" y="2239"/>
    <p:text>laboratorio3.jpg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90"/>
      </p:ext>
    </p:extLst>
  </p:cm>
  <p:cm authorId="1" dt="2021-02-18T19:13:10.818" idx="7">
    <p:pos x="4853" y="882"/>
    <p:text>1.png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9k"/>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02-18T16:27:59.194" idx="10">
    <p:pos x="96" y="807"/>
    <p:text>orbital.png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3o"/>
      </p:ext>
    </p:extLst>
  </p:cm>
  <p:cm authorId="1" dt="2021-02-18T16:28:09.089" idx="9">
    <p:pos x="267" y="2483"/>
    <p:text>conjuntoiconos.jpg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3w"/>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1-02-18T19:19:46.136" idx="14">
    <p:pos x="4881" y="890"/>
    <p:text>3.png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_s"/>
      </p:ext>
    </p:extLst>
  </p:cm>
  <p:cm authorId="1" dt="2021-02-18T19:56:22.903" idx="13">
    <p:pos x="2117" y="2085"/>
    <p:text>registro quimico.png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_U"/>
      </p:ext>
    </p:extLst>
  </p:cm>
  <p:cm authorId="1" dt="2021-02-18T19:56:30.214" idx="12">
    <p:pos x="3981" y="2163"/>
    <p:text>quimico.png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7o"/>
      </p:ext>
    </p:extLst>
  </p:cm>
  <p:cm authorId="1" dt="2021-02-18T19:56:43.350" idx="11">
    <p:pos x="5841" y="2163"/>
    <p:text>analisis0.png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1-02-18T19:19:46.136" idx="15">
    <p:pos x="4881" y="890"/>
    <p:text>3.png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9g"/>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02-18T19:19:46.136" idx="18">
    <p:pos x="4881" y="890"/>
    <p:text>3.png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1Y"/>
      </p:ext>
    </p:extLst>
  </p:cm>
  <p:cm authorId="1" dt="2021-02-18T19:56:22.903" idx="17">
    <p:pos x="2117" y="2085"/>
    <p:text>registro quimico.png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_0"/>
      </p:ext>
    </p:extLst>
  </p:cm>
  <p:cm authorId="1" dt="2021-02-18T19:56:30.214" idx="16">
    <p:pos x="3981" y="2163"/>
    <p:text>quimico.png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8A"/>
      </p:ext>
    </p:extLst>
  </p:cm>
  <p:cm authorId="1" dt="2021-02-18T19:56:43.350" idx="19">
    <p:pos x="5841" y="2163"/>
    <p:text>analisis0.png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98"/>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1-02-18T19:19:46.136" idx="20">
    <p:pos x="4881" y="890"/>
    <p:text>3.png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0U"/>
      </p:ext>
    </p:extLst>
  </p:cm>
  <p:cm authorId="1" dt="2021-02-18T19:56:22.903" idx="22">
    <p:pos x="2117" y="2085"/>
    <p:text>registro quimico.png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7w"/>
      </p:ext>
    </p:extLst>
  </p:cm>
  <p:cm authorId="1" dt="2021-02-18T19:56:30.214" idx="21">
    <p:pos x="3981" y="2163"/>
    <p:text>quimico.png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5E"/>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1-02-18T19:19:46.136" idx="25">
    <p:pos x="4881" y="890"/>
    <p:text>3.png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2Y"/>
      </p:ext>
    </p:extLst>
  </p:cm>
  <p:cm authorId="1" dt="2021-02-18T19:56:22.903" idx="26">
    <p:pos x="2117" y="2085"/>
    <p:text>registro quimico.png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2E"/>
      </p:ext>
    </p:extLst>
  </p:cm>
  <p:cm authorId="1" dt="2021-02-18T19:56:30.214" idx="23">
    <p:pos x="3981" y="2163"/>
    <p:text>quimico.png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24"/>
      </p:ext>
    </p:extLst>
  </p:cm>
  <p:cm authorId="1" dt="2021-02-18T19:56:43.350" idx="24">
    <p:pos x="5841" y="2163"/>
    <p:text>analisis0.png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8Q"/>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1-02-18T19:19:46.136" idx="27">
    <p:pos x="4881" y="890"/>
    <p:text>3.png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8E"/>
      </p:ext>
    </p:extLst>
  </p:cm>
  <p:cm authorId="1" dt="2021-02-18T20:06:26.514" idx="28">
    <p:pos x="5261" y="2846"/>
    <p:text>se envia a diseño grafico 
nombre ejemplosmuebles1.png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08"/>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1-02-18T19:19:46.136" idx="30">
    <p:pos x="4881" y="890"/>
    <p:text>3.png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aAQ"/>
      </p:ext>
    </p:extLst>
  </p:cm>
  <p:cm authorId="1" dt="2021-02-18T20:07:10.420" idx="29">
    <p:pos x="5261" y="2846"/>
    <p:text>se envia a diseño grafico 
nombre ejemplosmuebles2.png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7s"/>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0-11-01T16:58:36.369" idx="2">
    <p:pos x="10" y="10"/>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_E"/>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1-02-18T16:27:59.194" idx="32">
    <p:pos x="96" y="807"/>
    <p:text>orbital.png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Y"/>
      </p:ext>
    </p:extLst>
  </p:cm>
  <p:cm authorId="1" dt="2021-02-18T16:28:09.089" idx="31">
    <p:pos x="267" y="2483"/>
    <p:text>conjuntoiconos.jpg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_k"/>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1-02-18T20:50:39.787" idx="33">
    <p:pos x="6022" y="1375"/>
    <p:text>quimica5.png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aAE"/>
      </p:ext>
    </p:extLst>
  </p:cm>
  <p:cm authorId="2" dt="2021-02-22T15:12:59.648" idx="4">
    <p:pos x="473" y="2252"/>
    <p:text>NIÑO.JPG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3s"/>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2" dt="2021-02-22T15:13:35.956" idx="5">
    <p:pos x="6058" y="1229"/>
    <p:text>quimico.png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34"/>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2" dt="2021-02-20T19:22:15.239" idx="6">
    <p:pos x="6075" y="1151"/>
    <p:text>buscar.png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5w"/>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2" dt="2021-02-20T19:39:06.253" idx="7">
    <p:pos x="6184" y="1106"/>
    <p:text>microbiologia.png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0I"/>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0" dt="2020-11-08T22:54:17.086" idx="7">
    <p:pos x="3617" y="834"/>
    <p:text>Propuesta de visualización para ejercicio de aprendizaje:
https://h5p.org/multichoice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TC7BEk"/>
      </p:ext>
    </p:extLst>
  </p:cm>
  <p:cm authorId="2" dt="2021-02-20T20:33:24.871" idx="8">
    <p:pos x="1737" y="1596"/>
    <p:text>se señala con el circulo rojo las palabras correctas para el arrastre con el fin de facilitar la progración.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aBU"/>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2" dt="2021-02-20T23:00:23.365" idx="9">
    <p:pos x="5763" y="1357"/>
    <p:text>ejemplo3.jpg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5M"/>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2" dt="2021-02-20T23:01:04.230" idx="10">
    <p:pos x="5838" y="1306"/>
    <p:text>ejemplo4.png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7M"/>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2" dt="2021-02-20T23:41:21.891" idx="11">
    <p:pos x="6002" y="1041"/>
    <p:text>la tabla se envia a diseño grafico. nombre de la imagen tablarecomendaciones.png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6o"/>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0" dt="2020-11-12T21:49:01.261" idx="8">
    <p:pos x="3311" y="2139"/>
    <p:text>Visualización del recurso interactivo:  https://h5p.org/flashcards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TC7BDQ"/>
      </p:ext>
    </p:extLst>
  </p:cm>
  <p:cm authorId="2" dt="2021-02-21T01:38:46.661" idx="15">
    <p:pos x="1415" y="1632"/>
    <p:text>corrosivometales.png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9A"/>
      </p:ext>
    </p:extLst>
  </p:cm>
  <p:cm authorId="2" dt="2021-02-21T01:40:14.814" idx="14">
    <p:pos x="2507" y="1854"/>
    <p:text>gases.png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9s"/>
      </p:ext>
    </p:extLst>
  </p:cm>
  <p:cm authorId="2" dt="2021-02-21T01:41:05.605" idx="13">
    <p:pos x="4896" y="2250"/>
    <p:text>liquidoscomburentes.png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_Q"/>
      </p:ext>
    </p:extLst>
  </p:cm>
  <p:cm authorId="2" dt="2021-02-21T01:43:20.228" idx="16">
    <p:pos x="6926" y="1777"/>
    <p:text>peligro de aspiracion.png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aBY"/>
      </p:ext>
    </p:extLst>
  </p:cm>
  <p:cm authorId="2" dt="2021-02-21T01:44:22.656" idx="12">
    <p:pos x="1984" y="312"/>
    <p:text>Cada simbolo se deja con su respuesta correcta para facilitar la programación.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0-11-01T16:58:36.369" idx="3">
    <p:pos x="10" y="10"/>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3g"/>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2" dt="2021-02-21T19:13:27.179" idx="17">
    <p:pos x="3088" y="1135"/>
    <p:text>trituradorademandibula.png  enviada a diseño gráfico</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8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2" dt="2021-02-21T19:31:17.391" idx="18">
    <p:pos x="6588" y="1705"/>
    <p:text>molinodebarras.jpg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_A"/>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2" dt="2021-02-21T19:35:24.722" idx="19">
    <p:pos x="5916" y="1902"/>
    <p:text>molinoderulos.jpg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4E"/>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2" dt="2021-02-21T19:55:04.248" idx="20">
    <p:pos x="7246" y="2128"/>
    <p:text>secadodemaiz.jpg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2" dt="2021-02-21T20:02:20.835" idx="21">
    <p:pos x="6171" y="1831"/>
    <p:text>tabla se envia a diseño grafico con el nombre caracteristicasdemolienda.png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aAI"/>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2" dt="2021-02-21T20:29:33.549" idx="26">
    <p:pos x="5170" y="2436"/>
    <p:text>cuenca1.png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4o"/>
      </p:ext>
    </p:extLst>
  </p:cm>
  <p:cm authorId="2" dt="2021-02-21T20:30:44.381" idx="23">
    <p:pos x="1999" y="2307"/>
    <p:text>cuenco.png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5c"/>
      </p:ext>
    </p:extLst>
  </p:cm>
  <p:cm authorId="2" dt="2021-02-21T20:32:59.527" idx="22">
    <p:pos x="3177" y="2287"/>
    <p:text>quimico32.png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_g"/>
      </p:ext>
    </p:extLst>
  </p:cm>
  <p:cm authorId="2" dt="2021-02-21T20:33:41.151" idx="24">
    <p:pos x="4279" y="2436"/>
    <p:text>cedazo.png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aAg"/>
      </p:ext>
    </p:extLst>
  </p:cm>
  <p:cm authorId="2" dt="2021-02-21T20:34:29.520" idx="25">
    <p:pos x="6392" y="2373"/>
    <p:text>microbiologiaicono.png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1M"/>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2" dt="2021-02-21T20:53:38.159" idx="27">
    <p:pos x="3430" y="1931"/>
    <p:text>licuadora.png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0A"/>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2" dt="2021-02-21T22:16:38.267" idx="30">
    <p:pos x="1611" y="1736"/>
    <p:text>tecnicodelaboratorio.png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04"/>
      </p:ext>
    </p:extLst>
  </p:cm>
  <p:cm authorId="2" dt="2021-02-21T22:17:24.193" idx="29">
    <p:pos x="4197" y="1715"/>
    <p:text>laboratorio.png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1U"/>
      </p:ext>
    </p:extLst>
  </p:cm>
  <p:cm authorId="2" dt="2021-02-21T22:21:13.083" idx="28">
    <p:pos x="6880" y="1730"/>
    <p:text>23.png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_o"/>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2" dt="2021-02-21T22:48:18.415" idx="31">
    <p:pos x="3675" y="2234"/>
    <p:text>lanzador.png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E"/>
      </p:ext>
    </p:extLst>
  </p:cm>
  <p:cm authorId="2" dt="2021-02-21T22:55:16.035" idx="33">
    <p:pos x="5546" y="2380"/>
    <p:text>reaccion quimica3.png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7k"/>
      </p:ext>
    </p:extLst>
  </p:cm>
  <p:cm authorId="2" dt="2021-02-21T22:55:25.050" idx="32">
    <p:pos x="1933" y="2639"/>
    <p:text>pesa.png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6E"/>
      </p:ext>
    </p:extLst>
  </p:cm>
  <p:cm authorId="2" dt="2021-02-21T22:57:14.773" idx="34">
    <p:pos x="7198" y="2446"/>
    <p:text>grifoagua.png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6I"/>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0" dt="2020-11-12T21:49:35.011" idx="9">
    <p:pos x="4981" y="1029"/>
    <p:text>Visualización del recurso interactivo: https://h5p.org/find-multiple-hotspots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TC7BEU"/>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0-11-12T21:14:27.258" idx="4">
    <p:pos x="3243" y="1307"/>
    <p:text>La apariencia de los taps en programación queda así:
https://codepen.io/rafaelavlucas/pen/MLKGba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TC7BD4"/>
      </p:ext>
    </p:extLst>
  </p:cm>
  <p:cm authorId="1" dt="2021-02-15T15:47:58.304" idx="1">
    <p:pos x="3243" y="1307"/>
    <p:text>En reposo: icono-linea-cerebro.png
Activado: icono-cerebro-relleno.png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aAw"/>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0-11-12T21:14:27.258" idx="5">
    <p:pos x="3243" y="1307"/>
    <p:text>La apariencia de los taps en programación queda así:
https://codepen.io/rafaelavlucas/pen/MLKGba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4Y"/>
      </p:ext>
    </p:extLst>
  </p:cm>
  <p:cm authorId="1" dt="2021-02-15T15:46:56.567" idx="2">
    <p:pos x="5577" y="1247"/>
    <p:text>En reposo: icono-tijera-linea.png
Activado: icono-tijera-relleno.png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aAA"/>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2-16T10:43:09.037" idx="3">
    <p:pos x="658" y="1731"/>
    <p:text>cientifico(1).png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3Y"/>
      </p:ext>
    </p:extLst>
  </p:cm>
  <p:cm authorId="1" dt="2021-02-16T11:26:18.780" idx="4">
    <p:pos x="5005" y="2093"/>
    <p:text>quimica.png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4c"/>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2-16T10:43:09.037" idx="6">
    <p:pos x="658" y="1731"/>
    <p:text>cientifico(1).png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1I"/>
      </p:ext>
    </p:extLst>
  </p:cm>
  <p:cm authorId="1" dt="2021-02-16T11:26:18.780" idx="5">
    <p:pos x="5005" y="2093"/>
    <p:text>quimica.png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1s"/>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02-17T21:55:15.866" idx="2">
    <p:pos x="1508" y="1137"/>
    <p:text>cientifico5.png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2s"/>
      </p:ext>
    </p:extLst>
  </p:cm>
  <p:cm authorId="2" dt="2021-02-17T21:55:48.859" idx="1">
    <p:pos x="7164" y="1316"/>
    <p:text>imagen submuestra.jpg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Z8U"/>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02-17T22:16:42.497" idx="3">
    <p:pos x="5347" y="1407"/>
    <p:text>adsorion.jpg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UtIaA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7" name="Google Shape;2297;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8" name="Google Shape;2298;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p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6" name="Google Shape;2316;p2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7" name="Google Shape;2317;p2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p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5" name="Google Shape;2345;p2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6" name="Google Shape;2346;p2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p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3" name="Google Shape;2373;p2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4" name="Google Shape;2374;p2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p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0" name="Google Shape;2390;p2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1" name="Google Shape;2391;p2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p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7" name="Google Shape;2407;p2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8" name="Google Shape;2408;p2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p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5" name="Google Shape;2425;p2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6" name="Google Shape;2426;p2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p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4" name="Google Shape;2444;p2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5" name="Google Shape;2445;p2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p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2" name="Google Shape;2462;p2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3" name="Google Shape;2463;p2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p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1" name="Google Shape;2481;p2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2" name="Google Shape;2482;p2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p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8" name="Google Shape;2508;p2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9" name="Google Shape;2509;p2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p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5" name="Google Shape;2535;p2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6" name="Google Shape;2536;p2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p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2" name="Google Shape;2562;p2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3" name="Google Shape;2563;p2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9" name="Google Shape;2589;p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0" name="Google Shape;2590;p2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p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6" name="Google Shape;2616;p2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7" name="Google Shape;2617;p2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p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2" name="Google Shape;2632;p2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3" name="Google Shape;2633;p2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p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8" name="Google Shape;2648;p2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9" name="Google Shape;2649;p2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p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7" name="Google Shape;2667;p2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8" name="Google Shape;2668;p2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8" name="Google Shape;2698;p2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9" name="Google Shape;2699;p2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0" name="Google Shape;2730;p2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1" name="Google Shape;2731;p2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p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1" name="Google Shape;2761;p2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2" name="Google Shape;2762;p2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p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2" name="Google Shape;2792;p2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3" name="Google Shape;2793;p2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5" name="Google Shape;2825;p2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6" name="Google Shape;2826;p2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7"/>
        <p:cNvGrpSpPr/>
        <p:nvPr/>
      </p:nvGrpSpPr>
      <p:grpSpPr>
        <a:xfrm>
          <a:off x="0" y="0"/>
          <a:ext cx="0" cy="0"/>
          <a:chOff x="0" y="0"/>
          <a:chExt cx="0" cy="0"/>
        </a:xfrm>
      </p:grpSpPr>
      <p:sp>
        <p:nvSpPr>
          <p:cNvPr id="2858" name="Google Shape;2858;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9" name="Google Shape;2859;p2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0" name="Google Shape;2860;p2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p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2" name="Google Shape;2892;p2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3" name="Google Shape;2893;p2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p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3" name="Google Shape;2923;p2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4" name="Google Shape;2924;p2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2"/>
        <p:cNvGrpSpPr/>
        <p:nvPr/>
      </p:nvGrpSpPr>
      <p:grpSpPr>
        <a:xfrm>
          <a:off x="0" y="0"/>
          <a:ext cx="0" cy="0"/>
          <a:chOff x="0" y="0"/>
          <a:chExt cx="0" cy="0"/>
        </a:xfrm>
      </p:grpSpPr>
      <p:sp>
        <p:nvSpPr>
          <p:cNvPr id="2953" name="Google Shape;2953;p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4" name="Google Shape;2954;p2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5" name="Google Shape;2955;p2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p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7" name="Google Shape;2987;p2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8" name="Google Shape;2988;p2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p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9" name="Google Shape;3019;p2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0" name="Google Shape;3020;p2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p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0" name="Google Shape;3050;p2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1" name="Google Shape;3051;p2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1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0"/>
        <p:cNvGrpSpPr/>
        <p:nvPr/>
      </p:nvGrpSpPr>
      <p:grpSpPr>
        <a:xfrm>
          <a:off x="0" y="0"/>
          <a:ext cx="0" cy="0"/>
          <a:chOff x="0" y="0"/>
          <a:chExt cx="0" cy="0"/>
        </a:xfrm>
      </p:grpSpPr>
      <p:sp>
        <p:nvSpPr>
          <p:cNvPr id="3081" name="Google Shape;3081;p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2" name="Google Shape;3082;p2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3" name="Google Shape;3083;p2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p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7" name="Google Shape;3097;p2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8" name="Google Shape;3098;p2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3" name="Google Shape;3113;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4" name="Google Shape;3114;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5"/>
        <p:cNvGrpSpPr/>
        <p:nvPr/>
      </p:nvGrpSpPr>
      <p:grpSpPr>
        <a:xfrm>
          <a:off x="0" y="0"/>
          <a:ext cx="0" cy="0"/>
          <a:chOff x="0" y="0"/>
          <a:chExt cx="0" cy="0"/>
        </a:xfrm>
      </p:grpSpPr>
      <p:sp>
        <p:nvSpPr>
          <p:cNvPr id="3136" name="Google Shape;313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7" name="Google Shape;313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5"/>
        <p:cNvGrpSpPr/>
        <p:nvPr/>
      </p:nvGrpSpPr>
      <p:grpSpPr>
        <a:xfrm>
          <a:off x="0" y="0"/>
          <a:ext cx="0" cy="0"/>
          <a:chOff x="0" y="0"/>
          <a:chExt cx="0" cy="0"/>
        </a:xfrm>
      </p:grpSpPr>
      <p:sp>
        <p:nvSpPr>
          <p:cNvPr id="3146" name="Google Shape;3146;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7" name="Google Shape;314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1" name="Google Shape;316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2"/>
        <p:cNvGrpSpPr/>
        <p:nvPr/>
      </p:nvGrpSpPr>
      <p:grpSpPr>
        <a:xfrm>
          <a:off x="0" y="0"/>
          <a:ext cx="0" cy="0"/>
          <a:chOff x="0" y="0"/>
          <a:chExt cx="0" cy="0"/>
        </a:xfrm>
      </p:grpSpPr>
      <p:sp>
        <p:nvSpPr>
          <p:cNvPr id="3173" name="Google Shape;3173;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4" name="Google Shape;317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p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8" name="Google Shape;3188;p2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9" name="Google Shape;3189;p2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p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4" name="Google Shape;3204;p2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5" name="Google Shape;3205;p2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9"/>
        <p:cNvGrpSpPr/>
        <p:nvPr/>
      </p:nvGrpSpPr>
      <p:grpSpPr>
        <a:xfrm>
          <a:off x="0" y="0"/>
          <a:ext cx="0" cy="0"/>
          <a:chOff x="0" y="0"/>
          <a:chExt cx="0" cy="0"/>
        </a:xfrm>
      </p:grpSpPr>
      <p:sp>
        <p:nvSpPr>
          <p:cNvPr id="3220" name="Google Shape;3220;p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1" name="Google Shape;3221;p2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2" name="Google Shape;3222;p2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1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p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8" name="Google Shape;3238;p2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9" name="Google Shape;3239;p2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2"/>
        <p:cNvGrpSpPr/>
        <p:nvPr/>
      </p:nvGrpSpPr>
      <p:grpSpPr>
        <a:xfrm>
          <a:off x="0" y="0"/>
          <a:ext cx="0" cy="0"/>
          <a:chOff x="0" y="0"/>
          <a:chExt cx="0" cy="0"/>
        </a:xfrm>
      </p:grpSpPr>
      <p:sp>
        <p:nvSpPr>
          <p:cNvPr id="3253" name="Google Shape;3253;p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4" name="Google Shape;3254;p2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5" name="Google Shape;3255;p2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3"/>
        <p:cNvGrpSpPr/>
        <p:nvPr/>
      </p:nvGrpSpPr>
      <p:grpSpPr>
        <a:xfrm>
          <a:off x="0" y="0"/>
          <a:ext cx="0" cy="0"/>
          <a:chOff x="0" y="0"/>
          <a:chExt cx="0" cy="0"/>
        </a:xfrm>
      </p:grpSpPr>
      <p:sp>
        <p:nvSpPr>
          <p:cNvPr id="3274" name="Google Shape;3274;p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5" name="Google Shape;3275;p2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6" name="Google Shape;3276;p2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6"/>
        <p:cNvGrpSpPr/>
        <p:nvPr/>
      </p:nvGrpSpPr>
      <p:grpSpPr>
        <a:xfrm>
          <a:off x="0" y="0"/>
          <a:ext cx="0" cy="0"/>
          <a:chOff x="0" y="0"/>
          <a:chExt cx="0" cy="0"/>
        </a:xfrm>
      </p:grpSpPr>
      <p:sp>
        <p:nvSpPr>
          <p:cNvPr id="3297" name="Google Shape;3297;p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8" name="Google Shape;3298;p2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9" name="Google Shape;3299;p2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4"/>
        <p:cNvGrpSpPr/>
        <p:nvPr/>
      </p:nvGrpSpPr>
      <p:grpSpPr>
        <a:xfrm>
          <a:off x="0" y="0"/>
          <a:ext cx="0" cy="0"/>
          <a:chOff x="0" y="0"/>
          <a:chExt cx="0" cy="0"/>
        </a:xfrm>
      </p:grpSpPr>
      <p:sp>
        <p:nvSpPr>
          <p:cNvPr id="3325" name="Google Shape;3325;p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6" name="Google Shape;3326;p2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7" name="Google Shape;3327;p2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p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3" name="Google Shape;3353;p2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4" name="Google Shape;3354;p2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8"/>
        <p:cNvGrpSpPr/>
        <p:nvPr/>
      </p:nvGrpSpPr>
      <p:grpSpPr>
        <a:xfrm>
          <a:off x="0" y="0"/>
          <a:ext cx="0" cy="0"/>
          <a:chOff x="0" y="0"/>
          <a:chExt cx="0" cy="0"/>
        </a:xfrm>
      </p:grpSpPr>
      <p:sp>
        <p:nvSpPr>
          <p:cNvPr id="3379" name="Google Shape;3379;p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0" name="Google Shape;3380;p2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1" name="Google Shape;3381;p2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6"/>
        <p:cNvGrpSpPr/>
        <p:nvPr/>
      </p:nvGrpSpPr>
      <p:grpSpPr>
        <a:xfrm>
          <a:off x="0" y="0"/>
          <a:ext cx="0" cy="0"/>
          <a:chOff x="0" y="0"/>
          <a:chExt cx="0" cy="0"/>
        </a:xfrm>
      </p:grpSpPr>
      <p:sp>
        <p:nvSpPr>
          <p:cNvPr id="3407" name="Google Shape;3407;p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8" name="Google Shape;3408;p2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9" name="Google Shape;3409;p2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p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1" name="Google Shape;3431;p2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2" name="Google Shape;3432;p2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p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3" name="Google Shape;3453;p2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4" name="Google Shape;3454;p2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1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4"/>
        <p:cNvGrpSpPr/>
        <p:nvPr/>
      </p:nvGrpSpPr>
      <p:grpSpPr>
        <a:xfrm>
          <a:off x="0" y="0"/>
          <a:ext cx="0" cy="0"/>
          <a:chOff x="0" y="0"/>
          <a:chExt cx="0" cy="0"/>
        </a:xfrm>
      </p:grpSpPr>
      <p:sp>
        <p:nvSpPr>
          <p:cNvPr id="3475" name="Google Shape;3475;p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6" name="Google Shape;3476;p2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7" name="Google Shape;3477;p2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p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9" name="Google Shape;3499;p2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0" name="Google Shape;3500;p2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0"/>
        <p:cNvGrpSpPr/>
        <p:nvPr/>
      </p:nvGrpSpPr>
      <p:grpSpPr>
        <a:xfrm>
          <a:off x="0" y="0"/>
          <a:ext cx="0" cy="0"/>
          <a:chOff x="0" y="0"/>
          <a:chExt cx="0" cy="0"/>
        </a:xfrm>
      </p:grpSpPr>
      <p:sp>
        <p:nvSpPr>
          <p:cNvPr id="3521" name="Google Shape;3521;p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2" name="Google Shape;3522;p2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3" name="Google Shape;3523;p2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3"/>
        <p:cNvGrpSpPr/>
        <p:nvPr/>
      </p:nvGrpSpPr>
      <p:grpSpPr>
        <a:xfrm>
          <a:off x="0" y="0"/>
          <a:ext cx="0" cy="0"/>
          <a:chOff x="0" y="0"/>
          <a:chExt cx="0" cy="0"/>
        </a:xfrm>
      </p:grpSpPr>
      <p:sp>
        <p:nvSpPr>
          <p:cNvPr id="3544" name="Google Shape;3544;p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5" name="Google Shape;3545;p2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6" name="Google Shape;3546;p2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6"/>
        <p:cNvGrpSpPr/>
        <p:nvPr/>
      </p:nvGrpSpPr>
      <p:grpSpPr>
        <a:xfrm>
          <a:off x="0" y="0"/>
          <a:ext cx="0" cy="0"/>
          <a:chOff x="0" y="0"/>
          <a:chExt cx="0" cy="0"/>
        </a:xfrm>
      </p:grpSpPr>
      <p:sp>
        <p:nvSpPr>
          <p:cNvPr id="3567" name="Google Shape;3567;p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8" name="Google Shape;3568;p2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9" name="Google Shape;3569;p2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9"/>
        <p:cNvGrpSpPr/>
        <p:nvPr/>
      </p:nvGrpSpPr>
      <p:grpSpPr>
        <a:xfrm>
          <a:off x="0" y="0"/>
          <a:ext cx="0" cy="0"/>
          <a:chOff x="0" y="0"/>
          <a:chExt cx="0" cy="0"/>
        </a:xfrm>
      </p:grpSpPr>
      <p:sp>
        <p:nvSpPr>
          <p:cNvPr id="3590" name="Google Shape;3590;p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1" name="Google Shape;3591;p2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2" name="Google Shape;3592;p2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2"/>
        <p:cNvGrpSpPr/>
        <p:nvPr/>
      </p:nvGrpSpPr>
      <p:grpSpPr>
        <a:xfrm>
          <a:off x="0" y="0"/>
          <a:ext cx="0" cy="0"/>
          <a:chOff x="0" y="0"/>
          <a:chExt cx="0" cy="0"/>
        </a:xfrm>
      </p:grpSpPr>
      <p:sp>
        <p:nvSpPr>
          <p:cNvPr id="3613" name="Google Shape;3613;p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4" name="Google Shape;3614;p3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5" name="Google Shape;3615;p3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p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7" name="Google Shape;3637;p3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8" name="Google Shape;3638;p3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157</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0" name="Google Shape;3660;p3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1" name="Google Shape;3661;p3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4"/>
        <p:cNvGrpSpPr/>
        <p:nvPr/>
      </p:nvGrpSpPr>
      <p:grpSpPr>
        <a:xfrm>
          <a:off x="0" y="0"/>
          <a:ext cx="0" cy="0"/>
          <a:chOff x="0" y="0"/>
          <a:chExt cx="0" cy="0"/>
        </a:xfrm>
      </p:grpSpPr>
      <p:sp>
        <p:nvSpPr>
          <p:cNvPr id="3675" name="Google Shape;3675;p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6" name="Google Shape;3676;p3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7" name="Google Shape;3677;p3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1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p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3" name="Google Shape;3693;p3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4" name="Google Shape;3694;p3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8"/>
        <p:cNvGrpSpPr/>
        <p:nvPr/>
      </p:nvGrpSpPr>
      <p:grpSpPr>
        <a:xfrm>
          <a:off x="0" y="0"/>
          <a:ext cx="0" cy="0"/>
          <a:chOff x="0" y="0"/>
          <a:chExt cx="0" cy="0"/>
        </a:xfrm>
      </p:grpSpPr>
      <p:sp>
        <p:nvSpPr>
          <p:cNvPr id="3709" name="Google Shape;3709;p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0" name="Google Shape;3710;p3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1" name="Google Shape;3711;p3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p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7" name="Google Shape;3727;p3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8" name="Google Shape;3728;p3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8"/>
        <p:cNvGrpSpPr/>
        <p:nvPr/>
      </p:nvGrpSpPr>
      <p:grpSpPr>
        <a:xfrm>
          <a:off x="0" y="0"/>
          <a:ext cx="0" cy="0"/>
          <a:chOff x="0" y="0"/>
          <a:chExt cx="0" cy="0"/>
        </a:xfrm>
      </p:grpSpPr>
      <p:sp>
        <p:nvSpPr>
          <p:cNvPr id="3749" name="Google Shape;3749;p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0" name="Google Shape;3750;p3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1" name="Google Shape;3751;p3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163</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p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8" name="Google Shape;3768;p3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9" name="Google Shape;3769;p3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164</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4"/>
        <p:cNvGrpSpPr/>
        <p:nvPr/>
      </p:nvGrpSpPr>
      <p:grpSpPr>
        <a:xfrm>
          <a:off x="0" y="0"/>
          <a:ext cx="0" cy="0"/>
          <a:chOff x="0" y="0"/>
          <a:chExt cx="0" cy="0"/>
        </a:xfrm>
      </p:grpSpPr>
      <p:sp>
        <p:nvSpPr>
          <p:cNvPr id="3785" name="Google Shape;3785;p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6" name="Google Shape;3786;p3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7" name="Google Shape;3787;p3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165</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Google Shape;3803;p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4" name="Google Shape;3804;p3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5" name="Google Shape;3805;p3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166</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0"/>
        <p:cNvGrpSpPr/>
        <p:nvPr/>
      </p:nvGrpSpPr>
      <p:grpSpPr>
        <a:xfrm>
          <a:off x="0" y="0"/>
          <a:ext cx="0" cy="0"/>
          <a:chOff x="0" y="0"/>
          <a:chExt cx="0" cy="0"/>
        </a:xfrm>
      </p:grpSpPr>
      <p:sp>
        <p:nvSpPr>
          <p:cNvPr id="3821" name="Google Shape;3821;p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2" name="Google Shape;3822;p3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3" name="Google Shape;3823;p3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167</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p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0" name="Google Shape;3840;p3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1" name="Google Shape;3841;p3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168</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2"/>
        <p:cNvGrpSpPr/>
        <p:nvPr/>
      </p:nvGrpSpPr>
      <p:grpSpPr>
        <a:xfrm>
          <a:off x="0" y="0"/>
          <a:ext cx="0" cy="0"/>
          <a:chOff x="0" y="0"/>
          <a:chExt cx="0" cy="0"/>
        </a:xfrm>
      </p:grpSpPr>
      <p:sp>
        <p:nvSpPr>
          <p:cNvPr id="3853" name="Google Shape;3853;p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4" name="Google Shape;3854;p3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5" name="Google Shape;3855;p3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169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1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1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5"/>
        <p:cNvGrpSpPr/>
        <p:nvPr/>
      </p:nvGrpSpPr>
      <p:grpSpPr>
        <a:xfrm>
          <a:off x="0" y="0"/>
          <a:ext cx="0" cy="0"/>
          <a:chOff x="0" y="0"/>
          <a:chExt cx="0" cy="0"/>
        </a:xfrm>
      </p:grpSpPr>
      <p:sp>
        <p:nvSpPr>
          <p:cNvPr id="3866" name="Google Shape;3866;p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7" name="Google Shape;3867;p3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8" name="Google Shape;3868;p3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170</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9"/>
        <p:cNvGrpSpPr/>
        <p:nvPr/>
      </p:nvGrpSpPr>
      <p:grpSpPr>
        <a:xfrm>
          <a:off x="0" y="0"/>
          <a:ext cx="0" cy="0"/>
          <a:chOff x="0" y="0"/>
          <a:chExt cx="0" cy="0"/>
        </a:xfrm>
      </p:grpSpPr>
      <p:sp>
        <p:nvSpPr>
          <p:cNvPr id="3880" name="Google Shape;3880;p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1" name="Google Shape;3881;p3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2" name="Google Shape;3882;p3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171</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4"/>
        <p:cNvGrpSpPr/>
        <p:nvPr/>
      </p:nvGrpSpPr>
      <p:grpSpPr>
        <a:xfrm>
          <a:off x="0" y="0"/>
          <a:ext cx="0" cy="0"/>
          <a:chOff x="0" y="0"/>
          <a:chExt cx="0" cy="0"/>
        </a:xfrm>
      </p:grpSpPr>
      <p:sp>
        <p:nvSpPr>
          <p:cNvPr id="3895" name="Google Shape;3895;p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6" name="Google Shape;3896;p3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7" name="Google Shape;3897;p3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172</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7"/>
        <p:cNvGrpSpPr/>
        <p:nvPr/>
      </p:nvGrpSpPr>
      <p:grpSpPr>
        <a:xfrm>
          <a:off x="0" y="0"/>
          <a:ext cx="0" cy="0"/>
          <a:chOff x="0" y="0"/>
          <a:chExt cx="0" cy="0"/>
        </a:xfrm>
      </p:grpSpPr>
      <p:sp>
        <p:nvSpPr>
          <p:cNvPr id="3908" name="Google Shape;3908;p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9" name="Google Shape;3909;p3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0" name="Google Shape;3910;p3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173</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7"/>
        <p:cNvGrpSpPr/>
        <p:nvPr/>
      </p:nvGrpSpPr>
      <p:grpSpPr>
        <a:xfrm>
          <a:off x="0" y="0"/>
          <a:ext cx="0" cy="0"/>
          <a:chOff x="0" y="0"/>
          <a:chExt cx="0" cy="0"/>
        </a:xfrm>
      </p:grpSpPr>
      <p:sp>
        <p:nvSpPr>
          <p:cNvPr id="3918" name="Google Shape;3918;p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9" name="Google Shape;3919;p3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0" name="Google Shape;3920;p3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174</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2"/>
        <p:cNvGrpSpPr/>
        <p:nvPr/>
      </p:nvGrpSpPr>
      <p:grpSpPr>
        <a:xfrm>
          <a:off x="0" y="0"/>
          <a:ext cx="0" cy="0"/>
          <a:chOff x="0" y="0"/>
          <a:chExt cx="0" cy="0"/>
        </a:xfrm>
      </p:grpSpPr>
      <p:sp>
        <p:nvSpPr>
          <p:cNvPr id="3933" name="Google Shape;3933;p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4" name="Google Shape;3934;p3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5" name="Google Shape;3935;p3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175</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p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6" name="Google Shape;3956;p3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7" name="Google Shape;3957;p3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176</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0"/>
        <p:cNvGrpSpPr/>
        <p:nvPr/>
      </p:nvGrpSpPr>
      <p:grpSpPr>
        <a:xfrm>
          <a:off x="0" y="0"/>
          <a:ext cx="0" cy="0"/>
          <a:chOff x="0" y="0"/>
          <a:chExt cx="0" cy="0"/>
        </a:xfrm>
      </p:grpSpPr>
      <p:sp>
        <p:nvSpPr>
          <p:cNvPr id="3981" name="Google Shape;3981;p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2" name="Google Shape;3982;p3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3" name="Google Shape;3983;p3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177</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p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0" name="Google Shape;4010;p3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1" name="Google Shape;4011;p3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178</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6"/>
        <p:cNvGrpSpPr/>
        <p:nvPr/>
      </p:nvGrpSpPr>
      <p:grpSpPr>
        <a:xfrm>
          <a:off x="0" y="0"/>
          <a:ext cx="0" cy="0"/>
          <a:chOff x="0" y="0"/>
          <a:chExt cx="0" cy="0"/>
        </a:xfrm>
      </p:grpSpPr>
      <p:sp>
        <p:nvSpPr>
          <p:cNvPr id="4037" name="Google Shape;4037;p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8" name="Google Shape;4038;p3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9" name="Google Shape;4039;p3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179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1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p1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4"/>
        <p:cNvGrpSpPr/>
        <p:nvPr/>
      </p:nvGrpSpPr>
      <p:grpSpPr>
        <a:xfrm>
          <a:off x="0" y="0"/>
          <a:ext cx="0" cy="0"/>
          <a:chOff x="0" y="0"/>
          <a:chExt cx="0" cy="0"/>
        </a:xfrm>
      </p:grpSpPr>
      <p:sp>
        <p:nvSpPr>
          <p:cNvPr id="4065" name="Google Shape;4065;p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6" name="Google Shape;4066;p3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7" name="Google Shape;4067;p3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180</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2"/>
        <p:cNvGrpSpPr/>
        <p:nvPr/>
      </p:nvGrpSpPr>
      <p:grpSpPr>
        <a:xfrm>
          <a:off x="0" y="0"/>
          <a:ext cx="0" cy="0"/>
          <a:chOff x="0" y="0"/>
          <a:chExt cx="0" cy="0"/>
        </a:xfrm>
      </p:grpSpPr>
      <p:sp>
        <p:nvSpPr>
          <p:cNvPr id="4093" name="Google Shape;4093;p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4" name="Google Shape;4094;p3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5" name="Google Shape;4095;p3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181</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0"/>
        <p:cNvGrpSpPr/>
        <p:nvPr/>
      </p:nvGrpSpPr>
      <p:grpSpPr>
        <a:xfrm>
          <a:off x="0" y="0"/>
          <a:ext cx="0" cy="0"/>
          <a:chOff x="0" y="0"/>
          <a:chExt cx="0" cy="0"/>
        </a:xfrm>
      </p:grpSpPr>
      <p:sp>
        <p:nvSpPr>
          <p:cNvPr id="4121" name="Google Shape;4121;p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2" name="Google Shape;4122;p3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3" name="Google Shape;4123;p3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182</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8"/>
        <p:cNvGrpSpPr/>
        <p:nvPr/>
      </p:nvGrpSpPr>
      <p:grpSpPr>
        <a:xfrm>
          <a:off x="0" y="0"/>
          <a:ext cx="0" cy="0"/>
          <a:chOff x="0" y="0"/>
          <a:chExt cx="0" cy="0"/>
        </a:xfrm>
      </p:grpSpPr>
      <p:sp>
        <p:nvSpPr>
          <p:cNvPr id="4149" name="Google Shape;4149;p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0" name="Google Shape;4150;p3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1" name="Google Shape;4151;p3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183</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6"/>
        <p:cNvGrpSpPr/>
        <p:nvPr/>
      </p:nvGrpSpPr>
      <p:grpSpPr>
        <a:xfrm>
          <a:off x="0" y="0"/>
          <a:ext cx="0" cy="0"/>
          <a:chOff x="0" y="0"/>
          <a:chExt cx="0" cy="0"/>
        </a:xfrm>
      </p:grpSpPr>
      <p:sp>
        <p:nvSpPr>
          <p:cNvPr id="4177" name="Google Shape;4177;p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8" name="Google Shape;4178;p3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9" name="Google Shape;4179;p3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184</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4"/>
        <p:cNvGrpSpPr/>
        <p:nvPr/>
      </p:nvGrpSpPr>
      <p:grpSpPr>
        <a:xfrm>
          <a:off x="0" y="0"/>
          <a:ext cx="0" cy="0"/>
          <a:chOff x="0" y="0"/>
          <a:chExt cx="0" cy="0"/>
        </a:xfrm>
      </p:grpSpPr>
      <p:sp>
        <p:nvSpPr>
          <p:cNvPr id="4205" name="Google Shape;4205;p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6" name="Google Shape;4206;p3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7" name="Google Shape;4207;p3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185</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2"/>
        <p:cNvGrpSpPr/>
        <p:nvPr/>
      </p:nvGrpSpPr>
      <p:grpSpPr>
        <a:xfrm>
          <a:off x="0" y="0"/>
          <a:ext cx="0" cy="0"/>
          <a:chOff x="0" y="0"/>
          <a:chExt cx="0" cy="0"/>
        </a:xfrm>
      </p:grpSpPr>
      <p:sp>
        <p:nvSpPr>
          <p:cNvPr id="4233" name="Google Shape;4233;p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4" name="Google Shape;4234;p3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5" name="Google Shape;4235;p3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186</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8"/>
        <p:cNvGrpSpPr/>
        <p:nvPr/>
      </p:nvGrpSpPr>
      <p:grpSpPr>
        <a:xfrm>
          <a:off x="0" y="0"/>
          <a:ext cx="0" cy="0"/>
          <a:chOff x="0" y="0"/>
          <a:chExt cx="0" cy="0"/>
        </a:xfrm>
      </p:grpSpPr>
      <p:sp>
        <p:nvSpPr>
          <p:cNvPr id="4259" name="Google Shape;4259;p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0" name="Google Shape;4260;p3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1" name="Google Shape;4261;p3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187</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2"/>
        <p:cNvGrpSpPr/>
        <p:nvPr/>
      </p:nvGrpSpPr>
      <p:grpSpPr>
        <a:xfrm>
          <a:off x="0" y="0"/>
          <a:ext cx="0" cy="0"/>
          <a:chOff x="0" y="0"/>
          <a:chExt cx="0" cy="0"/>
        </a:xfrm>
      </p:grpSpPr>
      <p:sp>
        <p:nvSpPr>
          <p:cNvPr id="4283" name="Google Shape;4283;p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4" name="Google Shape;4284;p3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5" name="Google Shape;4285;p3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188</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6"/>
        <p:cNvGrpSpPr/>
        <p:nvPr/>
      </p:nvGrpSpPr>
      <p:grpSpPr>
        <a:xfrm>
          <a:off x="0" y="0"/>
          <a:ext cx="0" cy="0"/>
          <a:chOff x="0" y="0"/>
          <a:chExt cx="0" cy="0"/>
        </a:xfrm>
      </p:grpSpPr>
      <p:sp>
        <p:nvSpPr>
          <p:cNvPr id="4307" name="Google Shape;4307;p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8" name="Google Shape;4308;p3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9" name="Google Shape;4309;p3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189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1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p1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19</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0"/>
        <p:cNvGrpSpPr/>
        <p:nvPr/>
      </p:nvGrpSpPr>
      <p:grpSpPr>
        <a:xfrm>
          <a:off x="0" y="0"/>
          <a:ext cx="0" cy="0"/>
          <a:chOff x="0" y="0"/>
          <a:chExt cx="0" cy="0"/>
        </a:xfrm>
      </p:grpSpPr>
      <p:sp>
        <p:nvSpPr>
          <p:cNvPr id="4331" name="Google Shape;4331;p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2" name="Google Shape;4332;p3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3" name="Google Shape;4333;p3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190</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2"/>
        <p:cNvGrpSpPr/>
        <p:nvPr/>
      </p:nvGrpSpPr>
      <p:grpSpPr>
        <a:xfrm>
          <a:off x="0" y="0"/>
          <a:ext cx="0" cy="0"/>
          <a:chOff x="0" y="0"/>
          <a:chExt cx="0" cy="0"/>
        </a:xfrm>
      </p:grpSpPr>
      <p:sp>
        <p:nvSpPr>
          <p:cNvPr id="4353" name="Google Shape;4353;p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4" name="Google Shape;4354;p3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5" name="Google Shape;4355;p3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191</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0"/>
        <p:cNvGrpSpPr/>
        <p:nvPr/>
      </p:nvGrpSpPr>
      <p:grpSpPr>
        <a:xfrm>
          <a:off x="0" y="0"/>
          <a:ext cx="0" cy="0"/>
          <a:chOff x="0" y="0"/>
          <a:chExt cx="0" cy="0"/>
        </a:xfrm>
      </p:grpSpPr>
      <p:sp>
        <p:nvSpPr>
          <p:cNvPr id="4371" name="Google Shape;4371;p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2" name="Google Shape;4372;p3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3" name="Google Shape;4373;p3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192</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0"/>
        <p:cNvGrpSpPr/>
        <p:nvPr/>
      </p:nvGrpSpPr>
      <p:grpSpPr>
        <a:xfrm>
          <a:off x="0" y="0"/>
          <a:ext cx="0" cy="0"/>
          <a:chOff x="0" y="0"/>
          <a:chExt cx="0" cy="0"/>
        </a:xfrm>
      </p:grpSpPr>
      <p:sp>
        <p:nvSpPr>
          <p:cNvPr id="4391" name="Google Shape;4391;p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2" name="Google Shape;4392;p3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3" name="Google Shape;4393;p3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193</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0" name="Google Shape;4410;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1" name="Google Shape;4411;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194</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6"/>
        <p:cNvGrpSpPr/>
        <p:nvPr/>
      </p:nvGrpSpPr>
      <p:grpSpPr>
        <a:xfrm>
          <a:off x="0" y="0"/>
          <a:ext cx="0" cy="0"/>
          <a:chOff x="0" y="0"/>
          <a:chExt cx="0" cy="0"/>
        </a:xfrm>
      </p:grpSpPr>
      <p:sp>
        <p:nvSpPr>
          <p:cNvPr id="4437" name="Google Shape;4437;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8" name="Google Shape;4438;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7"/>
        <p:cNvGrpSpPr/>
        <p:nvPr/>
      </p:nvGrpSpPr>
      <p:grpSpPr>
        <a:xfrm>
          <a:off x="0" y="0"/>
          <a:ext cx="0" cy="0"/>
          <a:chOff x="0" y="0"/>
          <a:chExt cx="0" cy="0"/>
        </a:xfrm>
      </p:grpSpPr>
      <p:sp>
        <p:nvSpPr>
          <p:cNvPr id="4448" name="Google Shape;4448;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9" name="Google Shape;4449;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0"/>
        <p:cNvGrpSpPr/>
        <p:nvPr/>
      </p:nvGrpSpPr>
      <p:grpSpPr>
        <a:xfrm>
          <a:off x="0" y="0"/>
          <a:ext cx="0" cy="0"/>
          <a:chOff x="0" y="0"/>
          <a:chExt cx="0" cy="0"/>
        </a:xfrm>
      </p:grpSpPr>
      <p:sp>
        <p:nvSpPr>
          <p:cNvPr id="4461" name="Google Shape;4461;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2" name="Google Shape;4462;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3"/>
        <p:cNvGrpSpPr/>
        <p:nvPr/>
      </p:nvGrpSpPr>
      <p:grpSpPr>
        <a:xfrm>
          <a:off x="0" y="0"/>
          <a:ext cx="0" cy="0"/>
          <a:chOff x="0" y="0"/>
          <a:chExt cx="0" cy="0"/>
        </a:xfrm>
      </p:grpSpPr>
      <p:sp>
        <p:nvSpPr>
          <p:cNvPr id="4474" name="Google Shape;4474;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5" name="Google Shape;4475;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6"/>
        <p:cNvGrpSpPr/>
        <p:nvPr/>
      </p:nvGrpSpPr>
      <p:grpSpPr>
        <a:xfrm>
          <a:off x="0" y="0"/>
          <a:ext cx="0" cy="0"/>
          <a:chOff x="0" y="0"/>
          <a:chExt cx="0" cy="0"/>
        </a:xfrm>
      </p:grpSpPr>
      <p:sp>
        <p:nvSpPr>
          <p:cNvPr id="4487" name="Google Shape;4487;p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8" name="Google Shape;4488;p3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9" name="Google Shape;4489;p3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199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1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9"/>
        <p:cNvGrpSpPr/>
        <p:nvPr/>
      </p:nvGrpSpPr>
      <p:grpSpPr>
        <a:xfrm>
          <a:off x="0" y="0"/>
          <a:ext cx="0" cy="0"/>
          <a:chOff x="0" y="0"/>
          <a:chExt cx="0" cy="0"/>
        </a:xfrm>
      </p:grpSpPr>
      <p:sp>
        <p:nvSpPr>
          <p:cNvPr id="4500" name="Google Shape;4500;p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1" name="Google Shape;4501;p3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2" name="Google Shape;4502;p3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200</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6"/>
        <p:cNvGrpSpPr/>
        <p:nvPr/>
      </p:nvGrpSpPr>
      <p:grpSpPr>
        <a:xfrm>
          <a:off x="0" y="0"/>
          <a:ext cx="0" cy="0"/>
          <a:chOff x="0" y="0"/>
          <a:chExt cx="0" cy="0"/>
        </a:xfrm>
      </p:grpSpPr>
      <p:sp>
        <p:nvSpPr>
          <p:cNvPr id="4517" name="Google Shape;4517;p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8" name="Google Shape;4518;p3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9" name="Google Shape;4519;p3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201</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6"/>
        <p:cNvGrpSpPr/>
        <p:nvPr/>
      </p:nvGrpSpPr>
      <p:grpSpPr>
        <a:xfrm>
          <a:off x="0" y="0"/>
          <a:ext cx="0" cy="0"/>
          <a:chOff x="0" y="0"/>
          <a:chExt cx="0" cy="0"/>
        </a:xfrm>
      </p:grpSpPr>
      <p:sp>
        <p:nvSpPr>
          <p:cNvPr id="4537" name="Google Shape;4537;p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8" name="Google Shape;4538;p3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9" name="Google Shape;4539;p3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202</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6"/>
        <p:cNvGrpSpPr/>
        <p:nvPr/>
      </p:nvGrpSpPr>
      <p:grpSpPr>
        <a:xfrm>
          <a:off x="0" y="0"/>
          <a:ext cx="0" cy="0"/>
          <a:chOff x="0" y="0"/>
          <a:chExt cx="0" cy="0"/>
        </a:xfrm>
      </p:grpSpPr>
      <p:sp>
        <p:nvSpPr>
          <p:cNvPr id="4557" name="Google Shape;4557;p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8" name="Google Shape;4558;p3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9" name="Google Shape;4559;p3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203</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6"/>
        <p:cNvGrpSpPr/>
        <p:nvPr/>
      </p:nvGrpSpPr>
      <p:grpSpPr>
        <a:xfrm>
          <a:off x="0" y="0"/>
          <a:ext cx="0" cy="0"/>
          <a:chOff x="0" y="0"/>
          <a:chExt cx="0" cy="0"/>
        </a:xfrm>
      </p:grpSpPr>
      <p:sp>
        <p:nvSpPr>
          <p:cNvPr id="4577" name="Google Shape;4577;p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8" name="Google Shape;4578;p3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9" name="Google Shape;4579;p3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204</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6"/>
        <p:cNvGrpSpPr/>
        <p:nvPr/>
      </p:nvGrpSpPr>
      <p:grpSpPr>
        <a:xfrm>
          <a:off x="0" y="0"/>
          <a:ext cx="0" cy="0"/>
          <a:chOff x="0" y="0"/>
          <a:chExt cx="0" cy="0"/>
        </a:xfrm>
      </p:grpSpPr>
      <p:sp>
        <p:nvSpPr>
          <p:cNvPr id="4597" name="Google Shape;4597;p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8" name="Google Shape;4598;p3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9" name="Google Shape;4599;p3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205</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8"/>
        <p:cNvGrpSpPr/>
        <p:nvPr/>
      </p:nvGrpSpPr>
      <p:grpSpPr>
        <a:xfrm>
          <a:off x="0" y="0"/>
          <a:ext cx="0" cy="0"/>
          <a:chOff x="0" y="0"/>
          <a:chExt cx="0" cy="0"/>
        </a:xfrm>
      </p:grpSpPr>
      <p:sp>
        <p:nvSpPr>
          <p:cNvPr id="4609" name="Google Shape;4609;p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0" name="Google Shape;4610;p3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1" name="Google Shape;4611;p3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206</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3"/>
        <p:cNvGrpSpPr/>
        <p:nvPr/>
      </p:nvGrpSpPr>
      <p:grpSpPr>
        <a:xfrm>
          <a:off x="0" y="0"/>
          <a:ext cx="0" cy="0"/>
          <a:chOff x="0" y="0"/>
          <a:chExt cx="0" cy="0"/>
        </a:xfrm>
      </p:grpSpPr>
      <p:sp>
        <p:nvSpPr>
          <p:cNvPr id="4624" name="Google Shape;4624;p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5" name="Google Shape;4625;p3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26" name="Google Shape;4626;p3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207</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7"/>
        <p:cNvGrpSpPr/>
        <p:nvPr/>
      </p:nvGrpSpPr>
      <p:grpSpPr>
        <a:xfrm>
          <a:off x="0" y="0"/>
          <a:ext cx="0" cy="0"/>
          <a:chOff x="0" y="0"/>
          <a:chExt cx="0" cy="0"/>
        </a:xfrm>
      </p:grpSpPr>
      <p:sp>
        <p:nvSpPr>
          <p:cNvPr id="4638" name="Google Shape;4638;p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9" name="Google Shape;4639;p3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0" name="Google Shape;4640;p3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208</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2"/>
        <p:cNvGrpSpPr/>
        <p:nvPr/>
      </p:nvGrpSpPr>
      <p:grpSpPr>
        <a:xfrm>
          <a:off x="0" y="0"/>
          <a:ext cx="0" cy="0"/>
          <a:chOff x="0" y="0"/>
          <a:chExt cx="0" cy="0"/>
        </a:xfrm>
      </p:grpSpPr>
      <p:sp>
        <p:nvSpPr>
          <p:cNvPr id="4653" name="Google Shape;4653;p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4" name="Google Shape;4654;p3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5" name="Google Shape;4655;p3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209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1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5"/>
        <p:cNvGrpSpPr/>
        <p:nvPr/>
      </p:nvGrpSpPr>
      <p:grpSpPr>
        <a:xfrm>
          <a:off x="0" y="0"/>
          <a:ext cx="0" cy="0"/>
          <a:chOff x="0" y="0"/>
          <a:chExt cx="0" cy="0"/>
        </a:xfrm>
      </p:grpSpPr>
      <p:sp>
        <p:nvSpPr>
          <p:cNvPr id="4666" name="Google Shape;4666;p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7" name="Google Shape;4667;p3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8" name="Google Shape;4668;p3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210</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0"/>
        <p:cNvGrpSpPr/>
        <p:nvPr/>
      </p:nvGrpSpPr>
      <p:grpSpPr>
        <a:xfrm>
          <a:off x="0" y="0"/>
          <a:ext cx="0" cy="0"/>
          <a:chOff x="0" y="0"/>
          <a:chExt cx="0" cy="0"/>
        </a:xfrm>
      </p:grpSpPr>
      <p:sp>
        <p:nvSpPr>
          <p:cNvPr id="4681" name="Google Shape;4681;p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2" name="Google Shape;4682;p3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3" name="Google Shape;4683;p3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211</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4"/>
        <p:cNvGrpSpPr/>
        <p:nvPr/>
      </p:nvGrpSpPr>
      <p:grpSpPr>
        <a:xfrm>
          <a:off x="0" y="0"/>
          <a:ext cx="0" cy="0"/>
          <a:chOff x="0" y="0"/>
          <a:chExt cx="0" cy="0"/>
        </a:xfrm>
      </p:grpSpPr>
      <p:sp>
        <p:nvSpPr>
          <p:cNvPr id="4695" name="Google Shape;4695;p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6" name="Google Shape;4696;p3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7" name="Google Shape;4697;p3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212</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9"/>
        <p:cNvGrpSpPr/>
        <p:nvPr/>
      </p:nvGrpSpPr>
      <p:grpSpPr>
        <a:xfrm>
          <a:off x="0" y="0"/>
          <a:ext cx="0" cy="0"/>
          <a:chOff x="0" y="0"/>
          <a:chExt cx="0" cy="0"/>
        </a:xfrm>
      </p:grpSpPr>
      <p:sp>
        <p:nvSpPr>
          <p:cNvPr id="4710" name="Google Shape;4710;p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1" name="Google Shape;4711;p3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2" name="Google Shape;4712;p3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213</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2"/>
        <p:cNvGrpSpPr/>
        <p:nvPr/>
      </p:nvGrpSpPr>
      <p:grpSpPr>
        <a:xfrm>
          <a:off x="0" y="0"/>
          <a:ext cx="0" cy="0"/>
          <a:chOff x="0" y="0"/>
          <a:chExt cx="0" cy="0"/>
        </a:xfrm>
      </p:grpSpPr>
      <p:sp>
        <p:nvSpPr>
          <p:cNvPr id="4723" name="Google Shape;4723;p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4" name="Google Shape;4724;p3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5" name="Google Shape;4725;p3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214</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7"/>
        <p:cNvGrpSpPr/>
        <p:nvPr/>
      </p:nvGrpSpPr>
      <p:grpSpPr>
        <a:xfrm>
          <a:off x="0" y="0"/>
          <a:ext cx="0" cy="0"/>
          <a:chOff x="0" y="0"/>
          <a:chExt cx="0" cy="0"/>
        </a:xfrm>
      </p:grpSpPr>
      <p:sp>
        <p:nvSpPr>
          <p:cNvPr id="4738" name="Google Shape;4738;p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9" name="Google Shape;4739;p3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0" name="Google Shape;4740;p3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215</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1"/>
        <p:cNvGrpSpPr/>
        <p:nvPr/>
      </p:nvGrpSpPr>
      <p:grpSpPr>
        <a:xfrm>
          <a:off x="0" y="0"/>
          <a:ext cx="0" cy="0"/>
          <a:chOff x="0" y="0"/>
          <a:chExt cx="0" cy="0"/>
        </a:xfrm>
      </p:grpSpPr>
      <p:sp>
        <p:nvSpPr>
          <p:cNvPr id="4752" name="Google Shape;4752;p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3" name="Google Shape;4753;p3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4" name="Google Shape;4754;p3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216</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6"/>
        <p:cNvGrpSpPr/>
        <p:nvPr/>
      </p:nvGrpSpPr>
      <p:grpSpPr>
        <a:xfrm>
          <a:off x="0" y="0"/>
          <a:ext cx="0" cy="0"/>
          <a:chOff x="0" y="0"/>
          <a:chExt cx="0" cy="0"/>
        </a:xfrm>
      </p:grpSpPr>
      <p:sp>
        <p:nvSpPr>
          <p:cNvPr id="4767" name="Google Shape;4767;p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8" name="Google Shape;4768;p3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9" name="Google Shape;4769;p3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217</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0"/>
        <p:cNvGrpSpPr/>
        <p:nvPr/>
      </p:nvGrpSpPr>
      <p:grpSpPr>
        <a:xfrm>
          <a:off x="0" y="0"/>
          <a:ext cx="0" cy="0"/>
          <a:chOff x="0" y="0"/>
          <a:chExt cx="0" cy="0"/>
        </a:xfrm>
      </p:grpSpPr>
      <p:sp>
        <p:nvSpPr>
          <p:cNvPr id="4781" name="Google Shape;4781;p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2" name="Google Shape;4782;p3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3" name="Google Shape;4783;p3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218</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5"/>
        <p:cNvGrpSpPr/>
        <p:nvPr/>
      </p:nvGrpSpPr>
      <p:grpSpPr>
        <a:xfrm>
          <a:off x="0" y="0"/>
          <a:ext cx="0" cy="0"/>
          <a:chOff x="0" y="0"/>
          <a:chExt cx="0" cy="0"/>
        </a:xfrm>
      </p:grpSpPr>
      <p:sp>
        <p:nvSpPr>
          <p:cNvPr id="4796" name="Google Shape;4796;p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7" name="Google Shape;4797;p3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8" name="Google Shape;4798;p3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219</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1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1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0"/>
        <p:cNvGrpSpPr/>
        <p:nvPr/>
      </p:nvGrpSpPr>
      <p:grpSpPr>
        <a:xfrm>
          <a:off x="0" y="0"/>
          <a:ext cx="0" cy="0"/>
          <a:chOff x="0" y="0"/>
          <a:chExt cx="0" cy="0"/>
        </a:xfrm>
      </p:grpSpPr>
      <p:sp>
        <p:nvSpPr>
          <p:cNvPr id="4811" name="Google Shape;4811;p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2" name="Google Shape;4812;p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3" name="Google Shape;4813;p3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220</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5"/>
        <p:cNvGrpSpPr/>
        <p:nvPr/>
      </p:nvGrpSpPr>
      <p:grpSpPr>
        <a:xfrm>
          <a:off x="0" y="0"/>
          <a:ext cx="0" cy="0"/>
          <a:chOff x="0" y="0"/>
          <a:chExt cx="0" cy="0"/>
        </a:xfrm>
      </p:grpSpPr>
      <p:sp>
        <p:nvSpPr>
          <p:cNvPr id="4826" name="Google Shape;4826;p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7" name="Google Shape;4827;p3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8" name="Google Shape;4828;p3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221</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3"/>
        <p:cNvGrpSpPr/>
        <p:nvPr/>
      </p:nvGrpSpPr>
      <p:grpSpPr>
        <a:xfrm>
          <a:off x="0" y="0"/>
          <a:ext cx="0" cy="0"/>
          <a:chOff x="0" y="0"/>
          <a:chExt cx="0" cy="0"/>
        </a:xfrm>
      </p:grpSpPr>
      <p:sp>
        <p:nvSpPr>
          <p:cNvPr id="4844" name="Google Shape;4844;p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5" name="Google Shape;4845;p3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6" name="Google Shape;4846;p3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222</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8"/>
        <p:cNvGrpSpPr/>
        <p:nvPr/>
      </p:nvGrpSpPr>
      <p:grpSpPr>
        <a:xfrm>
          <a:off x="0" y="0"/>
          <a:ext cx="0" cy="0"/>
          <a:chOff x="0" y="0"/>
          <a:chExt cx="0" cy="0"/>
        </a:xfrm>
      </p:grpSpPr>
      <p:sp>
        <p:nvSpPr>
          <p:cNvPr id="4859" name="Google Shape;4859;p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0" name="Google Shape;4860;p3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1" name="Google Shape;4861;p3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223</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7"/>
        <p:cNvGrpSpPr/>
        <p:nvPr/>
      </p:nvGrpSpPr>
      <p:grpSpPr>
        <a:xfrm>
          <a:off x="0" y="0"/>
          <a:ext cx="0" cy="0"/>
          <a:chOff x="0" y="0"/>
          <a:chExt cx="0" cy="0"/>
        </a:xfrm>
      </p:grpSpPr>
      <p:sp>
        <p:nvSpPr>
          <p:cNvPr id="4878" name="Google Shape;4878;p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9" name="Google Shape;4879;p3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0" name="Google Shape;4880;p3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224</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2"/>
        <p:cNvGrpSpPr/>
        <p:nvPr/>
      </p:nvGrpSpPr>
      <p:grpSpPr>
        <a:xfrm>
          <a:off x="0" y="0"/>
          <a:ext cx="0" cy="0"/>
          <a:chOff x="0" y="0"/>
          <a:chExt cx="0" cy="0"/>
        </a:xfrm>
      </p:grpSpPr>
      <p:sp>
        <p:nvSpPr>
          <p:cNvPr id="4893" name="Google Shape;4893;p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4" name="Google Shape;4894;p3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95" name="Google Shape;4895;p3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225</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1"/>
        <p:cNvGrpSpPr/>
        <p:nvPr/>
      </p:nvGrpSpPr>
      <p:grpSpPr>
        <a:xfrm>
          <a:off x="0" y="0"/>
          <a:ext cx="0" cy="0"/>
          <a:chOff x="0" y="0"/>
          <a:chExt cx="0" cy="0"/>
        </a:xfrm>
      </p:grpSpPr>
      <p:sp>
        <p:nvSpPr>
          <p:cNvPr id="4912" name="Google Shape;4912;p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3" name="Google Shape;4913;p3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14" name="Google Shape;4914;p3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226</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6"/>
        <p:cNvGrpSpPr/>
        <p:nvPr/>
      </p:nvGrpSpPr>
      <p:grpSpPr>
        <a:xfrm>
          <a:off x="0" y="0"/>
          <a:ext cx="0" cy="0"/>
          <a:chOff x="0" y="0"/>
          <a:chExt cx="0" cy="0"/>
        </a:xfrm>
      </p:grpSpPr>
      <p:sp>
        <p:nvSpPr>
          <p:cNvPr id="4927" name="Google Shape;4927;p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8" name="Google Shape;4928;p3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9" name="Google Shape;4929;p3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227</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5"/>
        <p:cNvGrpSpPr/>
        <p:nvPr/>
      </p:nvGrpSpPr>
      <p:grpSpPr>
        <a:xfrm>
          <a:off x="0" y="0"/>
          <a:ext cx="0" cy="0"/>
          <a:chOff x="0" y="0"/>
          <a:chExt cx="0" cy="0"/>
        </a:xfrm>
      </p:grpSpPr>
      <p:sp>
        <p:nvSpPr>
          <p:cNvPr id="4946" name="Google Shape;4946;p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7" name="Google Shape;4947;p3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8" name="Google Shape;4948;p3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228</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6"/>
        <p:cNvGrpSpPr/>
        <p:nvPr/>
      </p:nvGrpSpPr>
      <p:grpSpPr>
        <a:xfrm>
          <a:off x="0" y="0"/>
          <a:ext cx="0" cy="0"/>
          <a:chOff x="0" y="0"/>
          <a:chExt cx="0" cy="0"/>
        </a:xfrm>
      </p:grpSpPr>
      <p:sp>
        <p:nvSpPr>
          <p:cNvPr id="4957" name="Google Shape;4957;p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8" name="Google Shape;4958;p3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9" name="Google Shape;4959;p3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229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1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2" name="Google Shape;492;p1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p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5" name="Google Shape;4975;p3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6" name="Google Shape;4976;p3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230</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6" name="Google Shape;4996;p3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7" name="Google Shape;4997;p3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231</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6"/>
        <p:cNvGrpSpPr/>
        <p:nvPr/>
      </p:nvGrpSpPr>
      <p:grpSpPr>
        <a:xfrm>
          <a:off x="0" y="0"/>
          <a:ext cx="0" cy="0"/>
          <a:chOff x="0" y="0"/>
          <a:chExt cx="0" cy="0"/>
        </a:xfrm>
      </p:grpSpPr>
      <p:sp>
        <p:nvSpPr>
          <p:cNvPr id="5017" name="Google Shape;5017;p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8" name="Google Shape;5018;p3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19" name="Google Shape;5019;p3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232</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p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0" name="Google Shape;5040;p3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1" name="Google Shape;5041;p3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233</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0"/>
        <p:cNvGrpSpPr/>
        <p:nvPr/>
      </p:nvGrpSpPr>
      <p:grpSpPr>
        <a:xfrm>
          <a:off x="0" y="0"/>
          <a:ext cx="0" cy="0"/>
          <a:chOff x="0" y="0"/>
          <a:chExt cx="0" cy="0"/>
        </a:xfrm>
      </p:grpSpPr>
      <p:sp>
        <p:nvSpPr>
          <p:cNvPr id="5061" name="Google Shape;5061;p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2" name="Google Shape;5062;p3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3" name="Google Shape;5063;p3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234</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2"/>
        <p:cNvGrpSpPr/>
        <p:nvPr/>
      </p:nvGrpSpPr>
      <p:grpSpPr>
        <a:xfrm>
          <a:off x="0" y="0"/>
          <a:ext cx="0" cy="0"/>
          <a:chOff x="0" y="0"/>
          <a:chExt cx="0" cy="0"/>
        </a:xfrm>
      </p:grpSpPr>
      <p:sp>
        <p:nvSpPr>
          <p:cNvPr id="5083" name="Google Shape;5083;p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4" name="Google Shape;5084;p3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85" name="Google Shape;5085;p3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235</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5"/>
        <p:cNvGrpSpPr/>
        <p:nvPr/>
      </p:nvGrpSpPr>
      <p:grpSpPr>
        <a:xfrm>
          <a:off x="0" y="0"/>
          <a:ext cx="0" cy="0"/>
          <a:chOff x="0" y="0"/>
          <a:chExt cx="0" cy="0"/>
        </a:xfrm>
      </p:grpSpPr>
      <p:sp>
        <p:nvSpPr>
          <p:cNvPr id="5106" name="Google Shape;5106;p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7" name="Google Shape;5107;p3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08" name="Google Shape;5108;p3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236</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2"/>
        <p:cNvGrpSpPr/>
        <p:nvPr/>
      </p:nvGrpSpPr>
      <p:grpSpPr>
        <a:xfrm>
          <a:off x="0" y="0"/>
          <a:ext cx="0" cy="0"/>
          <a:chOff x="0" y="0"/>
          <a:chExt cx="0" cy="0"/>
        </a:xfrm>
      </p:grpSpPr>
      <p:sp>
        <p:nvSpPr>
          <p:cNvPr id="5123" name="Google Shape;5123;p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4" name="Google Shape;5124;p3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5" name="Google Shape;5125;p3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237</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5"/>
        <p:cNvGrpSpPr/>
        <p:nvPr/>
      </p:nvGrpSpPr>
      <p:grpSpPr>
        <a:xfrm>
          <a:off x="0" y="0"/>
          <a:ext cx="0" cy="0"/>
          <a:chOff x="0" y="0"/>
          <a:chExt cx="0" cy="0"/>
        </a:xfrm>
      </p:grpSpPr>
      <p:sp>
        <p:nvSpPr>
          <p:cNvPr id="5136" name="Google Shape;5136;p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7" name="Google Shape;5137;p3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38" name="Google Shape;5138;p3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238</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2"/>
        <p:cNvGrpSpPr/>
        <p:nvPr/>
      </p:nvGrpSpPr>
      <p:grpSpPr>
        <a:xfrm>
          <a:off x="0" y="0"/>
          <a:ext cx="0" cy="0"/>
          <a:chOff x="0" y="0"/>
          <a:chExt cx="0" cy="0"/>
        </a:xfrm>
      </p:grpSpPr>
      <p:sp>
        <p:nvSpPr>
          <p:cNvPr id="5153" name="Google Shape;5153;p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4" name="Google Shape;5154;p3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5" name="Google Shape;5155;p3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239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1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p1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1"/>
        <p:cNvGrpSpPr/>
        <p:nvPr/>
      </p:nvGrpSpPr>
      <p:grpSpPr>
        <a:xfrm>
          <a:off x="0" y="0"/>
          <a:ext cx="0" cy="0"/>
          <a:chOff x="0" y="0"/>
          <a:chExt cx="0" cy="0"/>
        </a:xfrm>
      </p:grpSpPr>
      <p:sp>
        <p:nvSpPr>
          <p:cNvPr id="5172" name="Google Shape;5172;p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3" name="Google Shape;5173;p3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4" name="Google Shape;5174;p3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240</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0"/>
        <p:cNvGrpSpPr/>
        <p:nvPr/>
      </p:nvGrpSpPr>
      <p:grpSpPr>
        <a:xfrm>
          <a:off x="0" y="0"/>
          <a:ext cx="0" cy="0"/>
          <a:chOff x="0" y="0"/>
          <a:chExt cx="0" cy="0"/>
        </a:xfrm>
      </p:grpSpPr>
      <p:sp>
        <p:nvSpPr>
          <p:cNvPr id="5191" name="Google Shape;5191;p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2" name="Google Shape;5192;p3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93" name="Google Shape;5193;p3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241</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9"/>
        <p:cNvGrpSpPr/>
        <p:nvPr/>
      </p:nvGrpSpPr>
      <p:grpSpPr>
        <a:xfrm>
          <a:off x="0" y="0"/>
          <a:ext cx="0" cy="0"/>
          <a:chOff x="0" y="0"/>
          <a:chExt cx="0" cy="0"/>
        </a:xfrm>
      </p:grpSpPr>
      <p:sp>
        <p:nvSpPr>
          <p:cNvPr id="5210" name="Google Shape;5210;p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1" name="Google Shape;5211;p3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2" name="Google Shape;5212;p3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242</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p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0" name="Google Shape;5230;p3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1" name="Google Shape;5231;p3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243</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7"/>
        <p:cNvGrpSpPr/>
        <p:nvPr/>
      </p:nvGrpSpPr>
      <p:grpSpPr>
        <a:xfrm>
          <a:off x="0" y="0"/>
          <a:ext cx="0" cy="0"/>
          <a:chOff x="0" y="0"/>
          <a:chExt cx="0" cy="0"/>
        </a:xfrm>
      </p:grpSpPr>
      <p:sp>
        <p:nvSpPr>
          <p:cNvPr id="5248" name="Google Shape;5248;p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9" name="Google Shape;5249;p3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50" name="Google Shape;5250;p3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244</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6"/>
        <p:cNvGrpSpPr/>
        <p:nvPr/>
      </p:nvGrpSpPr>
      <p:grpSpPr>
        <a:xfrm>
          <a:off x="0" y="0"/>
          <a:ext cx="0" cy="0"/>
          <a:chOff x="0" y="0"/>
          <a:chExt cx="0" cy="0"/>
        </a:xfrm>
      </p:grpSpPr>
      <p:sp>
        <p:nvSpPr>
          <p:cNvPr id="5267" name="Google Shape;5267;p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8" name="Google Shape;5268;p3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69" name="Google Shape;5269;p3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245</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2"/>
        <p:cNvGrpSpPr/>
        <p:nvPr/>
      </p:nvGrpSpPr>
      <p:grpSpPr>
        <a:xfrm>
          <a:off x="0" y="0"/>
          <a:ext cx="0" cy="0"/>
          <a:chOff x="0" y="0"/>
          <a:chExt cx="0" cy="0"/>
        </a:xfrm>
      </p:grpSpPr>
      <p:sp>
        <p:nvSpPr>
          <p:cNvPr id="5283" name="Google Shape;5283;p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4" name="Google Shape;5284;p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85" name="Google Shape;5285;p3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246</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9"/>
        <p:cNvGrpSpPr/>
        <p:nvPr/>
      </p:nvGrpSpPr>
      <p:grpSpPr>
        <a:xfrm>
          <a:off x="0" y="0"/>
          <a:ext cx="0" cy="0"/>
          <a:chOff x="0" y="0"/>
          <a:chExt cx="0" cy="0"/>
        </a:xfrm>
      </p:grpSpPr>
      <p:sp>
        <p:nvSpPr>
          <p:cNvPr id="5300" name="Google Shape;5300;p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1" name="Google Shape;5301;p3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2" name="Google Shape;5302;p3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247</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7"/>
        <p:cNvGrpSpPr/>
        <p:nvPr/>
      </p:nvGrpSpPr>
      <p:grpSpPr>
        <a:xfrm>
          <a:off x="0" y="0"/>
          <a:ext cx="0" cy="0"/>
          <a:chOff x="0" y="0"/>
          <a:chExt cx="0" cy="0"/>
        </a:xfrm>
      </p:grpSpPr>
      <p:sp>
        <p:nvSpPr>
          <p:cNvPr id="5318" name="Google Shape;5318;p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9" name="Google Shape;5319;p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20" name="Google Shape;5320;p3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248</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4"/>
        <p:cNvGrpSpPr/>
        <p:nvPr/>
      </p:nvGrpSpPr>
      <p:grpSpPr>
        <a:xfrm>
          <a:off x="0" y="0"/>
          <a:ext cx="0" cy="0"/>
          <a:chOff x="0" y="0"/>
          <a:chExt cx="0" cy="0"/>
        </a:xfrm>
      </p:grpSpPr>
      <p:sp>
        <p:nvSpPr>
          <p:cNvPr id="5335" name="Google Shape;5335;p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6" name="Google Shape;5336;p3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7" name="Google Shape;5337;p3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249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p1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1"/>
        <p:cNvGrpSpPr/>
        <p:nvPr/>
      </p:nvGrpSpPr>
      <p:grpSpPr>
        <a:xfrm>
          <a:off x="0" y="0"/>
          <a:ext cx="0" cy="0"/>
          <a:chOff x="0" y="0"/>
          <a:chExt cx="0" cy="0"/>
        </a:xfrm>
      </p:grpSpPr>
      <p:sp>
        <p:nvSpPr>
          <p:cNvPr id="5352" name="Google Shape;5352;p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3" name="Google Shape;5353;p3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54" name="Google Shape;5354;p3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250</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8"/>
        <p:cNvGrpSpPr/>
        <p:nvPr/>
      </p:nvGrpSpPr>
      <p:grpSpPr>
        <a:xfrm>
          <a:off x="0" y="0"/>
          <a:ext cx="0" cy="0"/>
          <a:chOff x="0" y="0"/>
          <a:chExt cx="0" cy="0"/>
        </a:xfrm>
      </p:grpSpPr>
      <p:sp>
        <p:nvSpPr>
          <p:cNvPr id="5369" name="Google Shape;5369;p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0" name="Google Shape;5370;p3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1" name="Google Shape;5371;p3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251</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4"/>
        <p:cNvGrpSpPr/>
        <p:nvPr/>
      </p:nvGrpSpPr>
      <p:grpSpPr>
        <a:xfrm>
          <a:off x="0" y="0"/>
          <a:ext cx="0" cy="0"/>
          <a:chOff x="0" y="0"/>
          <a:chExt cx="0" cy="0"/>
        </a:xfrm>
      </p:grpSpPr>
      <p:sp>
        <p:nvSpPr>
          <p:cNvPr id="5385" name="Google Shape;5385;p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6" name="Google Shape;5386;p3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7" name="Google Shape;5387;p3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252</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8"/>
        <p:cNvGrpSpPr/>
        <p:nvPr/>
      </p:nvGrpSpPr>
      <p:grpSpPr>
        <a:xfrm>
          <a:off x="0" y="0"/>
          <a:ext cx="0" cy="0"/>
          <a:chOff x="0" y="0"/>
          <a:chExt cx="0" cy="0"/>
        </a:xfrm>
      </p:grpSpPr>
      <p:sp>
        <p:nvSpPr>
          <p:cNvPr id="5399" name="Google Shape;5399;p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0" name="Google Shape;5400;p3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01" name="Google Shape;5401;p3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253</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8"/>
        <p:cNvGrpSpPr/>
        <p:nvPr/>
      </p:nvGrpSpPr>
      <p:grpSpPr>
        <a:xfrm>
          <a:off x="0" y="0"/>
          <a:ext cx="0" cy="0"/>
          <a:chOff x="0" y="0"/>
          <a:chExt cx="0" cy="0"/>
        </a:xfrm>
      </p:grpSpPr>
      <p:sp>
        <p:nvSpPr>
          <p:cNvPr id="5419" name="Google Shape;5419;p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0" name="Google Shape;5420;p3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1" name="Google Shape;5421;p3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254</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1"/>
        <p:cNvGrpSpPr/>
        <p:nvPr/>
      </p:nvGrpSpPr>
      <p:grpSpPr>
        <a:xfrm>
          <a:off x="0" y="0"/>
          <a:ext cx="0" cy="0"/>
          <a:chOff x="0" y="0"/>
          <a:chExt cx="0" cy="0"/>
        </a:xfrm>
      </p:grpSpPr>
      <p:sp>
        <p:nvSpPr>
          <p:cNvPr id="5442" name="Google Shape;5442;p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3" name="Google Shape;5443;p3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4" name="Google Shape;5444;p3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255</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5"/>
        <p:cNvGrpSpPr/>
        <p:nvPr/>
      </p:nvGrpSpPr>
      <p:grpSpPr>
        <a:xfrm>
          <a:off x="0" y="0"/>
          <a:ext cx="0" cy="0"/>
          <a:chOff x="0" y="0"/>
          <a:chExt cx="0" cy="0"/>
        </a:xfrm>
      </p:grpSpPr>
      <p:sp>
        <p:nvSpPr>
          <p:cNvPr id="5466" name="Google Shape;5466;p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7" name="Google Shape;5467;p3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68" name="Google Shape;5468;p3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256</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9"/>
        <p:cNvGrpSpPr/>
        <p:nvPr/>
      </p:nvGrpSpPr>
      <p:grpSpPr>
        <a:xfrm>
          <a:off x="0" y="0"/>
          <a:ext cx="0" cy="0"/>
          <a:chOff x="0" y="0"/>
          <a:chExt cx="0" cy="0"/>
        </a:xfrm>
      </p:grpSpPr>
      <p:sp>
        <p:nvSpPr>
          <p:cNvPr id="5490" name="Google Shape;5490;p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1" name="Google Shape;5491;p3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92" name="Google Shape;5492;p3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257</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9"/>
        <p:cNvGrpSpPr/>
        <p:nvPr/>
      </p:nvGrpSpPr>
      <p:grpSpPr>
        <a:xfrm>
          <a:off x="0" y="0"/>
          <a:ext cx="0" cy="0"/>
          <a:chOff x="0" y="0"/>
          <a:chExt cx="0" cy="0"/>
        </a:xfrm>
      </p:grpSpPr>
      <p:sp>
        <p:nvSpPr>
          <p:cNvPr id="5510" name="Google Shape;5510;p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1" name="Google Shape;5511;p3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2" name="Google Shape;5512;p3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258</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0"/>
        <p:cNvGrpSpPr/>
        <p:nvPr/>
      </p:nvGrpSpPr>
      <p:grpSpPr>
        <a:xfrm>
          <a:off x="0" y="0"/>
          <a:ext cx="0" cy="0"/>
          <a:chOff x="0" y="0"/>
          <a:chExt cx="0" cy="0"/>
        </a:xfrm>
      </p:grpSpPr>
      <p:sp>
        <p:nvSpPr>
          <p:cNvPr id="5531" name="Google Shape;5531;p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2" name="Google Shape;5532;p3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3" name="Google Shape;5533;p3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259</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p1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p1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0"/>
        <p:cNvGrpSpPr/>
        <p:nvPr/>
      </p:nvGrpSpPr>
      <p:grpSpPr>
        <a:xfrm>
          <a:off x="0" y="0"/>
          <a:ext cx="0" cy="0"/>
          <a:chOff x="0" y="0"/>
          <a:chExt cx="0" cy="0"/>
        </a:xfrm>
      </p:grpSpPr>
      <p:sp>
        <p:nvSpPr>
          <p:cNvPr id="5551" name="Google Shape;5551;p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2" name="Google Shape;5552;p3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3" name="Google Shape;5553;p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260</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3"/>
        <p:cNvGrpSpPr/>
        <p:nvPr/>
      </p:nvGrpSpPr>
      <p:grpSpPr>
        <a:xfrm>
          <a:off x="0" y="0"/>
          <a:ext cx="0" cy="0"/>
          <a:chOff x="0" y="0"/>
          <a:chExt cx="0" cy="0"/>
        </a:xfrm>
      </p:grpSpPr>
      <p:sp>
        <p:nvSpPr>
          <p:cNvPr id="5574" name="Google Shape;5574;p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5" name="Google Shape;5575;p4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76" name="Google Shape;5576;p4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261</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7"/>
        <p:cNvGrpSpPr/>
        <p:nvPr/>
      </p:nvGrpSpPr>
      <p:grpSpPr>
        <a:xfrm>
          <a:off x="0" y="0"/>
          <a:ext cx="0" cy="0"/>
          <a:chOff x="0" y="0"/>
          <a:chExt cx="0" cy="0"/>
        </a:xfrm>
      </p:grpSpPr>
      <p:sp>
        <p:nvSpPr>
          <p:cNvPr id="5598" name="Google Shape;5598;p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9" name="Google Shape;5599;p4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0" name="Google Shape;5600;p4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262</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7"/>
        <p:cNvGrpSpPr/>
        <p:nvPr/>
      </p:nvGrpSpPr>
      <p:grpSpPr>
        <a:xfrm>
          <a:off x="0" y="0"/>
          <a:ext cx="0" cy="0"/>
          <a:chOff x="0" y="0"/>
          <a:chExt cx="0" cy="0"/>
        </a:xfrm>
      </p:grpSpPr>
      <p:sp>
        <p:nvSpPr>
          <p:cNvPr id="5618" name="Google Shape;5618;p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9" name="Google Shape;5619;p4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0" name="Google Shape;5620;p4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263</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3"/>
        <p:cNvGrpSpPr/>
        <p:nvPr/>
      </p:nvGrpSpPr>
      <p:grpSpPr>
        <a:xfrm>
          <a:off x="0" y="0"/>
          <a:ext cx="0" cy="0"/>
          <a:chOff x="0" y="0"/>
          <a:chExt cx="0" cy="0"/>
        </a:xfrm>
      </p:grpSpPr>
      <p:sp>
        <p:nvSpPr>
          <p:cNvPr id="5634" name="Google Shape;5634;p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5" name="Google Shape;5635;p4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6" name="Google Shape;5636;p4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264</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3"/>
        <p:cNvGrpSpPr/>
        <p:nvPr/>
      </p:nvGrpSpPr>
      <p:grpSpPr>
        <a:xfrm>
          <a:off x="0" y="0"/>
          <a:ext cx="0" cy="0"/>
          <a:chOff x="0" y="0"/>
          <a:chExt cx="0" cy="0"/>
        </a:xfrm>
      </p:grpSpPr>
      <p:sp>
        <p:nvSpPr>
          <p:cNvPr id="5654" name="Google Shape;5654;p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5" name="Google Shape;5655;p4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6" name="Google Shape;5656;p4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265</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3"/>
        <p:cNvGrpSpPr/>
        <p:nvPr/>
      </p:nvGrpSpPr>
      <p:grpSpPr>
        <a:xfrm>
          <a:off x="0" y="0"/>
          <a:ext cx="0" cy="0"/>
          <a:chOff x="0" y="0"/>
          <a:chExt cx="0" cy="0"/>
        </a:xfrm>
      </p:grpSpPr>
      <p:sp>
        <p:nvSpPr>
          <p:cNvPr id="5674" name="Google Shape;5674;p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5" name="Google Shape;5675;p4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76" name="Google Shape;5676;p4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266</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3"/>
        <p:cNvGrpSpPr/>
        <p:nvPr/>
      </p:nvGrpSpPr>
      <p:grpSpPr>
        <a:xfrm>
          <a:off x="0" y="0"/>
          <a:ext cx="0" cy="0"/>
          <a:chOff x="0" y="0"/>
          <a:chExt cx="0" cy="0"/>
        </a:xfrm>
      </p:grpSpPr>
      <p:sp>
        <p:nvSpPr>
          <p:cNvPr id="5694" name="Google Shape;5694;p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5" name="Google Shape;5695;p4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6" name="Google Shape;5696;p4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267</a:t>
            </a:fld>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3"/>
        <p:cNvGrpSpPr/>
        <p:nvPr/>
      </p:nvGrpSpPr>
      <p:grpSpPr>
        <a:xfrm>
          <a:off x="0" y="0"/>
          <a:ext cx="0" cy="0"/>
          <a:chOff x="0" y="0"/>
          <a:chExt cx="0" cy="0"/>
        </a:xfrm>
      </p:grpSpPr>
      <p:sp>
        <p:nvSpPr>
          <p:cNvPr id="5714" name="Google Shape;5714;p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5" name="Google Shape;5715;p4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6" name="Google Shape;5716;p4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268</a:t>
            </a:fld>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p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5" name="Google Shape;5735;p4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36" name="Google Shape;5736;p4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269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1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p1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27</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3"/>
        <p:cNvGrpSpPr/>
        <p:nvPr/>
      </p:nvGrpSpPr>
      <p:grpSpPr>
        <a:xfrm>
          <a:off x="0" y="0"/>
          <a:ext cx="0" cy="0"/>
          <a:chOff x="0" y="0"/>
          <a:chExt cx="0" cy="0"/>
        </a:xfrm>
      </p:grpSpPr>
      <p:sp>
        <p:nvSpPr>
          <p:cNvPr id="5754" name="Google Shape;5754;p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5" name="Google Shape;5755;p4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6" name="Google Shape;5756;p4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270</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9"/>
        <p:cNvGrpSpPr/>
        <p:nvPr/>
      </p:nvGrpSpPr>
      <p:grpSpPr>
        <a:xfrm>
          <a:off x="0" y="0"/>
          <a:ext cx="0" cy="0"/>
          <a:chOff x="0" y="0"/>
          <a:chExt cx="0" cy="0"/>
        </a:xfrm>
      </p:grpSpPr>
      <p:sp>
        <p:nvSpPr>
          <p:cNvPr id="5770" name="Google Shape;5770;p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1" name="Google Shape;5771;p4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2" name="Google Shape;5772;p4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271</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6"/>
        <p:cNvGrpSpPr/>
        <p:nvPr/>
      </p:nvGrpSpPr>
      <p:grpSpPr>
        <a:xfrm>
          <a:off x="0" y="0"/>
          <a:ext cx="0" cy="0"/>
          <a:chOff x="0" y="0"/>
          <a:chExt cx="0" cy="0"/>
        </a:xfrm>
      </p:grpSpPr>
      <p:sp>
        <p:nvSpPr>
          <p:cNvPr id="5787" name="Google Shape;5787;p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8" name="Google Shape;5788;p4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9" name="Google Shape;5789;p4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272</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3"/>
        <p:cNvGrpSpPr/>
        <p:nvPr/>
      </p:nvGrpSpPr>
      <p:grpSpPr>
        <a:xfrm>
          <a:off x="0" y="0"/>
          <a:ext cx="0" cy="0"/>
          <a:chOff x="0" y="0"/>
          <a:chExt cx="0" cy="0"/>
        </a:xfrm>
      </p:grpSpPr>
      <p:sp>
        <p:nvSpPr>
          <p:cNvPr id="5804" name="Google Shape;5804;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5" name="Google Shape;5805;p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6" name="Google Shape;5806;p1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273</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5"/>
        <p:cNvGrpSpPr/>
        <p:nvPr/>
      </p:nvGrpSpPr>
      <p:grpSpPr>
        <a:xfrm>
          <a:off x="0" y="0"/>
          <a:ext cx="0" cy="0"/>
          <a:chOff x="0" y="0"/>
          <a:chExt cx="0" cy="0"/>
        </a:xfrm>
      </p:grpSpPr>
      <p:sp>
        <p:nvSpPr>
          <p:cNvPr id="5816" name="Google Shape;5816;p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7" name="Google Shape;5817;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6"/>
        <p:cNvGrpSpPr/>
        <p:nvPr/>
      </p:nvGrpSpPr>
      <p:grpSpPr>
        <a:xfrm>
          <a:off x="0" y="0"/>
          <a:ext cx="0" cy="0"/>
          <a:chOff x="0" y="0"/>
          <a:chExt cx="0" cy="0"/>
        </a:xfrm>
      </p:grpSpPr>
      <p:sp>
        <p:nvSpPr>
          <p:cNvPr id="5827" name="Google Shape;5827;p1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8" name="Google Shape;5828;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7"/>
        <p:cNvGrpSpPr/>
        <p:nvPr/>
      </p:nvGrpSpPr>
      <p:grpSpPr>
        <a:xfrm>
          <a:off x="0" y="0"/>
          <a:ext cx="0" cy="0"/>
          <a:chOff x="0" y="0"/>
          <a:chExt cx="0" cy="0"/>
        </a:xfrm>
      </p:grpSpPr>
      <p:sp>
        <p:nvSpPr>
          <p:cNvPr id="5838" name="Google Shape;5838;p1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9" name="Google Shape;5839;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8"/>
        <p:cNvGrpSpPr/>
        <p:nvPr/>
      </p:nvGrpSpPr>
      <p:grpSpPr>
        <a:xfrm>
          <a:off x="0" y="0"/>
          <a:ext cx="0" cy="0"/>
          <a:chOff x="0" y="0"/>
          <a:chExt cx="0" cy="0"/>
        </a:xfrm>
      </p:grpSpPr>
      <p:sp>
        <p:nvSpPr>
          <p:cNvPr id="5849" name="Google Shape;5849;p1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50" name="Google Shape;5850;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p1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1" name="Google Shape;5861;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0"/>
        <p:cNvGrpSpPr/>
        <p:nvPr/>
      </p:nvGrpSpPr>
      <p:grpSpPr>
        <a:xfrm>
          <a:off x="0" y="0"/>
          <a:ext cx="0" cy="0"/>
          <a:chOff x="0" y="0"/>
          <a:chExt cx="0" cy="0"/>
        </a:xfrm>
      </p:grpSpPr>
      <p:sp>
        <p:nvSpPr>
          <p:cNvPr id="5871" name="Google Shape;5871;p1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72" name="Google Shape;5872;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p1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p1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p1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p1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1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1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1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1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9" name="Google Shape;689;p1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1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8" name="Google Shape;708;p1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p1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9" name="Google Shape;729;p1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1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1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1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9" name="Google Shape;769;p1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1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7" name="Google Shape;787;p1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8" name="Google Shape;808;p1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p1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1" name="Google Shape;831;p1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1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2" name="Google Shape;852;p1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4" name="Google Shape;874;p1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p1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2" name="Google Shape;892;p1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p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8" name="Google Shape;918;p1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 name="Google Shape;944;p1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5" name="Google Shape;945;p1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1" name="Google Shape;971;p2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2" name="Google Shape;972;p2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8" name="Google Shape;998;p2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9" name="Google Shape;999;p2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6" name="Google Shape;1016;p2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7" name="Google Shape;1017;p2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p2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3" name="Google Shape;1043;p2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2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9" name="Google Shape;1069;p2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p2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p2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2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3" name="Google Shape;1123;p2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p2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1" name="Google Shape;1151;p2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8" name="Google Shape;1178;p2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p2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6" name="Google Shape;1206;p2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7" name="Google Shape;1207;p2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4" name="Google Shape;1234;p2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5" name="Google Shape;1235;p2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2" name="Google Shape;1262;p2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3" name="Google Shape;1263;p2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2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1" name="Google Shape;1281;p2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0" name="Google Shape;1310;p2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8" name="Google Shape;1338;p2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9" name="Google Shape;1339;p2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8" name="Google Shape;1368;p2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9" name="Google Shape;1369;p2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8" name="Google Shape;1398;p2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9" name="Google Shape;1399;p2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8" name="Google Shape;1428;p2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9" name="Google Shape;1429;p2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p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6" name="Google Shape;1446;p2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7" name="Google Shape;1447;p2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4" name="Google Shape;1464;p2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5" name="Google Shape;1465;p2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0" name="Google Shape;1490;p2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1" name="Google Shape;1491;p2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4" name="Google Shape;1514;p2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5" name="Google Shape;1515;p2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7" name="Google Shape;1537;p2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8" name="Google Shape;1538;p2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2" name="Google Shape;1562;p2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3" name="Google Shape;1563;p2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p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9" name="Google Shape;1589;p2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0" name="Google Shape;1590;p2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6" name="Google Shape;1616;p2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7" name="Google Shape;1617;p2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p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3" name="Google Shape;1643;p2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4" name="Google Shape;1644;p2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p2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1" name="Google Shape;1671;p2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7" name="Google Shape;1697;p2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8" name="Google Shape;1698;p2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4" name="Google Shape;1724;p2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5" name="Google Shape;1725;p2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0" name="Google Shape;1750;p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1" name="Google Shape;1751;p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9" name="Google Shape;1779;p2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0" name="Google Shape;1780;p2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8" name="Google Shape;1808;p2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9" name="Google Shape;1809;p2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p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4" name="Google Shape;1834;p2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5" name="Google Shape;1835;p2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2" name="Google Shape;1862;p2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3" name="Google Shape;1863;p2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p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8" name="Google Shape;1888;p2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9" name="Google Shape;1889;p2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p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3" name="Google Shape;1913;p2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4" name="Google Shape;1914;p2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8" name="Google Shape;1938;p2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9" name="Google Shape;1939;p2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2" name="Google Shape;1962;p2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3" name="Google Shape;1963;p2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p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6" name="Google Shape;1986;p2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7" name="Google Shape;1987;p2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p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9" name="Google Shape;2009;p2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0" name="Google Shape;2010;p2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p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7" name="Google Shape;2027;p2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8" name="Google Shape;2028;p2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p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1" name="Google Shape;2041;p2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2" name="Google Shape;2042;p2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7" name="Google Shape;2057;p2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8" name="Google Shape;2058;p2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p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3" name="Google Shape;2073;p2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4" name="Google Shape;2074;p2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p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0" name="Google Shape;2100;p2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1" name="Google Shape;2101;p2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p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7" name="Google Shape;2127;p2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8" name="Google Shape;2128;p2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p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4" name="Google Shape;2154;p2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5" name="Google Shape;2155;p2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1" name="Google Shape;2181;p2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2" name="Google Shape;2182;p2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p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8" name="Google Shape;2208;p2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9" name="Google Shape;2209;p2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5" name="Google Shape;2235;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6" name="Google Shape;2236;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7" name="Google Shape;224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8" name="Google Shape;225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1" name="Google Shape;227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4" name="Google Shape;22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2"/>
        <p:cNvGrpSpPr/>
        <p:nvPr/>
      </p:nvGrpSpPr>
      <p:grpSpPr>
        <a:xfrm>
          <a:off x="0" y="0"/>
          <a:ext cx="0" cy="0"/>
          <a:chOff x="0" y="0"/>
          <a:chExt cx="0" cy="0"/>
        </a:xfrm>
      </p:grpSpPr>
      <p:sp>
        <p:nvSpPr>
          <p:cNvPr id="13" name="Google Shape;13;p151"/>
          <p:cNvSpPr/>
          <p:nvPr/>
        </p:nvSpPr>
        <p:spPr>
          <a:xfrm>
            <a:off x="738909" y="1616364"/>
            <a:ext cx="11065164" cy="422101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3"/>
        <p:cNvGrpSpPr/>
        <p:nvPr/>
      </p:nvGrpSpPr>
      <p:grpSpPr>
        <a:xfrm>
          <a:off x="0" y="0"/>
          <a:ext cx="0" cy="0"/>
          <a:chOff x="0" y="0"/>
          <a:chExt cx="0" cy="0"/>
        </a:xfrm>
      </p:grpSpPr>
      <p:sp>
        <p:nvSpPr>
          <p:cNvPr id="64" name="Google Shape;64;p1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5" name="Google Shape;65;p16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6" name="Google Shape;66;p1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1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0"/>
        <p:cNvGrpSpPr/>
        <p:nvPr/>
      </p:nvGrpSpPr>
      <p:grpSpPr>
        <a:xfrm>
          <a:off x="0" y="0"/>
          <a:ext cx="0" cy="0"/>
          <a:chOff x="0" y="0"/>
          <a:chExt cx="0" cy="0"/>
        </a:xfrm>
      </p:grpSpPr>
      <p:sp>
        <p:nvSpPr>
          <p:cNvPr id="71" name="Google Shape;71;p1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 name="Google Shape;72;p16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1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6"/>
        <p:cNvGrpSpPr/>
        <p:nvPr/>
      </p:nvGrpSpPr>
      <p:grpSpPr>
        <a:xfrm>
          <a:off x="0" y="0"/>
          <a:ext cx="0" cy="0"/>
          <a:chOff x="0" y="0"/>
          <a:chExt cx="0" cy="0"/>
        </a:xfrm>
      </p:grpSpPr>
      <p:sp>
        <p:nvSpPr>
          <p:cNvPr id="77" name="Google Shape;77;p16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8" name="Google Shape;78;p16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apositiva de título" type="title">
  <p:cSld name="TITLE">
    <p:spTree>
      <p:nvGrpSpPr>
        <p:cNvPr id="1" name="Shape 14"/>
        <p:cNvGrpSpPr/>
        <p:nvPr/>
      </p:nvGrpSpPr>
      <p:grpSpPr>
        <a:xfrm>
          <a:off x="0" y="0"/>
          <a:ext cx="0" cy="0"/>
          <a:chOff x="0" y="0"/>
          <a:chExt cx="0" cy="0"/>
        </a:xfrm>
      </p:grpSpPr>
      <p:sp>
        <p:nvSpPr>
          <p:cNvPr id="15" name="Google Shape;15;p15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15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7" name="Google Shape;17;p15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5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5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20"/>
        <p:cNvGrpSpPr/>
        <p:nvPr/>
      </p:nvGrpSpPr>
      <p:grpSpPr>
        <a:xfrm>
          <a:off x="0" y="0"/>
          <a:ext cx="0" cy="0"/>
          <a:chOff x="0" y="0"/>
          <a:chExt cx="0" cy="0"/>
        </a:xfrm>
      </p:grpSpPr>
      <p:pic>
        <p:nvPicPr>
          <p:cNvPr id="21" name="Google Shape;21;p153"/>
          <p:cNvPicPr preferRelativeResize="0"/>
          <p:nvPr/>
        </p:nvPicPr>
        <p:blipFill rotWithShape="1">
          <a:blip r:embed="rId2">
            <a:alphaModFix/>
          </a:blip>
          <a:srcRect/>
          <a:stretch/>
        </p:blipFill>
        <p:spPr>
          <a:xfrm>
            <a:off x="3300" y="-1"/>
            <a:ext cx="12188700" cy="6859857"/>
          </a:xfrm>
          <a:prstGeom prst="rect">
            <a:avLst/>
          </a:prstGeom>
          <a:noFill/>
          <a:ln>
            <a:noFill/>
          </a:ln>
        </p:spPr>
      </p:pic>
      <p:sp>
        <p:nvSpPr>
          <p:cNvPr id="22" name="Google Shape;22;p153"/>
          <p:cNvSpPr/>
          <p:nvPr/>
        </p:nvSpPr>
        <p:spPr>
          <a:xfrm>
            <a:off x="6096000" y="309700"/>
            <a:ext cx="5854046" cy="7352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 name="Google Shape;23;p153"/>
          <p:cNvPicPr preferRelativeResize="0"/>
          <p:nvPr/>
        </p:nvPicPr>
        <p:blipFill rotWithShape="1">
          <a:blip r:embed="rId3">
            <a:alphaModFix/>
          </a:blip>
          <a:srcRect l="47650" r="1957" b="82087"/>
          <a:stretch/>
        </p:blipFill>
        <p:spPr>
          <a:xfrm>
            <a:off x="5800672" y="0"/>
            <a:ext cx="6146276" cy="1228436"/>
          </a:xfrm>
          <a:prstGeom prst="rect">
            <a:avLst/>
          </a:prstGeom>
          <a:noFill/>
          <a:ln>
            <a:noFill/>
          </a:ln>
        </p:spPr>
      </p:pic>
      <p:sp>
        <p:nvSpPr>
          <p:cNvPr id="24" name="Google Shape;24;p153"/>
          <p:cNvSpPr/>
          <p:nvPr/>
        </p:nvSpPr>
        <p:spPr>
          <a:xfrm>
            <a:off x="7204364" y="3260436"/>
            <a:ext cx="4008581" cy="237374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25;p153"/>
          <p:cNvSpPr/>
          <p:nvPr/>
        </p:nvSpPr>
        <p:spPr>
          <a:xfrm>
            <a:off x="6742545" y="1671782"/>
            <a:ext cx="4996873" cy="109248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26"/>
        <p:cNvGrpSpPr/>
        <p:nvPr/>
      </p:nvGrpSpPr>
      <p:grpSpPr>
        <a:xfrm>
          <a:off x="0" y="0"/>
          <a:ext cx="0" cy="0"/>
          <a:chOff x="0" y="0"/>
          <a:chExt cx="0" cy="0"/>
        </a:xfrm>
      </p:grpSpPr>
      <p:sp>
        <p:nvSpPr>
          <p:cNvPr id="27" name="Google Shape;27;p15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8" name="Google Shape;28;p1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1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1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1"/>
        <p:cNvGrpSpPr/>
        <p:nvPr/>
      </p:nvGrpSpPr>
      <p:grpSpPr>
        <a:xfrm>
          <a:off x="0" y="0"/>
          <a:ext cx="0" cy="0"/>
          <a:chOff x="0" y="0"/>
          <a:chExt cx="0" cy="0"/>
        </a:xfrm>
      </p:grpSpPr>
      <p:sp>
        <p:nvSpPr>
          <p:cNvPr id="32" name="Google Shape;32;p1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15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15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1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1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8"/>
        <p:cNvGrpSpPr/>
        <p:nvPr/>
      </p:nvGrpSpPr>
      <p:grpSpPr>
        <a:xfrm>
          <a:off x="0" y="0"/>
          <a:ext cx="0" cy="0"/>
          <a:chOff x="0" y="0"/>
          <a:chExt cx="0" cy="0"/>
        </a:xfrm>
      </p:grpSpPr>
      <p:sp>
        <p:nvSpPr>
          <p:cNvPr id="39" name="Google Shape;39;p15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 name="Google Shape;40;p15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15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15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15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1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1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1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7"/>
        <p:cNvGrpSpPr/>
        <p:nvPr/>
      </p:nvGrpSpPr>
      <p:grpSpPr>
        <a:xfrm>
          <a:off x="0" y="0"/>
          <a:ext cx="0" cy="0"/>
          <a:chOff x="0" y="0"/>
          <a:chExt cx="0" cy="0"/>
        </a:xfrm>
      </p:grpSpPr>
      <p:sp>
        <p:nvSpPr>
          <p:cNvPr id="48" name="Google Shape;48;p1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9" name="Google Shape;49;p1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1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1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2"/>
        <p:cNvGrpSpPr/>
        <p:nvPr/>
      </p:nvGrpSpPr>
      <p:grpSpPr>
        <a:xfrm>
          <a:off x="0" y="0"/>
          <a:ext cx="0" cy="0"/>
          <a:chOff x="0" y="0"/>
          <a:chExt cx="0" cy="0"/>
        </a:xfrm>
      </p:grpSpPr>
      <p:sp>
        <p:nvSpPr>
          <p:cNvPr id="53" name="Google Shape;53;p1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6"/>
        <p:cNvGrpSpPr/>
        <p:nvPr/>
      </p:nvGrpSpPr>
      <p:grpSpPr>
        <a:xfrm>
          <a:off x="0" y="0"/>
          <a:ext cx="0" cy="0"/>
          <a:chOff x="0" y="0"/>
          <a:chExt cx="0" cy="0"/>
        </a:xfrm>
      </p:grpSpPr>
      <p:sp>
        <p:nvSpPr>
          <p:cNvPr id="57" name="Google Shape;57;p1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8" name="Google Shape;58;p1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1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50"/>
          <p:cNvPicPr preferRelativeResize="0"/>
          <p:nvPr/>
        </p:nvPicPr>
        <p:blipFill rotWithShape="1">
          <a:blip r:embed="rId14">
            <a:alphaModFix/>
          </a:blip>
          <a:srcRect/>
          <a:stretch/>
        </p:blipFill>
        <p:spPr>
          <a:xfrm>
            <a:off x="3699" y="0"/>
            <a:ext cx="12184601" cy="6858000"/>
          </a:xfrm>
          <a:prstGeom prst="rect">
            <a:avLst/>
          </a:prstGeom>
          <a:noFill/>
          <a:ln>
            <a:noFill/>
          </a:ln>
        </p:spPr>
      </p:pic>
      <p:sp>
        <p:nvSpPr>
          <p:cNvPr id="11" name="Google Shape;11;p150"/>
          <p:cNvSpPr/>
          <p:nvPr/>
        </p:nvSpPr>
        <p:spPr>
          <a:xfrm>
            <a:off x="738909" y="1616364"/>
            <a:ext cx="11065164" cy="422101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comments" Target="../comments/comment11.xml"/><Relationship Id="rId5" Type="http://schemas.openxmlformats.org/officeDocument/2006/relationships/image" Target="../media/image48.png"/><Relationship Id="rId4" Type="http://schemas.openxmlformats.org/officeDocument/2006/relationships/image" Target="../media/image55.jpg"/></Relationships>
</file>

<file path=ppt/slides/_rels/slide10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comments" Target="../comments/comment12.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comments" Target="../comments/comment14.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6.png"/><Relationship Id="rId4" Type="http://schemas.openxmlformats.org/officeDocument/2006/relationships/image" Target="../media/image16.png"/></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comments" Target="../comments/comment15.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6.png"/><Relationship Id="rId4" Type="http://schemas.openxmlformats.org/officeDocument/2006/relationships/image" Target="../media/image19.png"/></Relationships>
</file>

<file path=ppt/slides/_rels/slide1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comments" Target="../comments/comment16.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9.png"/></Relationships>
</file>

<file path=ppt/slides/_rels/slide113.xml.rels><?xml version="1.0" encoding="UTF-8" standalone="yes"?>
<Relationships xmlns="http://schemas.openxmlformats.org/package/2006/relationships"><Relationship Id="rId8" Type="http://schemas.openxmlformats.org/officeDocument/2006/relationships/comments" Target="../comments/comment17.xml"/><Relationship Id="rId3" Type="http://schemas.openxmlformats.org/officeDocument/2006/relationships/image" Target="../media/image49.png"/><Relationship Id="rId7"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6.png"/><Relationship Id="rId4" Type="http://schemas.openxmlformats.org/officeDocument/2006/relationships/image" Target="../media/image19.png"/></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comments" Target="../comments/comment18.xml"/><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comments" Target="../comments/comment19.xml"/><Relationship Id="rId4" Type="http://schemas.openxmlformats.org/officeDocument/2006/relationships/image" Target="../media/image5.png"/></Relationships>
</file>

<file path=ppt/slides/_rels/slide11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comments" Target="../comments/comment20.xml"/><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comments" Target="../comments/comment21.xml"/><Relationship Id="rId5" Type="http://schemas.openxmlformats.org/officeDocument/2006/relationships/image" Target="../media/image58.png"/><Relationship Id="rId4" Type="http://schemas.openxmlformats.org/officeDocument/2006/relationships/image" Target="../media/image5.png"/></Relationships>
</file>

<file path=ppt/slides/_rels/slide11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comments" Target="../comments/comment22.xml"/><Relationship Id="rId5" Type="http://schemas.openxmlformats.org/officeDocument/2006/relationships/image" Target="../media/image16.png"/><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png"/></Relationships>
</file>

<file path=ppt/slides/_rels/slide1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comments" Target="../comments/comment23.xml"/><Relationship Id="rId5" Type="http://schemas.openxmlformats.org/officeDocument/2006/relationships/image" Target="../media/image61.png"/><Relationship Id="rId4" Type="http://schemas.openxmlformats.org/officeDocument/2006/relationships/image" Target="../media/image5.png"/></Relationships>
</file>

<file path=ppt/slides/_rels/slide12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png"/></Relationships>
</file>

<file path=ppt/slides/_rels/slide1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png"/></Relationships>
</file>

<file path=ppt/slides/_rels/slide12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png"/></Relationships>
</file>

<file path=ppt/slides/_rels/slide1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comments" Target="../comments/comment24.xml"/><Relationship Id="rId5" Type="http://schemas.openxmlformats.org/officeDocument/2006/relationships/image" Target="../media/image15.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jpg"/></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66.png"/></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comments" Target="../comments/comment25.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png"/></Relationships>
</file>

<file path=ppt/slides/_rels/slide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png"/></Relationships>
</file>

<file path=ppt/slides/_rels/slide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5.png"/></Relationships>
</file>

<file path=ppt/slides/_rels/slide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_rels/slide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5.png"/></Relationships>
</file>

<file path=ppt/slides/_rels/slide1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9.png"/></Relationships>
</file>

<file path=ppt/slides/_rels/slide15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15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comments" Target="../comments/comment26.xml"/><Relationship Id="rId5" Type="http://schemas.openxmlformats.org/officeDocument/2006/relationships/image" Target="../media/image82.jpg"/><Relationship Id="rId4" Type="http://schemas.openxmlformats.org/officeDocument/2006/relationships/image" Target="../media/image19.png"/></Relationships>
</file>

<file path=ppt/slides/_rels/slide16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comments" Target="../comments/comment27.xml"/><Relationship Id="rId5" Type="http://schemas.openxmlformats.org/officeDocument/2006/relationships/image" Target="../media/image19.png"/><Relationship Id="rId4" Type="http://schemas.openxmlformats.org/officeDocument/2006/relationships/image" Target="../media/image5.png"/></Relationships>
</file>

<file path=ppt/slides/_rels/slide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9.png"/></Relationships>
</file>

<file path=ppt/slides/_rels/slide1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9.png"/></Relationships>
</file>

<file path=ppt/slides/_rels/slide1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9.png"/></Relationships>
</file>

<file path=ppt/slides/_rels/slide1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9.png"/></Relationships>
</file>

<file path=ppt/slides/_rels/slide1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comments" Target="../comments/comment28.xml"/><Relationship Id="rId5" Type="http://schemas.openxmlformats.org/officeDocument/2006/relationships/image" Target="../media/image8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85.png"/></Relationships>
</file>

<file path=ppt/slides/_rels/slide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1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1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19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1.png"/><Relationship Id="rId7" Type="http://schemas.openxmlformats.org/officeDocument/2006/relationships/image" Target="../media/image94.png"/><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comments" Target="../comments/comment29.xml"/></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png"/></Relationships>
</file>

<file path=ppt/slides/_rels/slide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5.png"/><Relationship Id="rId4" Type="http://schemas.openxmlformats.org/officeDocument/2006/relationships/image" Target="../media/image97.png"/></Relationships>
</file>

<file path=ppt/slides/_rels/slide20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comments" Target="../comments/comment30.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2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5.png"/><Relationship Id="rId4" Type="http://schemas.openxmlformats.org/officeDocument/2006/relationships/image" Target="../media/image97.png"/></Relationships>
</file>

<file path=ppt/slides/_rels/slide2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100.jpg"/><Relationship Id="rId4" Type="http://schemas.openxmlformats.org/officeDocument/2006/relationships/image" Target="../media/image98.png"/></Relationships>
</file>

<file path=ppt/slides/_rels/slide2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5.png"/><Relationship Id="rId4" Type="http://schemas.openxmlformats.org/officeDocument/2006/relationships/image" Target="../media/image97.png"/></Relationships>
</file>

<file path=ppt/slides/_rels/slide2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101.jpg"/></Relationships>
</file>

<file path=ppt/slides/_rels/slide2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5.png"/><Relationship Id="rId4" Type="http://schemas.openxmlformats.org/officeDocument/2006/relationships/image" Target="../media/image97.png"/></Relationships>
</file>

<file path=ppt/slides/_rels/slide2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102.jpg"/><Relationship Id="rId4" Type="http://schemas.openxmlformats.org/officeDocument/2006/relationships/image" Target="../media/image98.png"/></Relationships>
</file>

<file path=ppt/slides/_rels/slide2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5.png"/><Relationship Id="rId4" Type="http://schemas.openxmlformats.org/officeDocument/2006/relationships/image" Target="../media/image97.png"/></Relationships>
</file>

<file path=ppt/slides/_rels/slide2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7.xml"/><Relationship Id="rId1" Type="http://schemas.openxmlformats.org/officeDocument/2006/relationships/slideLayout" Target="../slideLayouts/slideLayout2.xml"/><Relationship Id="rId6" Type="http://schemas.openxmlformats.org/officeDocument/2006/relationships/comments" Target="../comments/comment31.xml"/><Relationship Id="rId5" Type="http://schemas.openxmlformats.org/officeDocument/2006/relationships/image" Target="../media/image103.jpg"/><Relationship Id="rId4" Type="http://schemas.openxmlformats.org/officeDocument/2006/relationships/image" Target="../media/image98.png"/></Relationships>
</file>

<file path=ppt/slides/_rels/slide2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8.xml"/><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5.png"/><Relationship Id="rId4" Type="http://schemas.openxmlformats.org/officeDocument/2006/relationships/image" Target="../media/image97.png"/></Relationships>
</file>

<file path=ppt/slides/_rels/slide21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219.xml"/><Relationship Id="rId1" Type="http://schemas.openxmlformats.org/officeDocument/2006/relationships/slideLayout" Target="../slideLayouts/slideLayout2.xml"/><Relationship Id="rId5" Type="http://schemas.openxmlformats.org/officeDocument/2006/relationships/comments" Target="../comments/comment3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1.png"/></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1.xml"/><Relationship Id="rId1" Type="http://schemas.openxmlformats.org/officeDocument/2006/relationships/slideLayout" Target="../slideLayouts/slideLayout2.xml"/><Relationship Id="rId5" Type="http://schemas.openxmlformats.org/officeDocument/2006/relationships/image" Target="../media/image106.jpg"/><Relationship Id="rId4" Type="http://schemas.openxmlformats.org/officeDocument/2006/relationships/image" Target="../media/image105.png"/></Relationships>
</file>

<file path=ppt/slides/_rels/slide2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2.xml"/><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5.png"/><Relationship Id="rId4" Type="http://schemas.openxmlformats.org/officeDocument/2006/relationships/image" Target="../media/image97.png"/></Relationships>
</file>

<file path=ppt/slides/_rels/slide2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4.xml"/><Relationship Id="rId1" Type="http://schemas.openxmlformats.org/officeDocument/2006/relationships/slideLayout" Target="../slideLayouts/slideLayout2.xml"/><Relationship Id="rId5" Type="http://schemas.openxmlformats.org/officeDocument/2006/relationships/comments" Target="../comments/comment33.xml"/><Relationship Id="rId4" Type="http://schemas.openxmlformats.org/officeDocument/2006/relationships/image" Target="../media/image107.jpg"/></Relationships>
</file>

<file path=ppt/slides/_rels/slide2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108.jpg"/></Relationships>
</file>

<file path=ppt/slides/_rels/slide2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8.xml"/><Relationship Id="rId1" Type="http://schemas.openxmlformats.org/officeDocument/2006/relationships/slideLayout" Target="../slideLayouts/slideLayout2.xml"/><Relationship Id="rId5" Type="http://schemas.openxmlformats.org/officeDocument/2006/relationships/comments" Target="../comments/comment34.xml"/><Relationship Id="rId4" Type="http://schemas.openxmlformats.org/officeDocument/2006/relationships/image" Target="../media/image109.png"/></Relationships>
</file>

<file path=ppt/slides/_rels/slide2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1.png"/></Relationships>
</file>

<file path=ppt/slides/_rels/slide2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30.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comments" Target="../comments/comment35.xml"/></Relationships>
</file>

<file path=ppt/slides/_rels/slide2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1.png"/><Relationship Id="rId7" Type="http://schemas.openxmlformats.org/officeDocument/2006/relationships/image" Target="../media/image112.png"/><Relationship Id="rId2" Type="http://schemas.openxmlformats.org/officeDocument/2006/relationships/notesSlide" Target="../notesSlides/notesSlide23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0.png"/><Relationship Id="rId4" Type="http://schemas.openxmlformats.org/officeDocument/2006/relationships/image" Target="../media/image114.png"/></Relationships>
</file>

<file path=ppt/slides/_rels/slide23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14.png"/><Relationship Id="rId7" Type="http://schemas.openxmlformats.org/officeDocument/2006/relationships/image" Target="../media/image5.png"/><Relationship Id="rId2" Type="http://schemas.openxmlformats.org/officeDocument/2006/relationships/notesSlide" Target="../notesSlides/notesSlide23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3.png"/><Relationship Id="rId4" Type="http://schemas.openxmlformats.org/officeDocument/2006/relationships/image" Target="../media/image110.png"/></Relationships>
</file>

<file path=ppt/slides/_rels/slide23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14.png"/><Relationship Id="rId7" Type="http://schemas.openxmlformats.org/officeDocument/2006/relationships/image" Target="../media/image5.png"/><Relationship Id="rId2" Type="http://schemas.openxmlformats.org/officeDocument/2006/relationships/notesSlide" Target="../notesSlides/notesSlide23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3.png"/><Relationship Id="rId4" Type="http://schemas.openxmlformats.org/officeDocument/2006/relationships/image" Target="../media/image110.png"/></Relationships>
</file>

<file path=ppt/slides/_rels/slide23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14.png"/><Relationship Id="rId7" Type="http://schemas.openxmlformats.org/officeDocument/2006/relationships/image" Target="../media/image5.png"/><Relationship Id="rId2" Type="http://schemas.openxmlformats.org/officeDocument/2006/relationships/notesSlide" Target="../notesSlides/notesSlide234.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3.png"/><Relationship Id="rId4" Type="http://schemas.openxmlformats.org/officeDocument/2006/relationships/image" Target="../media/image110.png"/></Relationships>
</file>

<file path=ppt/slides/_rels/slide23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14.png"/><Relationship Id="rId7" Type="http://schemas.openxmlformats.org/officeDocument/2006/relationships/image" Target="../media/image5.png"/><Relationship Id="rId2" Type="http://schemas.openxmlformats.org/officeDocument/2006/relationships/notesSlide" Target="../notesSlides/notesSlide23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3.png"/><Relationship Id="rId4" Type="http://schemas.openxmlformats.org/officeDocument/2006/relationships/image" Target="../media/image110.png"/></Relationships>
</file>

<file path=ppt/slides/_rels/slide2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comments" Target="../comments/comment36.xml"/><Relationship Id="rId4" Type="http://schemas.openxmlformats.org/officeDocument/2006/relationships/image" Target="../media/image115.png"/></Relationships>
</file>

<file path=ppt/slides/_rels/slide2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png"/></Relationships>
</file>

<file path=ppt/slides/_rels/slide2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5.png"/></Relationships>
</file>

<file path=ppt/slides/_rels/slide2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png"/></Relationships>
</file>

<file path=ppt/slides/_rels/slide2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5.png"/></Relationships>
</file>

<file path=ppt/slides/_rels/slide2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5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37.xml"/><Relationship Id="rId2" Type="http://schemas.openxmlformats.org/officeDocument/2006/relationships/notesSlide" Target="../notesSlides/notesSlide254.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22.png"/><Relationship Id="rId4" Type="http://schemas.openxmlformats.org/officeDocument/2006/relationships/image" Target="../media/image121.png"/></Relationships>
</file>

<file path=ppt/slides/_rels/slide2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5.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22.png"/><Relationship Id="rId4" Type="http://schemas.openxmlformats.org/officeDocument/2006/relationships/image" Target="../media/image121.png"/></Relationships>
</file>

<file path=ppt/slides/_rels/slide2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6.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5.png"/></Relationships>
</file>

<file path=ppt/slides/_rels/slide2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7.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png"/></Relationships>
</file>

<file path=ppt/slides/_rels/slide2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2.png"/><Relationship Id="rId4" Type="http://schemas.openxmlformats.org/officeDocument/2006/relationships/image" Target="../media/image121.png"/></Relationships>
</file>

<file path=ppt/slides/_rels/slide2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2.png"/><Relationship Id="rId4" Type="http://schemas.openxmlformats.org/officeDocument/2006/relationships/image" Target="../media/image121.png"/></Relationships>
</file>

<file path=ppt/slides/_rels/slide2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4.xml.rels><?xml version="1.0" encoding="UTF-8" standalone="yes"?>
<Relationships xmlns="http://schemas.openxmlformats.org/package/2006/relationships"><Relationship Id="rId8" Type="http://schemas.openxmlformats.org/officeDocument/2006/relationships/comments" Target="../comments/comment38.xml"/><Relationship Id="rId3" Type="http://schemas.openxmlformats.org/officeDocument/2006/relationships/image" Target="../media/image5.png"/><Relationship Id="rId7" Type="http://schemas.openxmlformats.org/officeDocument/2006/relationships/image" Target="../media/image126.png"/><Relationship Id="rId2" Type="http://schemas.openxmlformats.org/officeDocument/2006/relationships/notesSlide" Target="../notesSlides/notesSlide26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6.png"/><Relationship Id="rId4" Type="http://schemas.openxmlformats.org/officeDocument/2006/relationships/image" Target="../media/image125.png"/></Relationships>
</file>

<file path=ppt/slides/_rels/slide2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6.png"/><Relationship Id="rId4" Type="http://schemas.openxmlformats.org/officeDocument/2006/relationships/image" Target="../media/image125.png"/></Relationships>
</file>

<file path=ppt/slides/_rels/slide2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6.png"/><Relationship Id="rId4" Type="http://schemas.openxmlformats.org/officeDocument/2006/relationships/image" Target="../media/image124.png"/></Relationships>
</file>

<file path=ppt/slides/_rels/slide2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5.png"/><Relationship Id="rId4" Type="http://schemas.openxmlformats.org/officeDocument/2006/relationships/image" Target="../media/image124.png"/></Relationships>
</file>

<file path=ppt/slides/_rels/slide269.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5.png"/><Relationship Id="rId2" Type="http://schemas.openxmlformats.org/officeDocument/2006/relationships/notesSlide" Target="../notesSlides/notesSlide26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22.png"/></Relationships>
</file>

<file path=ppt/slides/_rels/slide2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2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comments" Target="../comments/comment39.xml"/></Relationships>
</file>

<file path=ppt/slides/_rels/slide2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4.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2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5.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2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6.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2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7.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2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8.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5.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5.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comments" Target="../comments/commen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openxmlformats.org/officeDocument/2006/relationships/image" Target="../media/image35.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omments" Target="../comments/comment4.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comments" Target="../comments/comment5.xml"/><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9.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comments" Target="../comments/comment8.xml"/><Relationship Id="rId5" Type="http://schemas.openxmlformats.org/officeDocument/2006/relationships/image" Target="../media/image44.png"/><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comments" Target="../comments/comment9.xml"/><Relationship Id="rId5" Type="http://schemas.openxmlformats.org/officeDocument/2006/relationships/image" Target="../media/image46.png"/><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descr="✅ ¿Que es la Química? Química Genera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Google Shape;87;p1" descr="5 teorías sobre el origen de la vida: ¿Cómo surgió y evolucionó el ser  vivo? - Clarí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p1"/>
          <p:cNvSpPr/>
          <p:nvPr/>
        </p:nvSpPr>
        <p:spPr>
          <a:xfrm>
            <a:off x="6619165" y="2855252"/>
            <a:ext cx="5130436" cy="3301327"/>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89" name="Google Shape;89;p1"/>
          <p:cNvSpPr/>
          <p:nvPr/>
        </p:nvSpPr>
        <p:spPr>
          <a:xfrm>
            <a:off x="6619165" y="1465606"/>
            <a:ext cx="5130435" cy="1224809"/>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RECEPCIÓN, ALMACENAMIENTO Y ADECUACIÓN DE MUESTRAS</a:t>
            </a:r>
            <a:endParaRPr sz="1800" b="0" i="0" u="none" strike="noStrike" cap="none">
              <a:solidFill>
                <a:schemeClr val="lt1"/>
              </a:solidFill>
              <a:latin typeface="Open Sans"/>
              <a:ea typeface="Open Sans"/>
              <a:cs typeface="Open Sans"/>
              <a:sym typeface="Open Sans"/>
            </a:endParaRPr>
          </a:p>
        </p:txBody>
      </p:sp>
      <p:sp>
        <p:nvSpPr>
          <p:cNvPr id="90" name="Google Shape;90;p1"/>
          <p:cNvSpPr txBox="1"/>
          <p:nvPr/>
        </p:nvSpPr>
        <p:spPr>
          <a:xfrm>
            <a:off x="6689505" y="2912020"/>
            <a:ext cx="4960060" cy="26776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rgbClr val="1A3255"/>
                </a:solidFill>
                <a:latin typeface="Open Sans"/>
                <a:ea typeface="Open Sans"/>
                <a:cs typeface="Open Sans"/>
                <a:sym typeface="Open Sans"/>
              </a:rPr>
              <a:t>Bienvenidos a la unidad de contenido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RECEPCIÓN, ALMACENAMIENTO Y ADECUACIÓN DE MUESTRAS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0" i="0" u="none" strike="noStrike" cap="none">
                <a:solidFill>
                  <a:srgbClr val="3F3F3F"/>
                </a:solidFill>
                <a:latin typeface="Open Sans"/>
                <a:ea typeface="Open Sans"/>
                <a:cs typeface="Open Sans"/>
                <a:sym typeface="Open Sans"/>
              </a:rPr>
              <a:t>Durante esta unidad se describirá la preparación y el acondicionamiento de muestras requeridas para análisis químicos, mediante operaciones comunes en el laboratorio. Por parte del analista es esencial crear hábitos adecuados de trabajo en el laboratorio para el acondicionamiento de las muestras, ya sea para el uso de las diferentes técnicas empleadas, como para el uso de los distintos materiales para funciones determinadas.</a:t>
            </a:r>
            <a:endParaRPr sz="1400" b="0" i="0" u="none" strike="noStrike" cap="none">
              <a:solidFill>
                <a:srgbClr val="1A3255"/>
              </a:solidFill>
              <a:latin typeface="Open Sans"/>
              <a:ea typeface="Open Sans"/>
              <a:cs typeface="Open Sans"/>
              <a:sym typeface="Open Sans"/>
            </a:endParaRPr>
          </a:p>
        </p:txBody>
      </p:sp>
      <p:pic>
        <p:nvPicPr>
          <p:cNvPr id="91" name="Google Shape;91;p1"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92" name="Google Shape;92;p1" descr="Imagen que contiene Interfaz de usuario gráfica&#10;&#10;Descripción generada automáticamente"/>
          <p:cNvPicPr preferRelativeResize="0"/>
          <p:nvPr/>
        </p:nvPicPr>
        <p:blipFill rotWithShape="1">
          <a:blip r:embed="rId4">
            <a:alphaModFix/>
          </a:blip>
          <a:srcRect/>
          <a:stretch/>
        </p:blipFill>
        <p:spPr>
          <a:xfrm>
            <a:off x="9862350" y="5589636"/>
            <a:ext cx="1582008" cy="536389"/>
          </a:xfrm>
          <a:prstGeom prst="rect">
            <a:avLst/>
          </a:prstGeom>
          <a:noFill/>
          <a:ln>
            <a:noFill/>
          </a:ln>
        </p:spPr>
      </p:pic>
      <p:pic>
        <p:nvPicPr>
          <p:cNvPr id="93" name="Google Shape;93;p1" descr="Icono&#10;&#10;Descripción generada automáticamente"/>
          <p:cNvPicPr preferRelativeResize="0"/>
          <p:nvPr/>
        </p:nvPicPr>
        <p:blipFill rotWithShape="1">
          <a:blip r:embed="rId5">
            <a:alphaModFix/>
          </a:blip>
          <a:srcRect/>
          <a:stretch/>
        </p:blipFill>
        <p:spPr>
          <a:xfrm>
            <a:off x="10774020" y="5743398"/>
            <a:ext cx="548640" cy="681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8"/>
          <p:cNvSpPr/>
          <p:nvPr/>
        </p:nvSpPr>
        <p:spPr>
          <a:xfrm>
            <a:off x="6619165" y="2855253"/>
            <a:ext cx="5130436" cy="3006594"/>
          </a:xfrm>
          <a:prstGeom prst="roundRect">
            <a:avLst>
              <a:gd name="adj" fmla="val 16667"/>
            </a:avLst>
          </a:prstGeom>
          <a:solidFill>
            <a:schemeClr val="lt1"/>
          </a:solidFill>
          <a:ln w="762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63" name="Google Shape;263;p8"/>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1</a:t>
            </a:r>
            <a:endParaRPr sz="1400" b="0" i="0" u="none" strike="noStrike" cap="none">
              <a:solidFill>
                <a:srgbClr val="000000"/>
              </a:solidFill>
              <a:latin typeface="Arial"/>
              <a:ea typeface="Arial"/>
              <a:cs typeface="Arial"/>
              <a:sym typeface="Arial"/>
            </a:endParaRPr>
          </a:p>
        </p:txBody>
      </p:sp>
      <p:sp>
        <p:nvSpPr>
          <p:cNvPr id="264" name="Google Shape;264;p8"/>
          <p:cNvSpPr/>
          <p:nvPr/>
        </p:nvSpPr>
        <p:spPr>
          <a:xfrm>
            <a:off x="6816638" y="2979682"/>
            <a:ext cx="4735488" cy="1378868"/>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8"/>
          <p:cNvSpPr/>
          <p:nvPr/>
        </p:nvSpPr>
        <p:spPr>
          <a:xfrm>
            <a:off x="6816638" y="4573056"/>
            <a:ext cx="4735488" cy="785841"/>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6" name="Google Shape;266;p8"/>
          <p:cNvSpPr txBox="1"/>
          <p:nvPr/>
        </p:nvSpPr>
        <p:spPr>
          <a:xfrm>
            <a:off x="7003157" y="2935611"/>
            <a:ext cx="4362300" cy="2247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Profesor: </a:t>
            </a:r>
            <a:r>
              <a:rPr lang="es-ES" sz="1400" b="0" i="0" u="none" strike="noStrike" cap="none">
                <a:solidFill>
                  <a:srgbClr val="1A3255"/>
                </a:solidFill>
                <a:latin typeface="Open Sans"/>
                <a:ea typeface="Open Sans"/>
                <a:cs typeface="Open Sans"/>
                <a:sym typeface="Open Sans"/>
              </a:rPr>
              <a:t>¡Hola! Bienvenidos a la actividad de esta unidad donde abordaremos el tema </a:t>
            </a:r>
            <a:r>
              <a:rPr lang="es-ES" sz="1400" b="0" i="0" u="none" strike="noStrike" cap="none">
                <a:solidFill>
                  <a:srgbClr val="3F3F3F"/>
                </a:solidFill>
                <a:latin typeface="Open Sans"/>
                <a:ea typeface="Open Sans"/>
                <a:cs typeface="Open Sans"/>
                <a:sym typeface="Open Sans"/>
              </a:rPr>
              <a:t>secado, dilución en vía seca y en vía húmeda, destrucción de la materia orgánica, técnicas de preconcentración y separación, submuestreo</a:t>
            </a:r>
            <a:r>
              <a:rPr lang="es-ES">
                <a:solidFill>
                  <a:srgbClr val="3F3F3F"/>
                </a:solidFill>
                <a:latin typeface="Open Sans"/>
                <a:ea typeface="Open Sans"/>
                <a:cs typeface="Open Sans"/>
                <a:sym typeface="Open Sans"/>
              </a:rPr>
              <a:t> y </a:t>
            </a:r>
            <a:r>
              <a:rPr lang="es-ES" sz="1400" b="0" i="0" u="none" strike="noStrike" cap="none">
                <a:solidFill>
                  <a:srgbClr val="3F3F3F"/>
                </a:solidFill>
                <a:latin typeface="Open Sans"/>
                <a:ea typeface="Open Sans"/>
                <a:cs typeface="Open Sans"/>
                <a:sym typeface="Open Sans"/>
              </a:rPr>
              <a:t>adsorción</a:t>
            </a:r>
            <a:endParaRPr sz="1400" b="1"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1A3255"/>
                </a:solidFill>
                <a:latin typeface="Open Sans"/>
                <a:ea typeface="Open Sans"/>
                <a:cs typeface="Open Sans"/>
                <a:sym typeface="Open Sans"/>
              </a:rPr>
              <a:t>Estudiante: </a:t>
            </a:r>
            <a:r>
              <a:rPr lang="es-ES" sz="1400" b="0" i="0" u="none" strike="noStrike" cap="none">
                <a:solidFill>
                  <a:srgbClr val="1A3255"/>
                </a:solidFill>
                <a:latin typeface="Open Sans"/>
                <a:ea typeface="Open Sans"/>
                <a:cs typeface="Open Sans"/>
                <a:sym typeface="Open Sans"/>
              </a:rPr>
              <a:t>Muy bien profesor ¿Y de qué se trata la actividad?</a:t>
            </a:r>
            <a:endParaRPr sz="1400" b="0" i="0" u="none" strike="noStrike" cap="none">
              <a:solidFill>
                <a:srgbClr val="000000"/>
              </a:solidFill>
              <a:latin typeface="Arial"/>
              <a:ea typeface="Arial"/>
              <a:cs typeface="Arial"/>
              <a:sym typeface="Arial"/>
            </a:endParaRPr>
          </a:p>
        </p:txBody>
      </p:sp>
      <p:pic>
        <p:nvPicPr>
          <p:cNvPr id="267" name="Google Shape;267;p8"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68" name="Google Shape;268;p8" descr="Imagen que contiene Interfaz de usuario gráfica&#10;&#10;Descripción generada automáticamente"/>
          <p:cNvPicPr preferRelativeResize="0"/>
          <p:nvPr/>
        </p:nvPicPr>
        <p:blipFill rotWithShape="1">
          <a:blip r:embed="rId4">
            <a:alphaModFix/>
          </a:blip>
          <a:srcRect/>
          <a:stretch/>
        </p:blipFill>
        <p:spPr>
          <a:xfrm>
            <a:off x="9704070" y="5325457"/>
            <a:ext cx="1582008" cy="536389"/>
          </a:xfrm>
          <a:prstGeom prst="rect">
            <a:avLst/>
          </a:prstGeom>
          <a:noFill/>
          <a:ln>
            <a:noFill/>
          </a:ln>
        </p:spPr>
      </p:pic>
      <p:pic>
        <p:nvPicPr>
          <p:cNvPr id="269" name="Google Shape;269;p8" descr="Icono&#10;&#10;Descripción generada automáticamente"/>
          <p:cNvPicPr preferRelativeResize="0"/>
          <p:nvPr/>
        </p:nvPicPr>
        <p:blipFill rotWithShape="1">
          <a:blip r:embed="rId5">
            <a:alphaModFix/>
          </a:blip>
          <a:srcRect/>
          <a:stretch/>
        </p:blipFill>
        <p:spPr>
          <a:xfrm>
            <a:off x="10651183" y="5574344"/>
            <a:ext cx="434340" cy="53942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pic>
        <p:nvPicPr>
          <p:cNvPr id="2300" name="Google Shape;2300;p31"/>
          <p:cNvPicPr preferRelativeResize="0"/>
          <p:nvPr/>
        </p:nvPicPr>
        <p:blipFill rotWithShape="1">
          <a:blip r:embed="rId3">
            <a:alphaModFix/>
          </a:blip>
          <a:srcRect/>
          <a:stretch/>
        </p:blipFill>
        <p:spPr>
          <a:xfrm>
            <a:off x="340514" y="2324681"/>
            <a:ext cx="5329425" cy="3745921"/>
          </a:xfrm>
          <a:prstGeom prst="rect">
            <a:avLst/>
          </a:prstGeom>
          <a:noFill/>
          <a:ln>
            <a:noFill/>
          </a:ln>
        </p:spPr>
      </p:pic>
      <p:sp>
        <p:nvSpPr>
          <p:cNvPr id="2301" name="Google Shape;2301;p31"/>
          <p:cNvSpPr/>
          <p:nvPr/>
        </p:nvSpPr>
        <p:spPr>
          <a:xfrm>
            <a:off x="4572000" y="1849580"/>
            <a:ext cx="7168491" cy="1808019"/>
          </a:xfrm>
          <a:prstGeom prst="roundRect">
            <a:avLst>
              <a:gd name="adj" fmla="val 16667"/>
            </a:avLst>
          </a:prstGeom>
          <a:solidFill>
            <a:srgbClr val="2F5496"/>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2" name="Google Shape;2302;p31"/>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303" name="Google Shape;2303;p31"/>
          <p:cNvSpPr/>
          <p:nvPr/>
        </p:nvSpPr>
        <p:spPr>
          <a:xfrm>
            <a:off x="340514" y="173874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4" name="Google Shape;2304;p31"/>
          <p:cNvSpPr txBox="1"/>
          <p:nvPr/>
        </p:nvSpPr>
        <p:spPr>
          <a:xfrm>
            <a:off x="863341" y="1827309"/>
            <a:ext cx="40527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Conservación y preservación de muestras</a:t>
            </a:r>
            <a:endParaRPr sz="1400" b="1" i="0" u="none" strike="noStrike" cap="none">
              <a:solidFill>
                <a:srgbClr val="3F3F3F"/>
              </a:solidFill>
              <a:latin typeface="Open Sans"/>
              <a:ea typeface="Open Sans"/>
              <a:cs typeface="Open Sans"/>
              <a:sym typeface="Open Sans"/>
            </a:endParaRPr>
          </a:p>
        </p:txBody>
      </p:sp>
      <p:sp>
        <p:nvSpPr>
          <p:cNvPr id="2305" name="Google Shape;2305;p31"/>
          <p:cNvSpPr txBox="1"/>
          <p:nvPr/>
        </p:nvSpPr>
        <p:spPr>
          <a:xfrm>
            <a:off x="4738255" y="1995257"/>
            <a:ext cx="6770960"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	El procedimiento de vigilancia y control de muestras, conservación y estudio (</a:t>
            </a:r>
            <a:r>
              <a:rPr lang="es-ES" sz="1400" b="0" i="1" u="none" strike="noStrike" cap="none">
                <a:solidFill>
                  <a:schemeClr val="lt1"/>
                </a:solidFill>
                <a:latin typeface="Open Sans"/>
                <a:ea typeface="Open Sans"/>
                <a:cs typeface="Open Sans"/>
                <a:sym typeface="Open Sans"/>
              </a:rPr>
              <a:t>chain-of custody procedure</a:t>
            </a:r>
            <a:r>
              <a:rPr lang="es-ES" sz="1400" b="0" i="0" u="none" strike="noStrike" cap="none">
                <a:solidFill>
                  <a:schemeClr val="lt1"/>
                </a:solidFill>
                <a:latin typeface="Open Sans"/>
                <a:ea typeface="Open Sans"/>
                <a:cs typeface="Open Sans"/>
                <a:sym typeface="Open Sans"/>
              </a:rPr>
              <a:t>) es muy importante para garantizar la integralidad del muestreo a partir de la recolección, hasta el informe de resultados; incorpora la tarea de continuar y/o vigilar condiciones de la toma de muestras, su conservación, su codificación, su traslado y su siguiente examen. Es un procedimiento elemental y primordial a fin de probar el control y la confianza de la muestra.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06" name="Google Shape;2306;p31"/>
          <p:cNvSpPr/>
          <p:nvPr/>
        </p:nvSpPr>
        <p:spPr>
          <a:xfrm>
            <a:off x="6014036" y="4831932"/>
            <a:ext cx="2699503"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7" name="Google Shape;2307;p31"/>
          <p:cNvSpPr txBox="1"/>
          <p:nvPr/>
        </p:nvSpPr>
        <p:spPr>
          <a:xfrm>
            <a:off x="6215904" y="4831926"/>
            <a:ext cx="23768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Almacenamiento de muestras</a:t>
            </a:r>
            <a:endParaRPr sz="1400" b="1" i="0" u="none" strike="noStrike" cap="none">
              <a:solidFill>
                <a:srgbClr val="3F3F3F"/>
              </a:solidFill>
              <a:latin typeface="Open Sans"/>
              <a:ea typeface="Open Sans"/>
              <a:cs typeface="Open Sans"/>
              <a:sym typeface="Open Sans"/>
            </a:endParaRPr>
          </a:p>
        </p:txBody>
      </p:sp>
      <p:sp>
        <p:nvSpPr>
          <p:cNvPr id="2308" name="Google Shape;2308;p31"/>
          <p:cNvSpPr/>
          <p:nvPr/>
        </p:nvSpPr>
        <p:spPr>
          <a:xfrm>
            <a:off x="7397123" y="5587669"/>
            <a:ext cx="3182890"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9" name="Google Shape;2309;p31"/>
          <p:cNvSpPr txBox="1"/>
          <p:nvPr/>
        </p:nvSpPr>
        <p:spPr>
          <a:xfrm>
            <a:off x="7850677" y="5676234"/>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310" name="Google Shape;2310;p31"/>
          <p:cNvSpPr txBox="1"/>
          <p:nvPr/>
        </p:nvSpPr>
        <p:spPr>
          <a:xfrm>
            <a:off x="5902039" y="3840703"/>
            <a:ext cx="59215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Da clic en los botones para conocer el proceso de conservación y preservación de muestras</a:t>
            </a:r>
            <a:endParaRPr sz="1400" b="0" i="0" u="none" strike="noStrike" cap="none">
              <a:solidFill>
                <a:srgbClr val="2F5496"/>
              </a:solidFill>
              <a:latin typeface="Open Sans"/>
              <a:ea typeface="Open Sans"/>
              <a:cs typeface="Open Sans"/>
              <a:sym typeface="Open Sans"/>
            </a:endParaRPr>
          </a:p>
        </p:txBody>
      </p:sp>
      <p:pic>
        <p:nvPicPr>
          <p:cNvPr id="2311" name="Google Shape;2311;p31" descr="Icono&#10;&#10;Descripción generada automáticamente"/>
          <p:cNvPicPr preferRelativeResize="0"/>
          <p:nvPr/>
        </p:nvPicPr>
        <p:blipFill rotWithShape="1">
          <a:blip r:embed="rId4">
            <a:alphaModFix/>
          </a:blip>
          <a:srcRect/>
          <a:stretch/>
        </p:blipFill>
        <p:spPr>
          <a:xfrm>
            <a:off x="6379085" y="5054298"/>
            <a:ext cx="434340" cy="539422"/>
          </a:xfrm>
          <a:prstGeom prst="rect">
            <a:avLst/>
          </a:prstGeom>
          <a:noFill/>
          <a:ln>
            <a:noFill/>
          </a:ln>
        </p:spPr>
      </p:pic>
      <p:sp>
        <p:nvSpPr>
          <p:cNvPr id="2312" name="Google Shape;2312;p31"/>
          <p:cNvSpPr/>
          <p:nvPr/>
        </p:nvSpPr>
        <p:spPr>
          <a:xfrm>
            <a:off x="9031833" y="4851081"/>
            <a:ext cx="2699503" cy="484909"/>
          </a:xfrm>
          <a:prstGeom prst="roundRect">
            <a:avLst>
              <a:gd name="adj" fmla="val 16667"/>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13" name="Google Shape;2313;p31"/>
          <p:cNvSpPr txBox="1"/>
          <p:nvPr/>
        </p:nvSpPr>
        <p:spPr>
          <a:xfrm>
            <a:off x="9191195" y="4920497"/>
            <a:ext cx="23214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Retención de muestras</a:t>
            </a:r>
            <a:endParaRPr sz="14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250"/>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20" name="Google Shape;2320;p250"/>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321" name="Google Shape;2321;p250"/>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322" name="Google Shape;2322;p250"/>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23" name="Google Shape;2323;p250"/>
          <p:cNvSpPr txBox="1"/>
          <p:nvPr/>
        </p:nvSpPr>
        <p:spPr>
          <a:xfrm>
            <a:off x="4234624" y="1890830"/>
            <a:ext cx="29706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Almacenamiento de muestras</a:t>
            </a:r>
            <a:endParaRPr sz="1400" b="1" i="0" u="none" strike="noStrike" cap="none">
              <a:solidFill>
                <a:schemeClr val="lt1"/>
              </a:solidFill>
              <a:latin typeface="Open Sans"/>
              <a:ea typeface="Open Sans"/>
              <a:cs typeface="Open Sans"/>
              <a:sym typeface="Open Sans"/>
            </a:endParaRPr>
          </a:p>
        </p:txBody>
      </p:sp>
      <p:sp>
        <p:nvSpPr>
          <p:cNvPr id="2324" name="Google Shape;2324;p250"/>
          <p:cNvSpPr txBox="1"/>
          <p:nvPr/>
        </p:nvSpPr>
        <p:spPr>
          <a:xfrm>
            <a:off x="654473" y="1910657"/>
            <a:ext cx="3497021" cy="39703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Las muestras tienen que ser examinadas, lo más temprano posible, luego de su recogida, y antes de que tengan cambios físicos y químicos. Se pueden conservar las muestras por dos razones: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No se realizará de manera inmediata su análisis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 Con el fin de guardar un duplicado y tener la posibilidad de realizar un chequeo doble de los resultados adquiridos en análisis iniciales.</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Estas muestras se tendrán que conservar garantizando la integridad de ellas de manera que no afecten los resultados analíticos. Teniendo en cuenta: </a:t>
            </a:r>
            <a:endParaRPr/>
          </a:p>
        </p:txBody>
      </p:sp>
      <p:sp>
        <p:nvSpPr>
          <p:cNvPr id="2325" name="Google Shape;2325;p250"/>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326" name="Google Shape;2326;p250"/>
          <p:cNvSpPr/>
          <p:nvPr/>
        </p:nvSpPr>
        <p:spPr>
          <a:xfrm>
            <a:off x="4768886" y="577887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1</a:t>
            </a:r>
            <a:endParaRPr sz="1800" b="1" i="0" u="none" strike="noStrike" cap="none">
              <a:solidFill>
                <a:schemeClr val="lt1"/>
              </a:solidFill>
              <a:latin typeface="Open Sans"/>
              <a:ea typeface="Open Sans"/>
              <a:cs typeface="Open Sans"/>
              <a:sym typeface="Open Sans"/>
            </a:endParaRPr>
          </a:p>
        </p:txBody>
      </p:sp>
      <p:sp>
        <p:nvSpPr>
          <p:cNvPr id="2327" name="Google Shape;2327;p250"/>
          <p:cNvSpPr/>
          <p:nvPr/>
        </p:nvSpPr>
        <p:spPr>
          <a:xfrm>
            <a:off x="5524995" y="5792725"/>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2</a:t>
            </a:r>
            <a:endParaRPr sz="1800" b="1" i="0" u="none" strike="noStrike" cap="none">
              <a:solidFill>
                <a:schemeClr val="lt1"/>
              </a:solidFill>
              <a:latin typeface="Open Sans"/>
              <a:ea typeface="Open Sans"/>
              <a:cs typeface="Open Sans"/>
              <a:sym typeface="Open Sans"/>
            </a:endParaRPr>
          </a:p>
        </p:txBody>
      </p:sp>
      <p:sp>
        <p:nvSpPr>
          <p:cNvPr id="2328" name="Google Shape;2328;p250"/>
          <p:cNvSpPr/>
          <p:nvPr/>
        </p:nvSpPr>
        <p:spPr>
          <a:xfrm>
            <a:off x="6305279" y="579272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3</a:t>
            </a:r>
            <a:endParaRPr sz="1800" b="1" i="0" u="none" strike="noStrike" cap="none">
              <a:solidFill>
                <a:schemeClr val="lt1"/>
              </a:solidFill>
              <a:latin typeface="Open Sans"/>
              <a:ea typeface="Open Sans"/>
              <a:cs typeface="Open Sans"/>
              <a:sym typeface="Open Sans"/>
            </a:endParaRPr>
          </a:p>
        </p:txBody>
      </p:sp>
      <p:grpSp>
        <p:nvGrpSpPr>
          <p:cNvPr id="2329" name="Google Shape;2329;p250"/>
          <p:cNvGrpSpPr/>
          <p:nvPr/>
        </p:nvGrpSpPr>
        <p:grpSpPr>
          <a:xfrm>
            <a:off x="4267073" y="2312453"/>
            <a:ext cx="7280676" cy="3403221"/>
            <a:chOff x="4267073" y="2312453"/>
            <a:chExt cx="7280676" cy="3403221"/>
          </a:xfrm>
        </p:grpSpPr>
        <p:grpSp>
          <p:nvGrpSpPr>
            <p:cNvPr id="2330" name="Google Shape;2330;p250"/>
            <p:cNvGrpSpPr/>
            <p:nvPr/>
          </p:nvGrpSpPr>
          <p:grpSpPr>
            <a:xfrm>
              <a:off x="4267073" y="2312453"/>
              <a:ext cx="7265476" cy="1597990"/>
              <a:chOff x="4613564" y="2409437"/>
              <a:chExt cx="6794289" cy="1442127"/>
            </a:xfrm>
          </p:grpSpPr>
          <p:pic>
            <p:nvPicPr>
              <p:cNvPr id="2331" name="Google Shape;2331;p250"/>
              <p:cNvPicPr preferRelativeResize="0"/>
              <p:nvPr/>
            </p:nvPicPr>
            <p:blipFill rotWithShape="1">
              <a:blip r:embed="rId3">
                <a:alphaModFix/>
              </a:blip>
              <a:srcRect l="5155" t="4791" r="5201" b="68751"/>
              <a:stretch/>
            </p:blipFill>
            <p:spPr>
              <a:xfrm>
                <a:off x="4613564" y="2409437"/>
                <a:ext cx="6794289" cy="1442127"/>
              </a:xfrm>
              <a:prstGeom prst="rect">
                <a:avLst/>
              </a:prstGeom>
              <a:noFill/>
              <a:ln>
                <a:noFill/>
              </a:ln>
            </p:spPr>
          </p:pic>
          <p:pic>
            <p:nvPicPr>
              <p:cNvPr id="2332" name="Google Shape;2332;p250"/>
              <p:cNvPicPr preferRelativeResize="0"/>
              <p:nvPr/>
            </p:nvPicPr>
            <p:blipFill rotWithShape="1">
              <a:blip r:embed="rId3">
                <a:alphaModFix/>
              </a:blip>
              <a:srcRect l="17012" t="23115" r="56640" b="68751"/>
              <a:stretch/>
            </p:blipFill>
            <p:spPr>
              <a:xfrm>
                <a:off x="5433905" y="2798618"/>
                <a:ext cx="1997018" cy="651164"/>
              </a:xfrm>
              <a:prstGeom prst="rect">
                <a:avLst/>
              </a:prstGeom>
              <a:noFill/>
              <a:ln>
                <a:noFill/>
              </a:ln>
            </p:spPr>
          </p:pic>
        </p:grpSp>
        <p:sp>
          <p:nvSpPr>
            <p:cNvPr id="2333" name="Google Shape;2333;p250"/>
            <p:cNvSpPr txBox="1"/>
            <p:nvPr/>
          </p:nvSpPr>
          <p:spPr>
            <a:xfrm>
              <a:off x="4359319" y="2526672"/>
              <a:ext cx="4232261"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dk1"/>
                  </a:solidFill>
                  <a:latin typeface="Open Sans"/>
                  <a:ea typeface="Open Sans"/>
                  <a:cs typeface="Open Sans"/>
                  <a:sym typeface="Open Sans"/>
                </a:rPr>
                <a:t>Se deberá registrar en un formato, definido por el laboratorio los valores de la temperatura de conservación, en caso de que las muestras sean refrigeradas o congeladas.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334" name="Google Shape;2334;p250"/>
            <p:cNvGrpSpPr/>
            <p:nvPr/>
          </p:nvGrpSpPr>
          <p:grpSpPr>
            <a:xfrm>
              <a:off x="4282274" y="3796144"/>
              <a:ext cx="7265475" cy="1856492"/>
              <a:chOff x="4613563" y="3522323"/>
              <a:chExt cx="6794289" cy="1728550"/>
            </a:xfrm>
          </p:grpSpPr>
          <p:pic>
            <p:nvPicPr>
              <p:cNvPr id="2335" name="Google Shape;2335;p250"/>
              <p:cNvPicPr preferRelativeResize="0"/>
              <p:nvPr/>
            </p:nvPicPr>
            <p:blipFill rotWithShape="1">
              <a:blip r:embed="rId3">
                <a:alphaModFix/>
              </a:blip>
              <a:srcRect l="5441" t="33863" r="5383" b="34407"/>
              <a:stretch/>
            </p:blipFill>
            <p:spPr>
              <a:xfrm>
                <a:off x="4613563" y="3522323"/>
                <a:ext cx="6794289" cy="1728550"/>
              </a:xfrm>
              <a:prstGeom prst="rect">
                <a:avLst/>
              </a:prstGeom>
              <a:noFill/>
              <a:ln>
                <a:noFill/>
              </a:ln>
            </p:spPr>
          </p:pic>
          <p:pic>
            <p:nvPicPr>
              <p:cNvPr id="2336" name="Google Shape;2336;p250"/>
              <p:cNvPicPr preferRelativeResize="0"/>
              <p:nvPr/>
            </p:nvPicPr>
            <p:blipFill rotWithShape="1">
              <a:blip r:embed="rId3">
                <a:alphaModFix/>
              </a:blip>
              <a:srcRect l="45584" t="38137" r="39539" b="37241"/>
              <a:stretch/>
            </p:blipFill>
            <p:spPr>
              <a:xfrm rot="5400000">
                <a:off x="9405670" y="3239077"/>
                <a:ext cx="887080" cy="2164051"/>
              </a:xfrm>
              <a:prstGeom prst="rect">
                <a:avLst/>
              </a:prstGeom>
              <a:noFill/>
              <a:ln>
                <a:noFill/>
              </a:ln>
            </p:spPr>
          </p:pic>
        </p:grpSp>
        <p:sp>
          <p:nvSpPr>
            <p:cNvPr id="2337" name="Google Shape;2337;p250"/>
            <p:cNvSpPr txBox="1"/>
            <p:nvPr/>
          </p:nvSpPr>
          <p:spPr>
            <a:xfrm>
              <a:off x="7487767" y="4115236"/>
              <a:ext cx="3989477" cy="160043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dk1"/>
                  </a:solidFill>
                  <a:latin typeface="Open Sans"/>
                  <a:ea typeface="Open Sans"/>
                  <a:cs typeface="Open Sans"/>
                  <a:sym typeface="Open Sans"/>
                </a:rPr>
                <a:t>Las muestras homogenizadas, no se deben guardar, sino se ha comprobado a través de un estudio de estabilidad del residuo, que este almacenamiento no afecta el resultado final.</a:t>
              </a:r>
              <a:endParaRPr/>
            </a:p>
            <a:p>
              <a:pPr marL="0" marR="0" lvl="0" indent="0" algn="just" rtl="0">
                <a:lnSpc>
                  <a:spcPct val="100000"/>
                </a:lnSpc>
                <a:spcBef>
                  <a:spcPts val="0"/>
                </a:spcBef>
                <a:spcAft>
                  <a:spcPts val="0"/>
                </a:spcAft>
                <a:buNone/>
              </a:pPr>
              <a:r>
                <a:rPr lang="es-ES" sz="1400" b="0" i="0" u="none" strike="noStrike" cap="none">
                  <a:solidFill>
                    <a:schemeClr val="dk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338" name="Google Shape;2338;p250"/>
          <p:cNvSpPr txBox="1"/>
          <p:nvPr/>
        </p:nvSpPr>
        <p:spPr>
          <a:xfrm>
            <a:off x="7808469" y="5775317"/>
            <a:ext cx="8226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Desliza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39" name="Google Shape;2339;p250"/>
          <p:cNvSpPr/>
          <p:nvPr/>
        </p:nvSpPr>
        <p:spPr>
          <a:xfrm>
            <a:off x="8617275" y="5816882"/>
            <a:ext cx="180000" cy="180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40" name="Google Shape;2340;p250"/>
          <p:cNvSpPr/>
          <p:nvPr/>
        </p:nvSpPr>
        <p:spPr>
          <a:xfrm>
            <a:off x="8908225" y="5816877"/>
            <a:ext cx="180000" cy="180000"/>
          </a:xfrm>
          <a:prstGeom prst="ellipse">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341" name="Google Shape;2341;p250" descr="Icono&#10;&#10;Descripción generada automáticamente"/>
          <p:cNvPicPr preferRelativeResize="0"/>
          <p:nvPr/>
        </p:nvPicPr>
        <p:blipFill rotWithShape="1">
          <a:blip r:embed="rId4">
            <a:alphaModFix/>
          </a:blip>
          <a:srcRect/>
          <a:stretch/>
        </p:blipFill>
        <p:spPr>
          <a:xfrm>
            <a:off x="8498452" y="5887675"/>
            <a:ext cx="434340" cy="539422"/>
          </a:xfrm>
          <a:prstGeom prst="rect">
            <a:avLst/>
          </a:prstGeom>
          <a:noFill/>
          <a:ln>
            <a:noFill/>
          </a:ln>
        </p:spPr>
      </p:pic>
      <p:sp>
        <p:nvSpPr>
          <p:cNvPr id="2342" name="Google Shape;2342;p250"/>
          <p:cNvSpPr txBox="1"/>
          <p:nvPr/>
        </p:nvSpPr>
        <p:spPr>
          <a:xfrm>
            <a:off x="1665151" y="5795702"/>
            <a:ext cx="31037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números para continuar</a:t>
            </a:r>
            <a:endParaRPr sz="14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grpSp>
        <p:nvGrpSpPr>
          <p:cNvPr id="2348" name="Google Shape;2348;p251"/>
          <p:cNvGrpSpPr/>
          <p:nvPr/>
        </p:nvGrpSpPr>
        <p:grpSpPr>
          <a:xfrm>
            <a:off x="4282516" y="2261704"/>
            <a:ext cx="7125338" cy="2074268"/>
            <a:chOff x="5402998" y="2583685"/>
            <a:chExt cx="5375563" cy="1866820"/>
          </a:xfrm>
        </p:grpSpPr>
        <p:pic>
          <p:nvPicPr>
            <p:cNvPr id="2349" name="Google Shape;2349;p251"/>
            <p:cNvPicPr preferRelativeResize="0"/>
            <p:nvPr/>
          </p:nvPicPr>
          <p:blipFill rotWithShape="1">
            <a:blip r:embed="rId3">
              <a:alphaModFix/>
            </a:blip>
            <a:srcRect l="5619" t="66916" r="4226" b="5204"/>
            <a:stretch/>
          </p:blipFill>
          <p:spPr>
            <a:xfrm>
              <a:off x="5402998" y="2583685"/>
              <a:ext cx="5375563" cy="1866820"/>
            </a:xfrm>
            <a:prstGeom prst="rect">
              <a:avLst/>
            </a:prstGeom>
            <a:noFill/>
            <a:ln>
              <a:noFill/>
            </a:ln>
          </p:spPr>
        </p:pic>
        <p:pic>
          <p:nvPicPr>
            <p:cNvPr id="2350" name="Google Shape;2350;p251"/>
            <p:cNvPicPr preferRelativeResize="0"/>
            <p:nvPr/>
          </p:nvPicPr>
          <p:blipFill rotWithShape="1">
            <a:blip r:embed="rId3">
              <a:alphaModFix/>
            </a:blip>
            <a:srcRect l="5620" t="85281" r="53720" b="7811"/>
            <a:stretch/>
          </p:blipFill>
          <p:spPr>
            <a:xfrm>
              <a:off x="6071138" y="3048000"/>
              <a:ext cx="1438026" cy="773905"/>
            </a:xfrm>
            <a:prstGeom prst="rect">
              <a:avLst/>
            </a:prstGeom>
            <a:noFill/>
            <a:ln>
              <a:noFill/>
            </a:ln>
          </p:spPr>
        </p:pic>
      </p:grpSp>
      <p:grpSp>
        <p:nvGrpSpPr>
          <p:cNvPr id="2351" name="Google Shape;2351;p251"/>
          <p:cNvGrpSpPr/>
          <p:nvPr/>
        </p:nvGrpSpPr>
        <p:grpSpPr>
          <a:xfrm>
            <a:off x="3837709" y="4166101"/>
            <a:ext cx="7902782" cy="1739148"/>
            <a:chOff x="5013614" y="2389898"/>
            <a:chExt cx="6058491" cy="2124604"/>
          </a:xfrm>
        </p:grpSpPr>
        <p:pic>
          <p:nvPicPr>
            <p:cNvPr id="2352" name="Google Shape;2352;p251"/>
            <p:cNvPicPr preferRelativeResize="0"/>
            <p:nvPr/>
          </p:nvPicPr>
          <p:blipFill rotWithShape="1">
            <a:blip r:embed="rId3">
              <a:alphaModFix/>
            </a:blip>
            <a:srcRect t="33863" b="34407"/>
            <a:stretch/>
          </p:blipFill>
          <p:spPr>
            <a:xfrm>
              <a:off x="5013614" y="2389898"/>
              <a:ext cx="6058491" cy="2124604"/>
            </a:xfrm>
            <a:prstGeom prst="rect">
              <a:avLst/>
            </a:prstGeom>
            <a:noFill/>
            <a:ln>
              <a:noFill/>
            </a:ln>
          </p:spPr>
        </p:pic>
        <p:pic>
          <p:nvPicPr>
            <p:cNvPr id="2353" name="Google Shape;2353;p251"/>
            <p:cNvPicPr preferRelativeResize="0"/>
            <p:nvPr/>
          </p:nvPicPr>
          <p:blipFill rotWithShape="1">
            <a:blip r:embed="rId3">
              <a:alphaModFix/>
            </a:blip>
            <a:srcRect l="45584" t="38137" r="39539" b="37241"/>
            <a:stretch/>
          </p:blipFill>
          <p:spPr>
            <a:xfrm rot="5400000">
              <a:off x="8928680" y="2697978"/>
              <a:ext cx="887080" cy="1648691"/>
            </a:xfrm>
            <a:prstGeom prst="rect">
              <a:avLst/>
            </a:prstGeom>
            <a:noFill/>
            <a:ln>
              <a:noFill/>
            </a:ln>
          </p:spPr>
        </p:pic>
      </p:grpSp>
      <p:sp>
        <p:nvSpPr>
          <p:cNvPr id="2354" name="Google Shape;2354;p251"/>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55" name="Google Shape;2355;p251"/>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356" name="Google Shape;2356;p251"/>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357" name="Google Shape;2357;p251"/>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58" name="Google Shape;2358;p251"/>
          <p:cNvSpPr txBox="1"/>
          <p:nvPr/>
        </p:nvSpPr>
        <p:spPr>
          <a:xfrm>
            <a:off x="4234624" y="1890830"/>
            <a:ext cx="29706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Almacenamiento de muestras</a:t>
            </a:r>
            <a:endParaRPr sz="1400" b="1" i="0" u="none" strike="noStrike" cap="none">
              <a:solidFill>
                <a:schemeClr val="lt1"/>
              </a:solidFill>
              <a:latin typeface="Open Sans"/>
              <a:ea typeface="Open Sans"/>
              <a:cs typeface="Open Sans"/>
              <a:sym typeface="Open Sans"/>
            </a:endParaRPr>
          </a:p>
        </p:txBody>
      </p:sp>
      <p:sp>
        <p:nvSpPr>
          <p:cNvPr id="2359" name="Google Shape;2359;p251"/>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360" name="Google Shape;2360;p251"/>
          <p:cNvSpPr/>
          <p:nvPr/>
        </p:nvSpPr>
        <p:spPr>
          <a:xfrm>
            <a:off x="4768886" y="577887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1</a:t>
            </a:r>
            <a:endParaRPr sz="1800" b="1" i="0" u="none" strike="noStrike" cap="none">
              <a:solidFill>
                <a:schemeClr val="lt1"/>
              </a:solidFill>
              <a:latin typeface="Open Sans"/>
              <a:ea typeface="Open Sans"/>
              <a:cs typeface="Open Sans"/>
              <a:sym typeface="Open Sans"/>
            </a:endParaRPr>
          </a:p>
        </p:txBody>
      </p:sp>
      <p:sp>
        <p:nvSpPr>
          <p:cNvPr id="2361" name="Google Shape;2361;p251"/>
          <p:cNvSpPr/>
          <p:nvPr/>
        </p:nvSpPr>
        <p:spPr>
          <a:xfrm>
            <a:off x="5524995" y="5792725"/>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2</a:t>
            </a:r>
            <a:endParaRPr sz="1800" b="1" i="0" u="none" strike="noStrike" cap="none">
              <a:solidFill>
                <a:schemeClr val="lt1"/>
              </a:solidFill>
              <a:latin typeface="Open Sans"/>
              <a:ea typeface="Open Sans"/>
              <a:cs typeface="Open Sans"/>
              <a:sym typeface="Open Sans"/>
            </a:endParaRPr>
          </a:p>
        </p:txBody>
      </p:sp>
      <p:sp>
        <p:nvSpPr>
          <p:cNvPr id="2362" name="Google Shape;2362;p251"/>
          <p:cNvSpPr/>
          <p:nvPr/>
        </p:nvSpPr>
        <p:spPr>
          <a:xfrm>
            <a:off x="6305279" y="579272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3</a:t>
            </a:r>
            <a:endParaRPr sz="1800" b="1" i="0" u="none" strike="noStrike" cap="none">
              <a:solidFill>
                <a:schemeClr val="lt1"/>
              </a:solidFill>
              <a:latin typeface="Open Sans"/>
              <a:ea typeface="Open Sans"/>
              <a:cs typeface="Open Sans"/>
              <a:sym typeface="Open Sans"/>
            </a:endParaRPr>
          </a:p>
        </p:txBody>
      </p:sp>
      <p:sp>
        <p:nvSpPr>
          <p:cNvPr id="2363" name="Google Shape;2363;p251"/>
          <p:cNvSpPr txBox="1"/>
          <p:nvPr/>
        </p:nvSpPr>
        <p:spPr>
          <a:xfrm>
            <a:off x="7808469" y="5775317"/>
            <a:ext cx="8226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Desliza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364" name="Google Shape;2364;p251"/>
          <p:cNvSpPr/>
          <p:nvPr/>
        </p:nvSpPr>
        <p:spPr>
          <a:xfrm>
            <a:off x="8617275" y="5816882"/>
            <a:ext cx="180000" cy="180000"/>
          </a:xfrm>
          <a:prstGeom prst="ellipse">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65" name="Google Shape;2365;p251"/>
          <p:cNvSpPr/>
          <p:nvPr/>
        </p:nvSpPr>
        <p:spPr>
          <a:xfrm>
            <a:off x="8908225" y="5816877"/>
            <a:ext cx="180000" cy="180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366" name="Google Shape;2366;p251" descr="Icono&#10;&#10;Descripción generada automáticamente"/>
          <p:cNvPicPr preferRelativeResize="0"/>
          <p:nvPr/>
        </p:nvPicPr>
        <p:blipFill rotWithShape="1">
          <a:blip r:embed="rId4">
            <a:alphaModFix/>
          </a:blip>
          <a:srcRect/>
          <a:stretch/>
        </p:blipFill>
        <p:spPr>
          <a:xfrm>
            <a:off x="8794910" y="5873785"/>
            <a:ext cx="434340" cy="539422"/>
          </a:xfrm>
          <a:prstGeom prst="rect">
            <a:avLst/>
          </a:prstGeom>
          <a:noFill/>
          <a:ln>
            <a:noFill/>
          </a:ln>
        </p:spPr>
      </p:pic>
      <p:sp>
        <p:nvSpPr>
          <p:cNvPr id="2367" name="Google Shape;2367;p251"/>
          <p:cNvSpPr txBox="1"/>
          <p:nvPr/>
        </p:nvSpPr>
        <p:spPr>
          <a:xfrm>
            <a:off x="4313422" y="2290792"/>
            <a:ext cx="4068577"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000000"/>
                </a:solidFill>
                <a:latin typeface="Open Sans"/>
                <a:ea typeface="Open Sans"/>
                <a:cs typeface="Open Sans"/>
                <a:sym typeface="Open Sans"/>
              </a:rPr>
              <a:t>Para realizar estudios de estabilidad de los residuos en la muestra, se definen unas condiciones de temperatura y de tiempo, según las condiciones del laboratorio y el tiempo promedio que se estime debe guardarse la muestra, las temperaturas deberá ser valores que el laboratorio pueda mantener en las áreas donde se almacene la muestra en cuestión. </a:t>
            </a:r>
            <a:endParaRPr/>
          </a:p>
        </p:txBody>
      </p:sp>
      <p:sp>
        <p:nvSpPr>
          <p:cNvPr id="2368" name="Google Shape;2368;p251"/>
          <p:cNvSpPr txBox="1"/>
          <p:nvPr/>
        </p:nvSpPr>
        <p:spPr>
          <a:xfrm>
            <a:off x="7056553" y="4361824"/>
            <a:ext cx="4323591" cy="160043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000000"/>
                </a:solidFill>
                <a:latin typeface="Open Sans"/>
                <a:ea typeface="Open Sans"/>
                <a:cs typeface="Open Sans"/>
                <a:sym typeface="Open Sans"/>
              </a:rPr>
              <a:t>Las muestras de control fortificadas (muestra a analizar que contiene el analito de interés) se deberán conservar en las condiciones de tiempo y temperatura definidas anteriormente, para así comprobar que las condiciones reales del laboratorio no alterarán el residuo en la muestra.</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9" name="Google Shape;2369;p251"/>
          <p:cNvSpPr txBox="1"/>
          <p:nvPr/>
        </p:nvSpPr>
        <p:spPr>
          <a:xfrm>
            <a:off x="654473" y="1910657"/>
            <a:ext cx="3497021" cy="39703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Las muestras tienen que ser examinadas, lo más temprano posible, luego de su recogida, y antes de que tengan cambios físicos y químicos. Se pueden conservar las muestras por dos razones: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No se realizará de manera inmediata su análisis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 Con el fin de guardar un duplicado y tener la posibilidad de realizar un chequeo doble de los resultados adquiridos en análisis iniciales.</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Estas muestras se tendrán que conservar garantizando la integridad de ellas de manera que no afecten los resultados analíticos. Teniendo en cuenta: </a:t>
            </a:r>
            <a:endParaRPr/>
          </a:p>
        </p:txBody>
      </p:sp>
      <p:sp>
        <p:nvSpPr>
          <p:cNvPr id="2370" name="Google Shape;2370;p251"/>
          <p:cNvSpPr txBox="1"/>
          <p:nvPr/>
        </p:nvSpPr>
        <p:spPr>
          <a:xfrm>
            <a:off x="1665151" y="5795702"/>
            <a:ext cx="31037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números para continuar</a:t>
            </a:r>
            <a:endParaRPr sz="14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252"/>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77" name="Google Shape;2377;p252"/>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378" name="Google Shape;2378;p252"/>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379" name="Google Shape;2379;p252"/>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80" name="Google Shape;2380;p252"/>
          <p:cNvSpPr txBox="1"/>
          <p:nvPr/>
        </p:nvSpPr>
        <p:spPr>
          <a:xfrm>
            <a:off x="4234624" y="1890830"/>
            <a:ext cx="29706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Almacenamiento de muestras</a:t>
            </a:r>
            <a:endParaRPr sz="1400" b="1" i="0" u="none" strike="noStrike" cap="none">
              <a:solidFill>
                <a:schemeClr val="lt1"/>
              </a:solidFill>
              <a:latin typeface="Open Sans"/>
              <a:ea typeface="Open Sans"/>
              <a:cs typeface="Open Sans"/>
              <a:sym typeface="Open Sans"/>
            </a:endParaRPr>
          </a:p>
        </p:txBody>
      </p:sp>
      <p:sp>
        <p:nvSpPr>
          <p:cNvPr id="2381" name="Google Shape;2381;p252"/>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382" name="Google Shape;2382;p252"/>
          <p:cNvSpPr/>
          <p:nvPr/>
        </p:nvSpPr>
        <p:spPr>
          <a:xfrm>
            <a:off x="4768886" y="5778870"/>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1</a:t>
            </a:r>
            <a:endParaRPr sz="1800" b="1" i="0" u="none" strike="noStrike" cap="none">
              <a:solidFill>
                <a:srgbClr val="3F3F3F"/>
              </a:solidFill>
              <a:latin typeface="Open Sans"/>
              <a:ea typeface="Open Sans"/>
              <a:cs typeface="Open Sans"/>
              <a:sym typeface="Open Sans"/>
            </a:endParaRPr>
          </a:p>
        </p:txBody>
      </p:sp>
      <p:sp>
        <p:nvSpPr>
          <p:cNvPr id="2383" name="Google Shape;2383;p252"/>
          <p:cNvSpPr/>
          <p:nvPr/>
        </p:nvSpPr>
        <p:spPr>
          <a:xfrm>
            <a:off x="5524995" y="5792725"/>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2</a:t>
            </a:r>
            <a:endParaRPr sz="1800" b="1" i="0" u="none" strike="noStrike" cap="none">
              <a:solidFill>
                <a:schemeClr val="lt1"/>
              </a:solidFill>
              <a:latin typeface="Open Sans"/>
              <a:ea typeface="Open Sans"/>
              <a:cs typeface="Open Sans"/>
              <a:sym typeface="Open Sans"/>
            </a:endParaRPr>
          </a:p>
        </p:txBody>
      </p:sp>
      <p:sp>
        <p:nvSpPr>
          <p:cNvPr id="2384" name="Google Shape;2384;p252"/>
          <p:cNvSpPr/>
          <p:nvPr/>
        </p:nvSpPr>
        <p:spPr>
          <a:xfrm>
            <a:off x="6305279" y="579272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3</a:t>
            </a:r>
            <a:endParaRPr sz="1800" b="1" i="0" u="none" strike="noStrike" cap="none">
              <a:solidFill>
                <a:schemeClr val="lt1"/>
              </a:solidFill>
              <a:latin typeface="Open Sans"/>
              <a:ea typeface="Open Sans"/>
              <a:cs typeface="Open Sans"/>
              <a:sym typeface="Open Sans"/>
            </a:endParaRPr>
          </a:p>
        </p:txBody>
      </p:sp>
      <p:sp>
        <p:nvSpPr>
          <p:cNvPr id="2385" name="Google Shape;2385;p252"/>
          <p:cNvSpPr txBox="1"/>
          <p:nvPr/>
        </p:nvSpPr>
        <p:spPr>
          <a:xfrm>
            <a:off x="1665151" y="5795702"/>
            <a:ext cx="31037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números para continuar</a:t>
            </a:r>
            <a:endParaRPr sz="1400" b="0" i="0" u="none" strike="noStrike" cap="none">
              <a:solidFill>
                <a:srgbClr val="2F5496"/>
              </a:solidFill>
              <a:latin typeface="Open Sans"/>
              <a:ea typeface="Open Sans"/>
              <a:cs typeface="Open Sans"/>
              <a:sym typeface="Open Sans"/>
            </a:endParaRPr>
          </a:p>
        </p:txBody>
      </p:sp>
      <p:pic>
        <p:nvPicPr>
          <p:cNvPr id="2386" name="Google Shape;2386;p252" descr="Icono&#10;&#10;Descripción generada automáticamente"/>
          <p:cNvPicPr preferRelativeResize="0"/>
          <p:nvPr/>
        </p:nvPicPr>
        <p:blipFill rotWithShape="1">
          <a:blip r:embed="rId3">
            <a:alphaModFix/>
          </a:blip>
          <a:srcRect/>
          <a:stretch/>
        </p:blipFill>
        <p:spPr>
          <a:xfrm>
            <a:off x="4768886" y="6074240"/>
            <a:ext cx="434340" cy="539422"/>
          </a:xfrm>
          <a:prstGeom prst="rect">
            <a:avLst/>
          </a:prstGeom>
          <a:noFill/>
          <a:ln>
            <a:noFill/>
          </a:ln>
        </p:spPr>
      </p:pic>
      <p:sp>
        <p:nvSpPr>
          <p:cNvPr id="2387" name="Google Shape;2387;p252"/>
          <p:cNvSpPr/>
          <p:nvPr/>
        </p:nvSpPr>
        <p:spPr>
          <a:xfrm>
            <a:off x="900545" y="2576945"/>
            <a:ext cx="10327309" cy="2244437"/>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Aquí va infografica politicas de laboratorio- esto se manda a diseño grafico con el nombre infografiapolitica.png</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253"/>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94" name="Google Shape;2394;p253"/>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395" name="Google Shape;2395;p253"/>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396" name="Google Shape;2396;p253"/>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97" name="Google Shape;2397;p253"/>
          <p:cNvSpPr txBox="1"/>
          <p:nvPr/>
        </p:nvSpPr>
        <p:spPr>
          <a:xfrm>
            <a:off x="4234624" y="1890830"/>
            <a:ext cx="29706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Almacenamiento de muestras</a:t>
            </a:r>
            <a:endParaRPr sz="1400" b="1" i="0" u="none" strike="noStrike" cap="none">
              <a:solidFill>
                <a:schemeClr val="lt1"/>
              </a:solidFill>
              <a:latin typeface="Open Sans"/>
              <a:ea typeface="Open Sans"/>
              <a:cs typeface="Open Sans"/>
              <a:sym typeface="Open Sans"/>
            </a:endParaRPr>
          </a:p>
        </p:txBody>
      </p:sp>
      <p:sp>
        <p:nvSpPr>
          <p:cNvPr id="2398" name="Google Shape;2398;p253"/>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399" name="Google Shape;2399;p253"/>
          <p:cNvSpPr/>
          <p:nvPr/>
        </p:nvSpPr>
        <p:spPr>
          <a:xfrm>
            <a:off x="4768886" y="577887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1</a:t>
            </a:r>
            <a:endParaRPr sz="1800" b="1" i="0" u="none" strike="noStrike" cap="none">
              <a:solidFill>
                <a:schemeClr val="lt1"/>
              </a:solidFill>
              <a:latin typeface="Open Sans"/>
              <a:ea typeface="Open Sans"/>
              <a:cs typeface="Open Sans"/>
              <a:sym typeface="Open Sans"/>
            </a:endParaRPr>
          </a:p>
        </p:txBody>
      </p:sp>
      <p:sp>
        <p:nvSpPr>
          <p:cNvPr id="2400" name="Google Shape;2400;p253"/>
          <p:cNvSpPr/>
          <p:nvPr/>
        </p:nvSpPr>
        <p:spPr>
          <a:xfrm>
            <a:off x="5524995" y="5792725"/>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2</a:t>
            </a:r>
            <a:endParaRPr sz="1800" b="1" i="0" u="none" strike="noStrike" cap="none">
              <a:solidFill>
                <a:srgbClr val="3F3F3F"/>
              </a:solidFill>
              <a:latin typeface="Open Sans"/>
              <a:ea typeface="Open Sans"/>
              <a:cs typeface="Open Sans"/>
              <a:sym typeface="Open Sans"/>
            </a:endParaRPr>
          </a:p>
        </p:txBody>
      </p:sp>
      <p:sp>
        <p:nvSpPr>
          <p:cNvPr id="2401" name="Google Shape;2401;p253"/>
          <p:cNvSpPr/>
          <p:nvPr/>
        </p:nvSpPr>
        <p:spPr>
          <a:xfrm>
            <a:off x="6305279" y="579272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3</a:t>
            </a:r>
            <a:endParaRPr sz="1800" b="1" i="0" u="none" strike="noStrike" cap="none">
              <a:solidFill>
                <a:schemeClr val="lt1"/>
              </a:solidFill>
              <a:latin typeface="Open Sans"/>
              <a:ea typeface="Open Sans"/>
              <a:cs typeface="Open Sans"/>
              <a:sym typeface="Open Sans"/>
            </a:endParaRPr>
          </a:p>
        </p:txBody>
      </p:sp>
      <p:sp>
        <p:nvSpPr>
          <p:cNvPr id="2402" name="Google Shape;2402;p253"/>
          <p:cNvSpPr txBox="1"/>
          <p:nvPr/>
        </p:nvSpPr>
        <p:spPr>
          <a:xfrm>
            <a:off x="1665151" y="5795702"/>
            <a:ext cx="31037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números para continuar</a:t>
            </a:r>
            <a:endParaRPr sz="1400" b="0" i="0" u="none" strike="noStrike" cap="none">
              <a:solidFill>
                <a:srgbClr val="2F5496"/>
              </a:solidFill>
              <a:latin typeface="Open Sans"/>
              <a:ea typeface="Open Sans"/>
              <a:cs typeface="Open Sans"/>
              <a:sym typeface="Open Sans"/>
            </a:endParaRPr>
          </a:p>
        </p:txBody>
      </p:sp>
      <p:pic>
        <p:nvPicPr>
          <p:cNvPr id="2403" name="Google Shape;2403;p253" descr="Icono&#10;&#10;Descripción generada automáticamente"/>
          <p:cNvPicPr preferRelativeResize="0"/>
          <p:nvPr/>
        </p:nvPicPr>
        <p:blipFill rotWithShape="1">
          <a:blip r:embed="rId3">
            <a:alphaModFix/>
          </a:blip>
          <a:srcRect/>
          <a:stretch/>
        </p:blipFill>
        <p:spPr>
          <a:xfrm>
            <a:off x="5814360" y="6072809"/>
            <a:ext cx="434340" cy="539422"/>
          </a:xfrm>
          <a:prstGeom prst="rect">
            <a:avLst/>
          </a:prstGeom>
          <a:noFill/>
          <a:ln>
            <a:noFill/>
          </a:ln>
        </p:spPr>
      </p:pic>
      <p:sp>
        <p:nvSpPr>
          <p:cNvPr id="2404" name="Google Shape;2404;p253"/>
          <p:cNvSpPr/>
          <p:nvPr/>
        </p:nvSpPr>
        <p:spPr>
          <a:xfrm>
            <a:off x="886690" y="2576945"/>
            <a:ext cx="10327309" cy="2244437"/>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Aquí va infografía recomendaciones – la imagen se envía a diseño grafico con el nombre infograficarecomendaciones.png</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254"/>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1" name="Google Shape;2411;p254"/>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412" name="Google Shape;2412;p254"/>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413" name="Google Shape;2413;p254"/>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14" name="Google Shape;2414;p254"/>
          <p:cNvSpPr txBox="1"/>
          <p:nvPr/>
        </p:nvSpPr>
        <p:spPr>
          <a:xfrm>
            <a:off x="4234624" y="1890830"/>
            <a:ext cx="297068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Almacenamiento de muestras</a:t>
            </a:r>
            <a:endParaRPr sz="1400" b="1" i="0" u="none" strike="noStrike" cap="none">
              <a:solidFill>
                <a:schemeClr val="lt1"/>
              </a:solidFill>
              <a:latin typeface="Open Sans"/>
              <a:ea typeface="Open Sans"/>
              <a:cs typeface="Open Sans"/>
              <a:sym typeface="Open Sans"/>
            </a:endParaRPr>
          </a:p>
        </p:txBody>
      </p:sp>
      <p:sp>
        <p:nvSpPr>
          <p:cNvPr id="2415" name="Google Shape;2415;p254"/>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416" name="Google Shape;2416;p254"/>
          <p:cNvSpPr/>
          <p:nvPr/>
        </p:nvSpPr>
        <p:spPr>
          <a:xfrm>
            <a:off x="4768886" y="577887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1</a:t>
            </a:r>
            <a:endParaRPr sz="1800" b="1" i="0" u="none" strike="noStrike" cap="none">
              <a:solidFill>
                <a:schemeClr val="lt1"/>
              </a:solidFill>
              <a:latin typeface="Open Sans"/>
              <a:ea typeface="Open Sans"/>
              <a:cs typeface="Open Sans"/>
              <a:sym typeface="Open Sans"/>
            </a:endParaRPr>
          </a:p>
        </p:txBody>
      </p:sp>
      <p:sp>
        <p:nvSpPr>
          <p:cNvPr id="2417" name="Google Shape;2417;p254"/>
          <p:cNvSpPr/>
          <p:nvPr/>
        </p:nvSpPr>
        <p:spPr>
          <a:xfrm>
            <a:off x="5524995" y="5792725"/>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2</a:t>
            </a:r>
            <a:endParaRPr sz="1800" b="1" i="0" u="none" strike="noStrike" cap="none">
              <a:solidFill>
                <a:schemeClr val="lt1"/>
              </a:solidFill>
              <a:latin typeface="Open Sans"/>
              <a:ea typeface="Open Sans"/>
              <a:cs typeface="Open Sans"/>
              <a:sym typeface="Open Sans"/>
            </a:endParaRPr>
          </a:p>
        </p:txBody>
      </p:sp>
      <p:sp>
        <p:nvSpPr>
          <p:cNvPr id="2418" name="Google Shape;2418;p254"/>
          <p:cNvSpPr/>
          <p:nvPr/>
        </p:nvSpPr>
        <p:spPr>
          <a:xfrm>
            <a:off x="6305279" y="579272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3</a:t>
            </a:r>
            <a:endParaRPr sz="1800" b="1" i="0" u="none" strike="noStrike" cap="none">
              <a:solidFill>
                <a:srgbClr val="3F3F3F"/>
              </a:solidFill>
              <a:latin typeface="Open Sans"/>
              <a:ea typeface="Open Sans"/>
              <a:cs typeface="Open Sans"/>
              <a:sym typeface="Open Sans"/>
            </a:endParaRPr>
          </a:p>
        </p:txBody>
      </p:sp>
      <p:sp>
        <p:nvSpPr>
          <p:cNvPr id="2419" name="Google Shape;2419;p254"/>
          <p:cNvSpPr txBox="1"/>
          <p:nvPr/>
        </p:nvSpPr>
        <p:spPr>
          <a:xfrm>
            <a:off x="1665151" y="5795702"/>
            <a:ext cx="31037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números para continuar</a:t>
            </a:r>
            <a:endParaRPr sz="1400" b="0" i="0" u="none" strike="noStrike" cap="none">
              <a:solidFill>
                <a:srgbClr val="2F5496"/>
              </a:solidFill>
              <a:latin typeface="Open Sans"/>
              <a:ea typeface="Open Sans"/>
              <a:cs typeface="Open Sans"/>
              <a:sym typeface="Open Sans"/>
            </a:endParaRPr>
          </a:p>
        </p:txBody>
      </p:sp>
      <p:pic>
        <p:nvPicPr>
          <p:cNvPr id="2420" name="Google Shape;2420;p254" descr="Icono&#10;&#10;Descripción generada automáticamente"/>
          <p:cNvPicPr preferRelativeResize="0"/>
          <p:nvPr/>
        </p:nvPicPr>
        <p:blipFill rotWithShape="1">
          <a:blip r:embed="rId3">
            <a:alphaModFix/>
          </a:blip>
          <a:srcRect/>
          <a:stretch/>
        </p:blipFill>
        <p:spPr>
          <a:xfrm>
            <a:off x="6552660" y="6072809"/>
            <a:ext cx="434340" cy="539422"/>
          </a:xfrm>
          <a:prstGeom prst="rect">
            <a:avLst/>
          </a:prstGeom>
          <a:noFill/>
          <a:ln>
            <a:noFill/>
          </a:ln>
        </p:spPr>
      </p:pic>
      <p:pic>
        <p:nvPicPr>
          <p:cNvPr id="2421" name="Google Shape;2421;p254"/>
          <p:cNvPicPr preferRelativeResize="0"/>
          <p:nvPr/>
        </p:nvPicPr>
        <p:blipFill rotWithShape="1">
          <a:blip r:embed="rId4">
            <a:alphaModFix/>
          </a:blip>
          <a:srcRect/>
          <a:stretch/>
        </p:blipFill>
        <p:spPr>
          <a:xfrm>
            <a:off x="3541435" y="2315012"/>
            <a:ext cx="4980189" cy="3331682"/>
          </a:xfrm>
          <a:prstGeom prst="rect">
            <a:avLst/>
          </a:prstGeom>
          <a:noFill/>
          <a:ln>
            <a:noFill/>
          </a:ln>
        </p:spPr>
      </p:pic>
      <p:pic>
        <p:nvPicPr>
          <p:cNvPr id="2422" name="Google Shape;2422;p254" descr="Icono&#10;&#10;Descripción generada automáticamente"/>
          <p:cNvPicPr preferRelativeResize="0"/>
          <p:nvPr/>
        </p:nvPicPr>
        <p:blipFill rotWithShape="1">
          <a:blip r:embed="rId3">
            <a:alphaModFix/>
          </a:blip>
          <a:srcRect/>
          <a:stretch/>
        </p:blipFill>
        <p:spPr>
          <a:xfrm>
            <a:off x="11153514" y="2030311"/>
            <a:ext cx="434340" cy="53942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pic>
        <p:nvPicPr>
          <p:cNvPr id="2428" name="Google Shape;2428;p255"/>
          <p:cNvPicPr preferRelativeResize="0"/>
          <p:nvPr/>
        </p:nvPicPr>
        <p:blipFill rotWithShape="1">
          <a:blip r:embed="rId3">
            <a:alphaModFix/>
          </a:blip>
          <a:srcRect/>
          <a:stretch/>
        </p:blipFill>
        <p:spPr>
          <a:xfrm>
            <a:off x="340514" y="2311033"/>
            <a:ext cx="5329425" cy="3745921"/>
          </a:xfrm>
          <a:prstGeom prst="rect">
            <a:avLst/>
          </a:prstGeom>
          <a:noFill/>
          <a:ln>
            <a:noFill/>
          </a:ln>
        </p:spPr>
      </p:pic>
      <p:sp>
        <p:nvSpPr>
          <p:cNvPr id="2429" name="Google Shape;2429;p255"/>
          <p:cNvSpPr/>
          <p:nvPr/>
        </p:nvSpPr>
        <p:spPr>
          <a:xfrm>
            <a:off x="4572000" y="1849580"/>
            <a:ext cx="7168491" cy="1808019"/>
          </a:xfrm>
          <a:prstGeom prst="roundRect">
            <a:avLst>
              <a:gd name="adj" fmla="val 16667"/>
            </a:avLst>
          </a:prstGeom>
          <a:solidFill>
            <a:srgbClr val="2F5496"/>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30" name="Google Shape;2430;p255"/>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431" name="Google Shape;2431;p255"/>
          <p:cNvSpPr/>
          <p:nvPr/>
        </p:nvSpPr>
        <p:spPr>
          <a:xfrm>
            <a:off x="340514" y="173874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32" name="Google Shape;2432;p255"/>
          <p:cNvSpPr txBox="1"/>
          <p:nvPr/>
        </p:nvSpPr>
        <p:spPr>
          <a:xfrm>
            <a:off x="863341" y="1827309"/>
            <a:ext cx="40527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Conservación y preservación de muestras</a:t>
            </a:r>
            <a:endParaRPr sz="1400" b="1" i="0" u="none" strike="noStrike" cap="none">
              <a:solidFill>
                <a:srgbClr val="3F3F3F"/>
              </a:solidFill>
              <a:latin typeface="Open Sans"/>
              <a:ea typeface="Open Sans"/>
              <a:cs typeface="Open Sans"/>
              <a:sym typeface="Open Sans"/>
            </a:endParaRPr>
          </a:p>
        </p:txBody>
      </p:sp>
      <p:sp>
        <p:nvSpPr>
          <p:cNvPr id="2433" name="Google Shape;2433;p255"/>
          <p:cNvSpPr txBox="1"/>
          <p:nvPr/>
        </p:nvSpPr>
        <p:spPr>
          <a:xfrm>
            <a:off x="4738255" y="2008905"/>
            <a:ext cx="6770960"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	El procedimiento de vigilancia y control de muestras, conservación y estudio (</a:t>
            </a:r>
            <a:r>
              <a:rPr lang="es-ES" sz="1400" b="0" i="1" u="none" strike="noStrike" cap="none">
                <a:solidFill>
                  <a:schemeClr val="lt1"/>
                </a:solidFill>
                <a:latin typeface="Open Sans"/>
                <a:ea typeface="Open Sans"/>
                <a:cs typeface="Open Sans"/>
                <a:sym typeface="Open Sans"/>
              </a:rPr>
              <a:t>chain-of custody procedure</a:t>
            </a:r>
            <a:r>
              <a:rPr lang="es-ES" sz="1400" b="0" i="0" u="none" strike="noStrike" cap="none">
                <a:solidFill>
                  <a:schemeClr val="lt1"/>
                </a:solidFill>
                <a:latin typeface="Open Sans"/>
                <a:ea typeface="Open Sans"/>
                <a:cs typeface="Open Sans"/>
                <a:sym typeface="Open Sans"/>
              </a:rPr>
              <a:t>) es muy importante para garantizar la integralidad del muestreo a partir de la recolección, hasta el informe de resultados; incorpora la tarea de continuar y/o vigilar condiciones de la toma de muestras, su conservación, su codificación, su traslado y su siguiente examen. Es un procedimiento elemental y primordial a fin de probar el control y la confianza de la muestra.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4" name="Google Shape;2434;p255"/>
          <p:cNvSpPr/>
          <p:nvPr/>
        </p:nvSpPr>
        <p:spPr>
          <a:xfrm>
            <a:off x="5863908" y="4681804"/>
            <a:ext cx="2699503"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35" name="Google Shape;2435;p255"/>
          <p:cNvSpPr txBox="1"/>
          <p:nvPr/>
        </p:nvSpPr>
        <p:spPr>
          <a:xfrm>
            <a:off x="6079424" y="4681798"/>
            <a:ext cx="23768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Almacenamiento de muestras</a:t>
            </a:r>
            <a:endParaRPr sz="1400" b="1" i="0" u="none" strike="noStrike" cap="none">
              <a:solidFill>
                <a:schemeClr val="lt1"/>
              </a:solidFill>
              <a:latin typeface="Open Sans"/>
              <a:ea typeface="Open Sans"/>
              <a:cs typeface="Open Sans"/>
              <a:sym typeface="Open Sans"/>
            </a:endParaRPr>
          </a:p>
        </p:txBody>
      </p:sp>
      <p:sp>
        <p:nvSpPr>
          <p:cNvPr id="2436" name="Google Shape;2436;p255"/>
          <p:cNvSpPr/>
          <p:nvPr/>
        </p:nvSpPr>
        <p:spPr>
          <a:xfrm>
            <a:off x="7397123" y="5314709"/>
            <a:ext cx="3182890"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37" name="Google Shape;2437;p255"/>
          <p:cNvSpPr txBox="1"/>
          <p:nvPr/>
        </p:nvSpPr>
        <p:spPr>
          <a:xfrm>
            <a:off x="7850677" y="5403274"/>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438" name="Google Shape;2438;p255"/>
          <p:cNvSpPr txBox="1"/>
          <p:nvPr/>
        </p:nvSpPr>
        <p:spPr>
          <a:xfrm>
            <a:off x="5902039" y="3840703"/>
            <a:ext cx="59215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Da clic en los botones para conocer el proceso de conservación y preservación de muestras</a:t>
            </a:r>
            <a:endParaRPr sz="1400" b="0" i="0" u="none" strike="noStrike" cap="none">
              <a:solidFill>
                <a:srgbClr val="2F5496"/>
              </a:solidFill>
              <a:latin typeface="Open Sans"/>
              <a:ea typeface="Open Sans"/>
              <a:cs typeface="Open Sans"/>
              <a:sym typeface="Open Sans"/>
            </a:endParaRPr>
          </a:p>
        </p:txBody>
      </p:sp>
      <p:sp>
        <p:nvSpPr>
          <p:cNvPr id="2439" name="Google Shape;2439;p255"/>
          <p:cNvSpPr/>
          <p:nvPr/>
        </p:nvSpPr>
        <p:spPr>
          <a:xfrm>
            <a:off x="8881705" y="4700953"/>
            <a:ext cx="2699503" cy="48490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40" name="Google Shape;2440;p255"/>
          <p:cNvSpPr txBox="1"/>
          <p:nvPr/>
        </p:nvSpPr>
        <p:spPr>
          <a:xfrm>
            <a:off x="9041067" y="4770369"/>
            <a:ext cx="23214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Retención de muestras</a:t>
            </a:r>
            <a:endParaRPr sz="1400" b="1" i="0" u="none" strike="noStrike" cap="none">
              <a:solidFill>
                <a:srgbClr val="3F3F3F"/>
              </a:solidFill>
              <a:latin typeface="Open Sans"/>
              <a:ea typeface="Open Sans"/>
              <a:cs typeface="Open Sans"/>
              <a:sym typeface="Open Sans"/>
            </a:endParaRPr>
          </a:p>
        </p:txBody>
      </p:sp>
      <p:pic>
        <p:nvPicPr>
          <p:cNvPr id="2441" name="Google Shape;2441;p255" descr="Icono&#10;&#10;Descripción generada automáticamente"/>
          <p:cNvPicPr preferRelativeResize="0"/>
          <p:nvPr/>
        </p:nvPicPr>
        <p:blipFill rotWithShape="1">
          <a:blip r:embed="rId4">
            <a:alphaModFix/>
          </a:blip>
          <a:srcRect/>
          <a:stretch/>
        </p:blipFill>
        <p:spPr>
          <a:xfrm>
            <a:off x="11069371" y="4982018"/>
            <a:ext cx="434340" cy="53942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256"/>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48" name="Google Shape;2448;p256"/>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449" name="Google Shape;2449;p256"/>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450" name="Google Shape;2450;p256"/>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1" name="Google Shape;2451;p256"/>
          <p:cNvSpPr txBox="1"/>
          <p:nvPr/>
        </p:nvSpPr>
        <p:spPr>
          <a:xfrm>
            <a:off x="4484014" y="1890830"/>
            <a:ext cx="23214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Retención de muestras</a:t>
            </a:r>
            <a:endParaRPr sz="1400" b="1" i="0" u="none" strike="noStrike" cap="none">
              <a:solidFill>
                <a:schemeClr val="lt1"/>
              </a:solidFill>
              <a:latin typeface="Open Sans"/>
              <a:ea typeface="Open Sans"/>
              <a:cs typeface="Open Sans"/>
              <a:sym typeface="Open Sans"/>
            </a:endParaRPr>
          </a:p>
        </p:txBody>
      </p:sp>
      <p:sp>
        <p:nvSpPr>
          <p:cNvPr id="2452" name="Google Shape;2452;p256"/>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2453" name="Google Shape;2453;p256" descr="Icono&#10;&#10;Descripción generada automáticamente"/>
          <p:cNvPicPr preferRelativeResize="0"/>
          <p:nvPr/>
        </p:nvPicPr>
        <p:blipFill rotWithShape="1">
          <a:blip r:embed="rId3">
            <a:alphaModFix/>
          </a:blip>
          <a:srcRect/>
          <a:stretch/>
        </p:blipFill>
        <p:spPr>
          <a:xfrm>
            <a:off x="11153514" y="2030311"/>
            <a:ext cx="434340" cy="539422"/>
          </a:xfrm>
          <a:prstGeom prst="rect">
            <a:avLst/>
          </a:prstGeom>
          <a:noFill/>
          <a:ln>
            <a:noFill/>
          </a:ln>
        </p:spPr>
      </p:pic>
      <p:sp>
        <p:nvSpPr>
          <p:cNvPr id="2454" name="Google Shape;2454;p256"/>
          <p:cNvSpPr txBox="1"/>
          <p:nvPr/>
        </p:nvSpPr>
        <p:spPr>
          <a:xfrm>
            <a:off x="567502" y="2317092"/>
            <a:ext cx="73372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 disponer de una norma de laboratorio para conservar cada tipo de muestra.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5" name="Google Shape;2455;p256"/>
          <p:cNvSpPr/>
          <p:nvPr/>
        </p:nvSpPr>
        <p:spPr>
          <a:xfrm>
            <a:off x="633690" y="2642312"/>
            <a:ext cx="10736993" cy="821324"/>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6" name="Google Shape;2456;p256"/>
          <p:cNvSpPr txBox="1"/>
          <p:nvPr/>
        </p:nvSpPr>
        <p:spPr>
          <a:xfrm>
            <a:off x="730676" y="2686422"/>
            <a:ext cx="10497300" cy="9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Hay muestras que se pueden deshacer más rápido que otras, en otros casos, se podrá conservar por periodos de tiempo más prolongados. Se </a:t>
            </a:r>
            <a:r>
              <a:rPr lang="es-ES">
                <a:solidFill>
                  <a:schemeClr val="lt1"/>
                </a:solidFill>
                <a:latin typeface="Open Sans"/>
                <a:ea typeface="Open Sans"/>
                <a:cs typeface="Open Sans"/>
                <a:sym typeface="Open Sans"/>
              </a:rPr>
              <a:t>continúa</a:t>
            </a:r>
            <a:r>
              <a:rPr lang="es-ES" sz="1400" b="0" i="0" u="none" strike="noStrike" cap="none">
                <a:solidFill>
                  <a:schemeClr val="lt1"/>
                </a:solidFill>
                <a:latin typeface="Open Sans"/>
                <a:ea typeface="Open Sans"/>
                <a:cs typeface="Open Sans"/>
                <a:sym typeface="Open Sans"/>
              </a:rPr>
              <a:t> después, con el seguimiento de muestras ya conservadas, las cuales no se deben mantener por más tiempo del necesario, observando que el espacio de la nevera o del congelador podría ser reducido. </a:t>
            </a:r>
            <a:endParaRPr/>
          </a:p>
          <a:p>
            <a:pPr marL="0" marR="0" lvl="0" indent="0" algn="l" rtl="0">
              <a:lnSpc>
                <a:spcPct val="100000"/>
              </a:lnSpc>
              <a:spcBef>
                <a:spcPts val="0"/>
              </a:spcBef>
              <a:spcAft>
                <a:spcPts val="0"/>
              </a:spcAft>
              <a:buNone/>
            </a:pPr>
            <a:endParaRPr sz="1400" b="1" i="0" u="none" strike="noStrike" cap="none">
              <a:solidFill>
                <a:schemeClr val="lt1"/>
              </a:solidFill>
              <a:latin typeface="Open Sans"/>
              <a:ea typeface="Open Sans"/>
              <a:cs typeface="Open Sans"/>
              <a:sym typeface="Open Sans"/>
            </a:endParaRPr>
          </a:p>
        </p:txBody>
      </p:sp>
      <p:sp>
        <p:nvSpPr>
          <p:cNvPr id="2457" name="Google Shape;2457;p256"/>
          <p:cNvSpPr txBox="1"/>
          <p:nvPr/>
        </p:nvSpPr>
        <p:spPr>
          <a:xfrm>
            <a:off x="650632" y="3640508"/>
            <a:ext cx="4897131"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Las etapas de congelación/descongelación de las muestras se deben vigilar, puesto que estas muestras pueden entrar en proceso de deterioro bajo estas condiciones. Por ello, es preciso planificar las muestras que necesiten almacenamiento extenso.  Seria provechoso tener un sistema que use el seguimiento por ordenador, que sea bien estructurado y que esté a la mano. Se deberá inspeccionar el inventario de muestras que están almacenadas en tiempos definidos, para determinar cuándo se deben eliminar.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458" name="Google Shape;2458;p256"/>
          <p:cNvPicPr preferRelativeResize="0"/>
          <p:nvPr/>
        </p:nvPicPr>
        <p:blipFill rotWithShape="1">
          <a:blip r:embed="rId4">
            <a:alphaModFix/>
          </a:blip>
          <a:srcRect/>
          <a:stretch/>
        </p:blipFill>
        <p:spPr>
          <a:xfrm>
            <a:off x="5669344" y="3555195"/>
            <a:ext cx="5868000" cy="2436362"/>
          </a:xfrm>
          <a:prstGeom prst="flowChartAlternateProcess">
            <a:avLst/>
          </a:prstGeom>
          <a:noFill/>
          <a:ln>
            <a:noFill/>
          </a:ln>
        </p:spPr>
      </p:pic>
      <p:pic>
        <p:nvPicPr>
          <p:cNvPr id="2459" name="Google Shape;2459;p256"/>
          <p:cNvPicPr preferRelativeResize="0"/>
          <p:nvPr/>
        </p:nvPicPr>
        <p:blipFill rotWithShape="1">
          <a:blip r:embed="rId5">
            <a:alphaModFix/>
          </a:blip>
          <a:srcRect/>
          <a:stretch/>
        </p:blipFill>
        <p:spPr>
          <a:xfrm>
            <a:off x="6805483" y="1400823"/>
            <a:ext cx="899199" cy="8991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pic>
        <p:nvPicPr>
          <p:cNvPr id="2465" name="Google Shape;2465;p257"/>
          <p:cNvPicPr preferRelativeResize="0"/>
          <p:nvPr/>
        </p:nvPicPr>
        <p:blipFill rotWithShape="1">
          <a:blip r:embed="rId3">
            <a:alphaModFix/>
          </a:blip>
          <a:srcRect/>
          <a:stretch/>
        </p:blipFill>
        <p:spPr>
          <a:xfrm>
            <a:off x="340514" y="2379273"/>
            <a:ext cx="5329425" cy="3745921"/>
          </a:xfrm>
          <a:prstGeom prst="rect">
            <a:avLst/>
          </a:prstGeom>
          <a:noFill/>
          <a:ln>
            <a:noFill/>
          </a:ln>
        </p:spPr>
      </p:pic>
      <p:sp>
        <p:nvSpPr>
          <p:cNvPr id="2466" name="Google Shape;2466;p257"/>
          <p:cNvSpPr/>
          <p:nvPr/>
        </p:nvSpPr>
        <p:spPr>
          <a:xfrm>
            <a:off x="4572000" y="1849580"/>
            <a:ext cx="7168491" cy="1808019"/>
          </a:xfrm>
          <a:prstGeom prst="roundRect">
            <a:avLst>
              <a:gd name="adj" fmla="val 16667"/>
            </a:avLst>
          </a:prstGeom>
          <a:solidFill>
            <a:srgbClr val="2F5496"/>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67" name="Google Shape;2467;p257"/>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468" name="Google Shape;2468;p257"/>
          <p:cNvSpPr/>
          <p:nvPr/>
        </p:nvSpPr>
        <p:spPr>
          <a:xfrm>
            <a:off x="340514" y="173874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69" name="Google Shape;2469;p257"/>
          <p:cNvSpPr txBox="1"/>
          <p:nvPr/>
        </p:nvSpPr>
        <p:spPr>
          <a:xfrm>
            <a:off x="863341" y="1827309"/>
            <a:ext cx="40527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Conservación y preservación de muestras</a:t>
            </a:r>
            <a:endParaRPr sz="1400" b="1" i="0" u="none" strike="noStrike" cap="none">
              <a:solidFill>
                <a:srgbClr val="3F3F3F"/>
              </a:solidFill>
              <a:latin typeface="Open Sans"/>
              <a:ea typeface="Open Sans"/>
              <a:cs typeface="Open Sans"/>
              <a:sym typeface="Open Sans"/>
            </a:endParaRPr>
          </a:p>
        </p:txBody>
      </p:sp>
      <p:sp>
        <p:nvSpPr>
          <p:cNvPr id="2470" name="Google Shape;2470;p257"/>
          <p:cNvSpPr txBox="1"/>
          <p:nvPr/>
        </p:nvSpPr>
        <p:spPr>
          <a:xfrm>
            <a:off x="4738255" y="2008905"/>
            <a:ext cx="6770960"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	El procedimiento de vigilancia y control de muestras, conservación y estudio (</a:t>
            </a:r>
            <a:r>
              <a:rPr lang="es-ES" sz="1400" b="0" i="1" u="none" strike="noStrike" cap="none">
                <a:solidFill>
                  <a:schemeClr val="lt1"/>
                </a:solidFill>
                <a:latin typeface="Open Sans"/>
                <a:ea typeface="Open Sans"/>
                <a:cs typeface="Open Sans"/>
                <a:sym typeface="Open Sans"/>
              </a:rPr>
              <a:t>chain-of custody procedure</a:t>
            </a:r>
            <a:r>
              <a:rPr lang="es-ES" sz="1400" b="0" i="0" u="none" strike="noStrike" cap="none">
                <a:solidFill>
                  <a:schemeClr val="lt1"/>
                </a:solidFill>
                <a:latin typeface="Open Sans"/>
                <a:ea typeface="Open Sans"/>
                <a:cs typeface="Open Sans"/>
                <a:sym typeface="Open Sans"/>
              </a:rPr>
              <a:t>) es muy importante para garantizar la integralidad del muestreo a partir de la recolección, hasta el informe de resultados; incorpora la tarea de continuar y/o vigilar condiciones de la toma de muestras, su conservación, su codificación, su traslado y su siguiente examen. Es un procedimiento elemental y primordial a fin de probar el control y la confianza de la muestra.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1" name="Google Shape;2471;p257"/>
          <p:cNvSpPr/>
          <p:nvPr/>
        </p:nvSpPr>
        <p:spPr>
          <a:xfrm>
            <a:off x="5863908" y="4681804"/>
            <a:ext cx="2699503"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72" name="Google Shape;2472;p257"/>
          <p:cNvSpPr txBox="1"/>
          <p:nvPr/>
        </p:nvSpPr>
        <p:spPr>
          <a:xfrm>
            <a:off x="6079424" y="4681798"/>
            <a:ext cx="23768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Almacenamiento de muestras</a:t>
            </a:r>
            <a:endParaRPr sz="1400" b="1" i="0" u="none" strike="noStrike" cap="none">
              <a:solidFill>
                <a:schemeClr val="lt1"/>
              </a:solidFill>
              <a:latin typeface="Open Sans"/>
              <a:ea typeface="Open Sans"/>
              <a:cs typeface="Open Sans"/>
              <a:sym typeface="Open Sans"/>
            </a:endParaRPr>
          </a:p>
        </p:txBody>
      </p:sp>
      <p:sp>
        <p:nvSpPr>
          <p:cNvPr id="2473" name="Google Shape;2473;p257"/>
          <p:cNvSpPr/>
          <p:nvPr/>
        </p:nvSpPr>
        <p:spPr>
          <a:xfrm>
            <a:off x="7397123" y="5314709"/>
            <a:ext cx="3182890"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74" name="Google Shape;2474;p257"/>
          <p:cNvSpPr txBox="1"/>
          <p:nvPr/>
        </p:nvSpPr>
        <p:spPr>
          <a:xfrm>
            <a:off x="7850677" y="5403274"/>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Derivación de muestras</a:t>
            </a:r>
            <a:endParaRPr sz="1400" b="1" i="0" u="none" strike="noStrike" cap="none">
              <a:solidFill>
                <a:srgbClr val="3F3F3F"/>
              </a:solidFill>
              <a:latin typeface="Open Sans"/>
              <a:ea typeface="Open Sans"/>
              <a:cs typeface="Open Sans"/>
              <a:sym typeface="Open Sans"/>
            </a:endParaRPr>
          </a:p>
        </p:txBody>
      </p:sp>
      <p:sp>
        <p:nvSpPr>
          <p:cNvPr id="2475" name="Google Shape;2475;p257"/>
          <p:cNvSpPr txBox="1"/>
          <p:nvPr/>
        </p:nvSpPr>
        <p:spPr>
          <a:xfrm>
            <a:off x="5902039" y="3840703"/>
            <a:ext cx="59215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Da clic en los botones para conocer el proceso de conservación y preservación de muestras</a:t>
            </a:r>
            <a:endParaRPr sz="1400" b="0" i="0" u="none" strike="noStrike" cap="none">
              <a:solidFill>
                <a:srgbClr val="2F5496"/>
              </a:solidFill>
              <a:latin typeface="Open Sans"/>
              <a:ea typeface="Open Sans"/>
              <a:cs typeface="Open Sans"/>
              <a:sym typeface="Open Sans"/>
            </a:endParaRPr>
          </a:p>
        </p:txBody>
      </p:sp>
      <p:sp>
        <p:nvSpPr>
          <p:cNvPr id="2476" name="Google Shape;2476;p257"/>
          <p:cNvSpPr/>
          <p:nvPr/>
        </p:nvSpPr>
        <p:spPr>
          <a:xfrm>
            <a:off x="8881705" y="4700953"/>
            <a:ext cx="2699503" cy="484909"/>
          </a:xfrm>
          <a:prstGeom prst="roundRect">
            <a:avLst>
              <a:gd name="adj" fmla="val 16667"/>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77" name="Google Shape;2477;p257"/>
          <p:cNvSpPr txBox="1"/>
          <p:nvPr/>
        </p:nvSpPr>
        <p:spPr>
          <a:xfrm>
            <a:off x="9041067" y="4770369"/>
            <a:ext cx="23214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Retención de muestras</a:t>
            </a:r>
            <a:endParaRPr sz="1400" b="1" i="0" u="none" strike="noStrike" cap="none">
              <a:solidFill>
                <a:schemeClr val="lt1"/>
              </a:solidFill>
              <a:latin typeface="Open Sans"/>
              <a:ea typeface="Open Sans"/>
              <a:cs typeface="Open Sans"/>
              <a:sym typeface="Open Sans"/>
            </a:endParaRPr>
          </a:p>
        </p:txBody>
      </p:sp>
      <p:pic>
        <p:nvPicPr>
          <p:cNvPr id="2478" name="Google Shape;2478;p257" descr="Icono&#10;&#10;Descripción generada automáticamente"/>
          <p:cNvPicPr preferRelativeResize="0"/>
          <p:nvPr/>
        </p:nvPicPr>
        <p:blipFill rotWithShape="1">
          <a:blip r:embed="rId4">
            <a:alphaModFix/>
          </a:blip>
          <a:srcRect/>
          <a:stretch/>
        </p:blipFill>
        <p:spPr>
          <a:xfrm>
            <a:off x="10118220" y="5441340"/>
            <a:ext cx="434340" cy="53942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258"/>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85" name="Google Shape;2485;p258"/>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486" name="Google Shape;2486;p258"/>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487" name="Google Shape;2487;p258"/>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88" name="Google Shape;2488;p258"/>
          <p:cNvSpPr txBox="1"/>
          <p:nvPr/>
        </p:nvSpPr>
        <p:spPr>
          <a:xfrm>
            <a:off x="4484014" y="1890830"/>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489" name="Google Shape;2489;p258"/>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490" name="Google Shape;2490;p258"/>
          <p:cNvSpPr txBox="1"/>
          <p:nvPr/>
        </p:nvSpPr>
        <p:spPr>
          <a:xfrm>
            <a:off x="567502" y="2371684"/>
            <a:ext cx="10586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deberá realizar lo siguiente al enviar las muestras a otros laboratorios para su análisis. </a:t>
            </a:r>
            <a:r>
              <a:rPr lang="es-ES" sz="1400" b="0" i="0" u="none" strike="noStrike" cap="none">
                <a:solidFill>
                  <a:srgbClr val="2F5496"/>
                </a:solidFill>
                <a:latin typeface="Open Sans"/>
                <a:ea typeface="Open Sans"/>
                <a:cs typeface="Open Sans"/>
                <a:sym typeface="Open Sans"/>
              </a:rPr>
              <a:t>Haz clic sobre las tarjetas para ver</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491" name="Google Shape;2491;p258"/>
          <p:cNvPicPr preferRelativeResize="0"/>
          <p:nvPr/>
        </p:nvPicPr>
        <p:blipFill rotWithShape="1">
          <a:blip r:embed="rId3">
            <a:alphaModFix/>
          </a:blip>
          <a:srcRect/>
          <a:stretch/>
        </p:blipFill>
        <p:spPr>
          <a:xfrm>
            <a:off x="6727493" y="1412496"/>
            <a:ext cx="1021767" cy="1021767"/>
          </a:xfrm>
          <a:prstGeom prst="rect">
            <a:avLst/>
          </a:prstGeom>
          <a:noFill/>
          <a:ln>
            <a:noFill/>
          </a:ln>
        </p:spPr>
      </p:pic>
      <p:sp>
        <p:nvSpPr>
          <p:cNvPr id="2492" name="Google Shape;2492;p258"/>
          <p:cNvSpPr/>
          <p:nvPr/>
        </p:nvSpPr>
        <p:spPr>
          <a:xfrm>
            <a:off x="867154" y="2784143"/>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3" name="Google Shape;2493;p258"/>
          <p:cNvSpPr/>
          <p:nvPr/>
        </p:nvSpPr>
        <p:spPr>
          <a:xfrm>
            <a:off x="867154"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4" name="Google Shape;2494;p258"/>
          <p:cNvSpPr txBox="1"/>
          <p:nvPr/>
        </p:nvSpPr>
        <p:spPr>
          <a:xfrm>
            <a:off x="867154"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495" name="Google Shape;2495;p258"/>
          <p:cNvSpPr/>
          <p:nvPr/>
        </p:nvSpPr>
        <p:spPr>
          <a:xfrm>
            <a:off x="3868806" y="2784143"/>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6" name="Google Shape;2496;p258"/>
          <p:cNvSpPr/>
          <p:nvPr/>
        </p:nvSpPr>
        <p:spPr>
          <a:xfrm>
            <a:off x="3868806"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7" name="Google Shape;2497;p258"/>
          <p:cNvSpPr txBox="1"/>
          <p:nvPr/>
        </p:nvSpPr>
        <p:spPr>
          <a:xfrm>
            <a:off x="3868806"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498" name="Google Shape;2498;p258"/>
          <p:cNvSpPr/>
          <p:nvPr/>
        </p:nvSpPr>
        <p:spPr>
          <a:xfrm>
            <a:off x="6818995" y="2784142"/>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99" name="Google Shape;2499;p258"/>
          <p:cNvSpPr/>
          <p:nvPr/>
        </p:nvSpPr>
        <p:spPr>
          <a:xfrm>
            <a:off x="6818995" y="2784142"/>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00" name="Google Shape;2500;p258"/>
          <p:cNvSpPr txBox="1"/>
          <p:nvPr/>
        </p:nvSpPr>
        <p:spPr>
          <a:xfrm>
            <a:off x="6818995" y="304797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pic>
        <p:nvPicPr>
          <p:cNvPr id="2501" name="Google Shape;2501;p258"/>
          <p:cNvPicPr preferRelativeResize="0"/>
          <p:nvPr/>
        </p:nvPicPr>
        <p:blipFill rotWithShape="1">
          <a:blip r:embed="rId4">
            <a:alphaModFix/>
          </a:blip>
          <a:srcRect/>
          <a:stretch/>
        </p:blipFill>
        <p:spPr>
          <a:xfrm>
            <a:off x="1451918" y="3309581"/>
            <a:ext cx="1908815" cy="1908815"/>
          </a:xfrm>
          <a:prstGeom prst="rect">
            <a:avLst/>
          </a:prstGeom>
          <a:noFill/>
          <a:ln>
            <a:noFill/>
          </a:ln>
        </p:spPr>
      </p:pic>
      <p:pic>
        <p:nvPicPr>
          <p:cNvPr id="2502" name="Google Shape;2502;p258"/>
          <p:cNvPicPr preferRelativeResize="0"/>
          <p:nvPr/>
        </p:nvPicPr>
        <p:blipFill rotWithShape="1">
          <a:blip r:embed="rId5">
            <a:alphaModFix/>
          </a:blip>
          <a:srcRect/>
          <a:stretch/>
        </p:blipFill>
        <p:spPr>
          <a:xfrm>
            <a:off x="4263466" y="3433854"/>
            <a:ext cx="2057067" cy="2057067"/>
          </a:xfrm>
          <a:prstGeom prst="rect">
            <a:avLst/>
          </a:prstGeom>
          <a:noFill/>
          <a:ln>
            <a:noFill/>
          </a:ln>
        </p:spPr>
      </p:pic>
      <p:pic>
        <p:nvPicPr>
          <p:cNvPr id="2503" name="Google Shape;2503;p258"/>
          <p:cNvPicPr preferRelativeResize="0"/>
          <p:nvPr/>
        </p:nvPicPr>
        <p:blipFill rotWithShape="1">
          <a:blip r:embed="rId6">
            <a:alphaModFix/>
          </a:blip>
          <a:srcRect/>
          <a:stretch/>
        </p:blipFill>
        <p:spPr>
          <a:xfrm>
            <a:off x="7357560" y="3433854"/>
            <a:ext cx="1915348" cy="1915348"/>
          </a:xfrm>
          <a:prstGeom prst="rect">
            <a:avLst/>
          </a:prstGeom>
          <a:noFill/>
          <a:ln>
            <a:noFill/>
          </a:ln>
        </p:spPr>
      </p:pic>
      <p:pic>
        <p:nvPicPr>
          <p:cNvPr id="2504" name="Google Shape;2504;p258" descr="Icono&#10;&#10;Descripción generada automáticamente"/>
          <p:cNvPicPr preferRelativeResize="0"/>
          <p:nvPr/>
        </p:nvPicPr>
        <p:blipFill rotWithShape="1">
          <a:blip r:embed="rId7">
            <a:alphaModFix/>
          </a:blip>
          <a:srcRect/>
          <a:stretch/>
        </p:blipFill>
        <p:spPr>
          <a:xfrm>
            <a:off x="3126052" y="5482235"/>
            <a:ext cx="434340" cy="539422"/>
          </a:xfrm>
          <a:prstGeom prst="rect">
            <a:avLst/>
          </a:prstGeom>
          <a:noFill/>
          <a:ln>
            <a:noFill/>
          </a:ln>
        </p:spPr>
      </p:pic>
      <p:sp>
        <p:nvSpPr>
          <p:cNvPr id="2505" name="Google Shape;2505;p258">
            <a:hlinkClick r:id="" action="ppaction://hlinkshowjump?jump=lastslide"/>
          </p:cNvPr>
          <p:cNvSpPr/>
          <p:nvPr/>
        </p:nvSpPr>
        <p:spPr>
          <a:xfrm>
            <a:off x="11227854" y="35711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9"/>
          <p:cNvSpPr/>
          <p:nvPr/>
        </p:nvSpPr>
        <p:spPr>
          <a:xfrm>
            <a:off x="6619165" y="2855253"/>
            <a:ext cx="5130436" cy="3006594"/>
          </a:xfrm>
          <a:prstGeom prst="roundRect">
            <a:avLst>
              <a:gd name="adj" fmla="val 16667"/>
            </a:avLst>
          </a:prstGeom>
          <a:solidFill>
            <a:schemeClr val="lt1"/>
          </a:solidFill>
          <a:ln w="762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75" name="Google Shape;275;p9"/>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1</a:t>
            </a:r>
            <a:endParaRPr sz="1400" b="0" i="0" u="none" strike="noStrike" cap="none">
              <a:solidFill>
                <a:srgbClr val="000000"/>
              </a:solidFill>
              <a:latin typeface="Arial"/>
              <a:ea typeface="Arial"/>
              <a:cs typeface="Arial"/>
              <a:sym typeface="Arial"/>
            </a:endParaRPr>
          </a:p>
        </p:txBody>
      </p:sp>
      <p:sp>
        <p:nvSpPr>
          <p:cNvPr id="276" name="Google Shape;276;p9"/>
          <p:cNvSpPr/>
          <p:nvPr/>
        </p:nvSpPr>
        <p:spPr>
          <a:xfrm>
            <a:off x="6816638" y="3116506"/>
            <a:ext cx="4735488" cy="1241561"/>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p9"/>
          <p:cNvSpPr/>
          <p:nvPr/>
        </p:nvSpPr>
        <p:spPr>
          <a:xfrm>
            <a:off x="6816638" y="4430654"/>
            <a:ext cx="4735488" cy="835836"/>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p9"/>
          <p:cNvSpPr txBox="1"/>
          <p:nvPr/>
        </p:nvSpPr>
        <p:spPr>
          <a:xfrm>
            <a:off x="7003157" y="3203759"/>
            <a:ext cx="43623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Profesor: </a:t>
            </a:r>
            <a:r>
              <a:rPr lang="es-ES" sz="1400" b="0" i="0" u="none" strike="noStrike" cap="none">
                <a:solidFill>
                  <a:srgbClr val="1A3255"/>
                </a:solidFill>
                <a:latin typeface="Open Sans"/>
                <a:ea typeface="Open Sans"/>
                <a:cs typeface="Open Sans"/>
                <a:sym typeface="Open Sans"/>
              </a:rPr>
              <a:t>Debes identificar adecuadamente los procesos de  </a:t>
            </a:r>
            <a:r>
              <a:rPr lang="es-ES" sz="1400" b="0" i="0" u="none" strike="noStrike" cap="none">
                <a:solidFill>
                  <a:srgbClr val="3F3F3F"/>
                </a:solidFill>
                <a:latin typeface="Open Sans"/>
                <a:ea typeface="Open Sans"/>
                <a:cs typeface="Open Sans"/>
                <a:sym typeface="Open Sans"/>
              </a:rPr>
              <a:t>secado, dilución en vía seca y en vía húmeda, destrucción de la materia orgánica, técnicas de preconcentración y separación, submuestreo</a:t>
            </a:r>
            <a:r>
              <a:rPr lang="es-ES">
                <a:solidFill>
                  <a:srgbClr val="3F3F3F"/>
                </a:solidFill>
                <a:latin typeface="Open Sans"/>
                <a:ea typeface="Open Sans"/>
                <a:cs typeface="Open Sans"/>
                <a:sym typeface="Open Sans"/>
              </a:rPr>
              <a:t> y</a:t>
            </a:r>
            <a:r>
              <a:rPr lang="es-ES" sz="1400" b="0" i="0" u="none" strike="noStrike" cap="none">
                <a:solidFill>
                  <a:srgbClr val="3F3F3F"/>
                </a:solidFill>
                <a:latin typeface="Open Sans"/>
                <a:ea typeface="Open Sans"/>
                <a:cs typeface="Open Sans"/>
                <a:sym typeface="Open Sans"/>
              </a:rPr>
              <a:t> adsorción</a:t>
            </a:r>
            <a:endParaRPr sz="1400" b="1"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1A3255"/>
                </a:solidFill>
                <a:latin typeface="Open Sans"/>
                <a:ea typeface="Open Sans"/>
                <a:cs typeface="Open Sans"/>
                <a:sym typeface="Open Sans"/>
              </a:rPr>
              <a:t>Estudiante: </a:t>
            </a:r>
            <a:r>
              <a:rPr lang="es-ES" sz="1400" b="0" i="0" u="none" strike="noStrike" cap="none">
                <a:solidFill>
                  <a:srgbClr val="1A3255"/>
                </a:solidFill>
                <a:latin typeface="Open Sans"/>
                <a:ea typeface="Open Sans"/>
                <a:cs typeface="Open Sans"/>
                <a:sym typeface="Open Sans"/>
              </a:rPr>
              <a:t>Comprendo lo que debo realizar profesor, ¿Cuál es la información que necesito para resolver la actividad?</a:t>
            </a:r>
            <a:endParaRPr sz="1400" b="0" i="0" u="none" strike="noStrike" cap="none">
              <a:solidFill>
                <a:srgbClr val="000000"/>
              </a:solidFill>
              <a:latin typeface="Arial"/>
              <a:ea typeface="Arial"/>
              <a:cs typeface="Arial"/>
              <a:sym typeface="Arial"/>
            </a:endParaRPr>
          </a:p>
        </p:txBody>
      </p:sp>
      <p:pic>
        <p:nvPicPr>
          <p:cNvPr id="279" name="Google Shape;279;p9"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80" name="Google Shape;280;p9" descr="Imagen que contiene Interfaz de usuario gráfica&#10;&#10;Descripción generada automáticamente"/>
          <p:cNvPicPr preferRelativeResize="0"/>
          <p:nvPr/>
        </p:nvPicPr>
        <p:blipFill rotWithShape="1">
          <a:blip r:embed="rId4">
            <a:alphaModFix/>
          </a:blip>
          <a:srcRect/>
          <a:stretch/>
        </p:blipFill>
        <p:spPr>
          <a:xfrm>
            <a:off x="9302772" y="5266490"/>
            <a:ext cx="1582008" cy="536389"/>
          </a:xfrm>
          <a:prstGeom prst="rect">
            <a:avLst/>
          </a:prstGeom>
          <a:noFill/>
          <a:ln>
            <a:noFill/>
          </a:ln>
        </p:spPr>
      </p:pic>
      <p:pic>
        <p:nvPicPr>
          <p:cNvPr id="281" name="Google Shape;281;p9" descr="Icono&#10;&#10;Descripción generada automáticamente"/>
          <p:cNvPicPr preferRelativeResize="0"/>
          <p:nvPr/>
        </p:nvPicPr>
        <p:blipFill rotWithShape="1">
          <a:blip r:embed="rId5">
            <a:alphaModFix/>
          </a:blip>
          <a:srcRect/>
          <a:stretch/>
        </p:blipFill>
        <p:spPr>
          <a:xfrm>
            <a:off x="10224078" y="5592136"/>
            <a:ext cx="434340" cy="539422"/>
          </a:xfrm>
          <a:prstGeom prst="rect">
            <a:avLst/>
          </a:prstGeom>
          <a:noFill/>
          <a:ln>
            <a:noFill/>
          </a:ln>
        </p:spPr>
      </p:pic>
      <p:pic>
        <p:nvPicPr>
          <p:cNvPr id="282" name="Google Shape;282;p9" descr="Imagen que contiene Sitio web&#10;&#10;Descripción generada automáticamente"/>
          <p:cNvPicPr preferRelativeResize="0"/>
          <p:nvPr/>
        </p:nvPicPr>
        <p:blipFill rotWithShape="1">
          <a:blip r:embed="rId6">
            <a:alphaModFix/>
          </a:blip>
          <a:srcRect/>
          <a:stretch/>
        </p:blipFill>
        <p:spPr>
          <a:xfrm>
            <a:off x="7637913" y="5268856"/>
            <a:ext cx="1546469" cy="536388"/>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p259"/>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12" name="Google Shape;2512;p259"/>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513" name="Google Shape;2513;p259"/>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514" name="Google Shape;2514;p259"/>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15" name="Google Shape;2515;p259"/>
          <p:cNvSpPr txBox="1"/>
          <p:nvPr/>
        </p:nvSpPr>
        <p:spPr>
          <a:xfrm>
            <a:off x="4484014" y="1890830"/>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516" name="Google Shape;2516;p259"/>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517" name="Google Shape;2517;p259"/>
          <p:cNvSpPr txBox="1"/>
          <p:nvPr/>
        </p:nvSpPr>
        <p:spPr>
          <a:xfrm>
            <a:off x="567502" y="2371684"/>
            <a:ext cx="10586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deberá realizar lo siguiente al enviar las muestras a otros laboratorios para su análisis. </a:t>
            </a:r>
            <a:r>
              <a:rPr lang="es-ES" sz="1400" b="0" i="0" u="none" strike="noStrike" cap="none">
                <a:solidFill>
                  <a:srgbClr val="2F5496"/>
                </a:solidFill>
                <a:latin typeface="Open Sans"/>
                <a:ea typeface="Open Sans"/>
                <a:cs typeface="Open Sans"/>
                <a:sym typeface="Open Sans"/>
              </a:rPr>
              <a:t>Haz clic sobre las tarjetas para ver</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518" name="Google Shape;2518;p259"/>
          <p:cNvPicPr preferRelativeResize="0"/>
          <p:nvPr/>
        </p:nvPicPr>
        <p:blipFill rotWithShape="1">
          <a:blip r:embed="rId3">
            <a:alphaModFix/>
          </a:blip>
          <a:srcRect/>
          <a:stretch/>
        </p:blipFill>
        <p:spPr>
          <a:xfrm>
            <a:off x="6727493" y="1412496"/>
            <a:ext cx="1021767" cy="1021767"/>
          </a:xfrm>
          <a:prstGeom prst="rect">
            <a:avLst/>
          </a:prstGeom>
          <a:noFill/>
          <a:ln>
            <a:noFill/>
          </a:ln>
        </p:spPr>
      </p:pic>
      <p:sp>
        <p:nvSpPr>
          <p:cNvPr id="2519" name="Google Shape;2519;p259"/>
          <p:cNvSpPr/>
          <p:nvPr/>
        </p:nvSpPr>
        <p:spPr>
          <a:xfrm>
            <a:off x="867154" y="2784143"/>
            <a:ext cx="2749503" cy="307074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0" name="Google Shape;2520;p259"/>
          <p:cNvSpPr/>
          <p:nvPr/>
        </p:nvSpPr>
        <p:spPr>
          <a:xfrm>
            <a:off x="867154"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1" name="Google Shape;2521;p259"/>
          <p:cNvSpPr txBox="1"/>
          <p:nvPr/>
        </p:nvSpPr>
        <p:spPr>
          <a:xfrm>
            <a:off x="867154"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522" name="Google Shape;2522;p259"/>
          <p:cNvSpPr/>
          <p:nvPr/>
        </p:nvSpPr>
        <p:spPr>
          <a:xfrm>
            <a:off x="3868806" y="2784143"/>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3" name="Google Shape;2523;p259"/>
          <p:cNvSpPr/>
          <p:nvPr/>
        </p:nvSpPr>
        <p:spPr>
          <a:xfrm>
            <a:off x="3868806"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4" name="Google Shape;2524;p259"/>
          <p:cNvSpPr txBox="1"/>
          <p:nvPr/>
        </p:nvSpPr>
        <p:spPr>
          <a:xfrm>
            <a:off x="3868806"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525" name="Google Shape;2525;p259"/>
          <p:cNvSpPr/>
          <p:nvPr/>
        </p:nvSpPr>
        <p:spPr>
          <a:xfrm>
            <a:off x="6818995" y="2784142"/>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6" name="Google Shape;2526;p259"/>
          <p:cNvSpPr/>
          <p:nvPr/>
        </p:nvSpPr>
        <p:spPr>
          <a:xfrm>
            <a:off x="6818995" y="2784142"/>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27" name="Google Shape;2527;p259"/>
          <p:cNvSpPr txBox="1"/>
          <p:nvPr/>
        </p:nvSpPr>
        <p:spPr>
          <a:xfrm>
            <a:off x="6818995" y="304797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pic>
        <p:nvPicPr>
          <p:cNvPr id="2528" name="Google Shape;2528;p259"/>
          <p:cNvPicPr preferRelativeResize="0"/>
          <p:nvPr/>
        </p:nvPicPr>
        <p:blipFill rotWithShape="1">
          <a:blip r:embed="rId4">
            <a:alphaModFix/>
          </a:blip>
          <a:srcRect/>
          <a:stretch/>
        </p:blipFill>
        <p:spPr>
          <a:xfrm>
            <a:off x="4263466" y="3433854"/>
            <a:ext cx="2057067" cy="2057067"/>
          </a:xfrm>
          <a:prstGeom prst="rect">
            <a:avLst/>
          </a:prstGeom>
          <a:noFill/>
          <a:ln>
            <a:noFill/>
          </a:ln>
        </p:spPr>
      </p:pic>
      <p:pic>
        <p:nvPicPr>
          <p:cNvPr id="2529" name="Google Shape;2529;p259"/>
          <p:cNvPicPr preferRelativeResize="0"/>
          <p:nvPr/>
        </p:nvPicPr>
        <p:blipFill rotWithShape="1">
          <a:blip r:embed="rId5">
            <a:alphaModFix/>
          </a:blip>
          <a:srcRect/>
          <a:stretch/>
        </p:blipFill>
        <p:spPr>
          <a:xfrm>
            <a:off x="7357560" y="3433854"/>
            <a:ext cx="1915348" cy="1915348"/>
          </a:xfrm>
          <a:prstGeom prst="rect">
            <a:avLst/>
          </a:prstGeom>
          <a:noFill/>
          <a:ln>
            <a:noFill/>
          </a:ln>
        </p:spPr>
      </p:pic>
      <p:pic>
        <p:nvPicPr>
          <p:cNvPr id="2530" name="Google Shape;2530;p259" descr="Icono&#10;&#10;Descripción generada automáticamente"/>
          <p:cNvPicPr preferRelativeResize="0"/>
          <p:nvPr/>
        </p:nvPicPr>
        <p:blipFill rotWithShape="1">
          <a:blip r:embed="rId6">
            <a:alphaModFix/>
          </a:blip>
          <a:srcRect/>
          <a:stretch/>
        </p:blipFill>
        <p:spPr>
          <a:xfrm>
            <a:off x="3126052" y="5482235"/>
            <a:ext cx="434340" cy="539422"/>
          </a:xfrm>
          <a:prstGeom prst="rect">
            <a:avLst/>
          </a:prstGeom>
          <a:noFill/>
          <a:ln>
            <a:noFill/>
          </a:ln>
        </p:spPr>
      </p:pic>
      <p:sp>
        <p:nvSpPr>
          <p:cNvPr id="2531" name="Google Shape;2531;p259"/>
          <p:cNvSpPr txBox="1"/>
          <p:nvPr/>
        </p:nvSpPr>
        <p:spPr>
          <a:xfrm>
            <a:off x="1136326" y="3896387"/>
            <a:ext cx="2206895"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Obtener guía de los procedimientos completos de cada laboratorio</a:t>
            </a:r>
            <a:endParaRPr/>
          </a:p>
        </p:txBody>
      </p:sp>
      <p:sp>
        <p:nvSpPr>
          <p:cNvPr id="2532" name="Google Shape;2532;p259">
            <a:hlinkClick r:id="" action="ppaction://hlinkshowjump?jump=lastslide"/>
          </p:cNvPr>
          <p:cNvSpPr/>
          <p:nvPr/>
        </p:nvSpPr>
        <p:spPr>
          <a:xfrm>
            <a:off x="11227854" y="35711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260"/>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9" name="Google Shape;2539;p260"/>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540" name="Google Shape;2540;p260"/>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541" name="Google Shape;2541;p260"/>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2" name="Google Shape;2542;p260"/>
          <p:cNvSpPr txBox="1"/>
          <p:nvPr/>
        </p:nvSpPr>
        <p:spPr>
          <a:xfrm>
            <a:off x="4484014" y="1890830"/>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543" name="Google Shape;2543;p260"/>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544" name="Google Shape;2544;p260"/>
          <p:cNvSpPr txBox="1"/>
          <p:nvPr/>
        </p:nvSpPr>
        <p:spPr>
          <a:xfrm>
            <a:off x="567502" y="2371684"/>
            <a:ext cx="10586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deberá realizar lo siguiente al enviar las muestras a otros laboratorios para su análisis. </a:t>
            </a:r>
            <a:r>
              <a:rPr lang="es-ES" sz="1400" b="0" i="0" u="none" strike="noStrike" cap="none">
                <a:solidFill>
                  <a:srgbClr val="2F5496"/>
                </a:solidFill>
                <a:latin typeface="Open Sans"/>
                <a:ea typeface="Open Sans"/>
                <a:cs typeface="Open Sans"/>
                <a:sym typeface="Open Sans"/>
              </a:rPr>
              <a:t>Haz clic sobre las tarjetas para ver</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545" name="Google Shape;2545;p260"/>
          <p:cNvPicPr preferRelativeResize="0"/>
          <p:nvPr/>
        </p:nvPicPr>
        <p:blipFill rotWithShape="1">
          <a:blip r:embed="rId3">
            <a:alphaModFix/>
          </a:blip>
          <a:srcRect/>
          <a:stretch/>
        </p:blipFill>
        <p:spPr>
          <a:xfrm>
            <a:off x="6727493" y="1412496"/>
            <a:ext cx="1021767" cy="1021767"/>
          </a:xfrm>
          <a:prstGeom prst="rect">
            <a:avLst/>
          </a:prstGeom>
          <a:noFill/>
          <a:ln>
            <a:noFill/>
          </a:ln>
        </p:spPr>
      </p:pic>
      <p:sp>
        <p:nvSpPr>
          <p:cNvPr id="2546" name="Google Shape;2546;p260"/>
          <p:cNvSpPr/>
          <p:nvPr/>
        </p:nvSpPr>
        <p:spPr>
          <a:xfrm>
            <a:off x="867154" y="2784143"/>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7" name="Google Shape;2547;p260"/>
          <p:cNvSpPr/>
          <p:nvPr/>
        </p:nvSpPr>
        <p:spPr>
          <a:xfrm>
            <a:off x="867154"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8" name="Google Shape;2548;p260"/>
          <p:cNvSpPr txBox="1"/>
          <p:nvPr/>
        </p:nvSpPr>
        <p:spPr>
          <a:xfrm>
            <a:off x="867154"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549" name="Google Shape;2549;p260"/>
          <p:cNvSpPr/>
          <p:nvPr/>
        </p:nvSpPr>
        <p:spPr>
          <a:xfrm>
            <a:off x="3868806" y="2784143"/>
            <a:ext cx="2749503" cy="307074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50" name="Google Shape;2550;p260"/>
          <p:cNvSpPr/>
          <p:nvPr/>
        </p:nvSpPr>
        <p:spPr>
          <a:xfrm>
            <a:off x="3868806"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51" name="Google Shape;2551;p260"/>
          <p:cNvSpPr txBox="1"/>
          <p:nvPr/>
        </p:nvSpPr>
        <p:spPr>
          <a:xfrm>
            <a:off x="3868806"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552" name="Google Shape;2552;p260"/>
          <p:cNvSpPr/>
          <p:nvPr/>
        </p:nvSpPr>
        <p:spPr>
          <a:xfrm>
            <a:off x="6818995" y="2784142"/>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53" name="Google Shape;2553;p260"/>
          <p:cNvSpPr/>
          <p:nvPr/>
        </p:nvSpPr>
        <p:spPr>
          <a:xfrm>
            <a:off x="6818995" y="2784142"/>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54" name="Google Shape;2554;p260"/>
          <p:cNvSpPr txBox="1"/>
          <p:nvPr/>
        </p:nvSpPr>
        <p:spPr>
          <a:xfrm>
            <a:off x="6818995" y="304797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pic>
        <p:nvPicPr>
          <p:cNvPr id="2555" name="Google Shape;2555;p260"/>
          <p:cNvPicPr preferRelativeResize="0"/>
          <p:nvPr/>
        </p:nvPicPr>
        <p:blipFill rotWithShape="1">
          <a:blip r:embed="rId4">
            <a:alphaModFix/>
          </a:blip>
          <a:srcRect/>
          <a:stretch/>
        </p:blipFill>
        <p:spPr>
          <a:xfrm>
            <a:off x="1451918" y="3309581"/>
            <a:ext cx="1908815" cy="1908815"/>
          </a:xfrm>
          <a:prstGeom prst="rect">
            <a:avLst/>
          </a:prstGeom>
          <a:noFill/>
          <a:ln>
            <a:noFill/>
          </a:ln>
        </p:spPr>
      </p:pic>
      <p:pic>
        <p:nvPicPr>
          <p:cNvPr id="2556" name="Google Shape;2556;p260"/>
          <p:cNvPicPr preferRelativeResize="0"/>
          <p:nvPr/>
        </p:nvPicPr>
        <p:blipFill rotWithShape="1">
          <a:blip r:embed="rId5">
            <a:alphaModFix/>
          </a:blip>
          <a:srcRect/>
          <a:stretch/>
        </p:blipFill>
        <p:spPr>
          <a:xfrm>
            <a:off x="7357560" y="3433854"/>
            <a:ext cx="1915348" cy="1915348"/>
          </a:xfrm>
          <a:prstGeom prst="rect">
            <a:avLst/>
          </a:prstGeom>
          <a:noFill/>
          <a:ln>
            <a:noFill/>
          </a:ln>
        </p:spPr>
      </p:pic>
      <p:pic>
        <p:nvPicPr>
          <p:cNvPr id="2557" name="Google Shape;2557;p260" descr="Icono&#10;&#10;Descripción generada automáticamente"/>
          <p:cNvPicPr preferRelativeResize="0"/>
          <p:nvPr/>
        </p:nvPicPr>
        <p:blipFill rotWithShape="1">
          <a:blip r:embed="rId6">
            <a:alphaModFix/>
          </a:blip>
          <a:srcRect/>
          <a:stretch/>
        </p:blipFill>
        <p:spPr>
          <a:xfrm>
            <a:off x="5873676" y="5542723"/>
            <a:ext cx="434340" cy="539422"/>
          </a:xfrm>
          <a:prstGeom prst="rect">
            <a:avLst/>
          </a:prstGeom>
          <a:noFill/>
          <a:ln>
            <a:noFill/>
          </a:ln>
        </p:spPr>
      </p:pic>
      <p:sp>
        <p:nvSpPr>
          <p:cNvPr id="2558" name="Google Shape;2558;p260"/>
          <p:cNvSpPr txBox="1"/>
          <p:nvPr/>
        </p:nvSpPr>
        <p:spPr>
          <a:xfrm>
            <a:off x="4331103" y="3184161"/>
            <a:ext cx="2226259" cy="26776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Comprobar etiquetado correcto de las muestras, realizar un informe detallado donde especifique el análisis que se debe realizar y debe incluir información del laboratorio remitente.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9" name="Google Shape;2559;p260">
            <a:hlinkClick r:id="" action="ppaction://hlinkshowjump?jump=lastslide"/>
          </p:cNvPr>
          <p:cNvSpPr/>
          <p:nvPr/>
        </p:nvSpPr>
        <p:spPr>
          <a:xfrm>
            <a:off x="11227854" y="35711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sp>
        <p:nvSpPr>
          <p:cNvPr id="2565" name="Google Shape;2565;p261"/>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6" name="Google Shape;2566;p261"/>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567" name="Google Shape;2567;p261"/>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568" name="Google Shape;2568;p261"/>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9" name="Google Shape;2569;p261"/>
          <p:cNvSpPr txBox="1"/>
          <p:nvPr/>
        </p:nvSpPr>
        <p:spPr>
          <a:xfrm>
            <a:off x="4484014" y="1890830"/>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570" name="Google Shape;2570;p261"/>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571" name="Google Shape;2571;p261"/>
          <p:cNvSpPr txBox="1"/>
          <p:nvPr/>
        </p:nvSpPr>
        <p:spPr>
          <a:xfrm>
            <a:off x="567502" y="2371684"/>
            <a:ext cx="10586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deberá realizar lo siguiente al enviar las muestras a otros laboratorios para su análisis. </a:t>
            </a:r>
            <a:r>
              <a:rPr lang="es-ES" sz="1400" b="0" i="0" u="none" strike="noStrike" cap="none">
                <a:solidFill>
                  <a:srgbClr val="2F5496"/>
                </a:solidFill>
                <a:latin typeface="Open Sans"/>
                <a:ea typeface="Open Sans"/>
                <a:cs typeface="Open Sans"/>
                <a:sym typeface="Open Sans"/>
              </a:rPr>
              <a:t>Haz clic sobre las tarjetas para ver</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572" name="Google Shape;2572;p261"/>
          <p:cNvPicPr preferRelativeResize="0"/>
          <p:nvPr/>
        </p:nvPicPr>
        <p:blipFill rotWithShape="1">
          <a:blip r:embed="rId3">
            <a:alphaModFix/>
          </a:blip>
          <a:srcRect/>
          <a:stretch/>
        </p:blipFill>
        <p:spPr>
          <a:xfrm>
            <a:off x="6727493" y="1412496"/>
            <a:ext cx="1021767" cy="1021767"/>
          </a:xfrm>
          <a:prstGeom prst="rect">
            <a:avLst/>
          </a:prstGeom>
          <a:noFill/>
          <a:ln>
            <a:noFill/>
          </a:ln>
        </p:spPr>
      </p:pic>
      <p:sp>
        <p:nvSpPr>
          <p:cNvPr id="2573" name="Google Shape;2573;p261"/>
          <p:cNvSpPr/>
          <p:nvPr/>
        </p:nvSpPr>
        <p:spPr>
          <a:xfrm>
            <a:off x="867154" y="2784143"/>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4" name="Google Shape;2574;p261"/>
          <p:cNvSpPr/>
          <p:nvPr/>
        </p:nvSpPr>
        <p:spPr>
          <a:xfrm>
            <a:off x="867154"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5" name="Google Shape;2575;p261"/>
          <p:cNvSpPr txBox="1"/>
          <p:nvPr/>
        </p:nvSpPr>
        <p:spPr>
          <a:xfrm>
            <a:off x="867154"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576" name="Google Shape;2576;p261"/>
          <p:cNvSpPr/>
          <p:nvPr/>
        </p:nvSpPr>
        <p:spPr>
          <a:xfrm>
            <a:off x="3868806" y="2784143"/>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7" name="Google Shape;2577;p261"/>
          <p:cNvSpPr/>
          <p:nvPr/>
        </p:nvSpPr>
        <p:spPr>
          <a:xfrm>
            <a:off x="3868806"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78" name="Google Shape;2578;p261"/>
          <p:cNvSpPr txBox="1"/>
          <p:nvPr/>
        </p:nvSpPr>
        <p:spPr>
          <a:xfrm>
            <a:off x="3868806"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579" name="Google Shape;2579;p261"/>
          <p:cNvSpPr/>
          <p:nvPr/>
        </p:nvSpPr>
        <p:spPr>
          <a:xfrm>
            <a:off x="6818995" y="2784142"/>
            <a:ext cx="4588859" cy="307074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0" name="Google Shape;2580;p261"/>
          <p:cNvSpPr/>
          <p:nvPr/>
        </p:nvSpPr>
        <p:spPr>
          <a:xfrm>
            <a:off x="6818995" y="2784142"/>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1" name="Google Shape;2581;p261"/>
          <p:cNvSpPr txBox="1"/>
          <p:nvPr/>
        </p:nvSpPr>
        <p:spPr>
          <a:xfrm>
            <a:off x="6818995" y="304797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pic>
        <p:nvPicPr>
          <p:cNvPr id="2582" name="Google Shape;2582;p261"/>
          <p:cNvPicPr preferRelativeResize="0"/>
          <p:nvPr/>
        </p:nvPicPr>
        <p:blipFill rotWithShape="1">
          <a:blip r:embed="rId4">
            <a:alphaModFix/>
          </a:blip>
          <a:srcRect/>
          <a:stretch/>
        </p:blipFill>
        <p:spPr>
          <a:xfrm>
            <a:off x="1451918" y="3309581"/>
            <a:ext cx="1908815" cy="1908815"/>
          </a:xfrm>
          <a:prstGeom prst="rect">
            <a:avLst/>
          </a:prstGeom>
          <a:noFill/>
          <a:ln>
            <a:noFill/>
          </a:ln>
        </p:spPr>
      </p:pic>
      <p:pic>
        <p:nvPicPr>
          <p:cNvPr id="2583" name="Google Shape;2583;p261"/>
          <p:cNvPicPr preferRelativeResize="0"/>
          <p:nvPr/>
        </p:nvPicPr>
        <p:blipFill rotWithShape="1">
          <a:blip r:embed="rId5">
            <a:alphaModFix/>
          </a:blip>
          <a:srcRect/>
          <a:stretch/>
        </p:blipFill>
        <p:spPr>
          <a:xfrm>
            <a:off x="4263466" y="3433854"/>
            <a:ext cx="2057067" cy="2057067"/>
          </a:xfrm>
          <a:prstGeom prst="rect">
            <a:avLst/>
          </a:prstGeom>
          <a:noFill/>
          <a:ln>
            <a:noFill/>
          </a:ln>
        </p:spPr>
      </p:pic>
      <p:pic>
        <p:nvPicPr>
          <p:cNvPr id="2584" name="Google Shape;2584;p261" descr="Icono&#10;&#10;Descripción generada automáticamente"/>
          <p:cNvPicPr preferRelativeResize="0"/>
          <p:nvPr/>
        </p:nvPicPr>
        <p:blipFill rotWithShape="1">
          <a:blip r:embed="rId6">
            <a:alphaModFix/>
          </a:blip>
          <a:srcRect/>
          <a:stretch/>
        </p:blipFill>
        <p:spPr>
          <a:xfrm>
            <a:off x="3126052" y="5482235"/>
            <a:ext cx="434340" cy="539422"/>
          </a:xfrm>
          <a:prstGeom prst="rect">
            <a:avLst/>
          </a:prstGeom>
          <a:noFill/>
          <a:ln>
            <a:noFill/>
          </a:ln>
        </p:spPr>
      </p:pic>
      <p:sp>
        <p:nvSpPr>
          <p:cNvPr id="2585" name="Google Shape;2585;p261"/>
          <p:cNvSpPr txBox="1"/>
          <p:nvPr/>
        </p:nvSpPr>
        <p:spPr>
          <a:xfrm>
            <a:off x="6864794" y="4002378"/>
            <a:ext cx="1978955"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Seguimiento de las muestras enviadas</a:t>
            </a:r>
            <a:r>
              <a:rPr lang="es-E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86" name="Google Shape;2586;p261"/>
          <p:cNvSpPr txBox="1"/>
          <p:nvPr/>
        </p:nvSpPr>
        <p:spPr>
          <a:xfrm>
            <a:off x="8638337" y="2798041"/>
            <a:ext cx="2687630" cy="3323987"/>
          </a:xfrm>
          <a:prstGeom prst="rect">
            <a:avLst/>
          </a:prstGeom>
          <a:noFill/>
          <a:ln>
            <a:noFill/>
          </a:ln>
        </p:spPr>
        <p:txBody>
          <a:bodyPr spcFirstLastPara="1" wrap="square" lIns="91425" tIns="45700" rIns="91425" bIns="45700" anchor="t" anchorCtr="0">
            <a:spAutoFit/>
          </a:bodyPr>
          <a:lstStyle/>
          <a:p>
            <a:pPr marL="285750" marR="0" lvl="1"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Mantener registro de los análisis y de las muestras que se enviaron. Deben tener fecha de envío y el nombre de la persona que remite cada análisis</a:t>
            </a:r>
            <a:endParaRPr sz="1200" b="0" i="0" u="none" strike="noStrike" cap="none">
              <a:solidFill>
                <a:srgbClr val="3F3F3F"/>
              </a:solidFill>
              <a:latin typeface="Open Sans"/>
              <a:ea typeface="Open Sans"/>
              <a:cs typeface="Open Sans"/>
              <a:sym typeface="Open Sans"/>
            </a:endParaRPr>
          </a:p>
          <a:p>
            <a:pPr marL="285750" marR="0" lvl="1"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Registrar y notificar los resultados obtenidos de las muestras</a:t>
            </a:r>
            <a:endParaRPr sz="1200" b="0" i="0" u="none" strike="noStrike" cap="none">
              <a:solidFill>
                <a:srgbClr val="3F3F3F"/>
              </a:solidFill>
              <a:latin typeface="Open Sans"/>
              <a:ea typeface="Open Sans"/>
              <a:cs typeface="Open Sans"/>
              <a:sym typeface="Open Sans"/>
            </a:endParaRPr>
          </a:p>
          <a:p>
            <a:pPr marL="285750" marR="0" lvl="1"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Supervisar plazos de las entregas y se debe registrar cualquier inconveniente que se haya encontrado.</a:t>
            </a:r>
            <a:endParaRPr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262"/>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3" name="Google Shape;2593;p262"/>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594" name="Google Shape;2594;p262"/>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595" name="Google Shape;2595;p262"/>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6" name="Google Shape;2596;p262"/>
          <p:cNvSpPr txBox="1"/>
          <p:nvPr/>
        </p:nvSpPr>
        <p:spPr>
          <a:xfrm>
            <a:off x="4484014" y="1890830"/>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597" name="Google Shape;2597;p262"/>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598" name="Google Shape;2598;p262"/>
          <p:cNvSpPr txBox="1"/>
          <p:nvPr/>
        </p:nvSpPr>
        <p:spPr>
          <a:xfrm>
            <a:off x="567502" y="2371684"/>
            <a:ext cx="10586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deberá realizar lo siguiente al enviar las muestras a otros laboratorios para su análisis. </a:t>
            </a:r>
            <a:r>
              <a:rPr lang="es-ES" sz="1400" b="0" i="0" u="none" strike="noStrike" cap="none">
                <a:solidFill>
                  <a:srgbClr val="2F5496"/>
                </a:solidFill>
                <a:latin typeface="Open Sans"/>
                <a:ea typeface="Open Sans"/>
                <a:cs typeface="Open Sans"/>
                <a:sym typeface="Open Sans"/>
              </a:rPr>
              <a:t>Haz clic sobre las tarjetas para ver</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599" name="Google Shape;2599;p262"/>
          <p:cNvPicPr preferRelativeResize="0"/>
          <p:nvPr/>
        </p:nvPicPr>
        <p:blipFill rotWithShape="1">
          <a:blip r:embed="rId3">
            <a:alphaModFix/>
          </a:blip>
          <a:srcRect/>
          <a:stretch/>
        </p:blipFill>
        <p:spPr>
          <a:xfrm>
            <a:off x="6727493" y="1412496"/>
            <a:ext cx="1021767" cy="1021767"/>
          </a:xfrm>
          <a:prstGeom prst="rect">
            <a:avLst/>
          </a:prstGeom>
          <a:noFill/>
          <a:ln>
            <a:noFill/>
          </a:ln>
        </p:spPr>
      </p:pic>
      <p:sp>
        <p:nvSpPr>
          <p:cNvPr id="2600" name="Google Shape;2600;p262"/>
          <p:cNvSpPr/>
          <p:nvPr/>
        </p:nvSpPr>
        <p:spPr>
          <a:xfrm>
            <a:off x="867154" y="2784143"/>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1" name="Google Shape;2601;p262"/>
          <p:cNvSpPr/>
          <p:nvPr/>
        </p:nvSpPr>
        <p:spPr>
          <a:xfrm>
            <a:off x="867154"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2" name="Google Shape;2602;p262"/>
          <p:cNvSpPr txBox="1"/>
          <p:nvPr/>
        </p:nvSpPr>
        <p:spPr>
          <a:xfrm>
            <a:off x="867154"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603" name="Google Shape;2603;p262"/>
          <p:cNvSpPr/>
          <p:nvPr/>
        </p:nvSpPr>
        <p:spPr>
          <a:xfrm>
            <a:off x="3868806" y="2784143"/>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4" name="Google Shape;2604;p262"/>
          <p:cNvSpPr/>
          <p:nvPr/>
        </p:nvSpPr>
        <p:spPr>
          <a:xfrm>
            <a:off x="3868806" y="2784143"/>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5" name="Google Shape;2605;p262"/>
          <p:cNvSpPr txBox="1"/>
          <p:nvPr/>
        </p:nvSpPr>
        <p:spPr>
          <a:xfrm>
            <a:off x="3868806" y="3047972"/>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606" name="Google Shape;2606;p262"/>
          <p:cNvSpPr/>
          <p:nvPr/>
        </p:nvSpPr>
        <p:spPr>
          <a:xfrm>
            <a:off x="6818995" y="2784142"/>
            <a:ext cx="2749503" cy="307074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7" name="Google Shape;2607;p262"/>
          <p:cNvSpPr/>
          <p:nvPr/>
        </p:nvSpPr>
        <p:spPr>
          <a:xfrm>
            <a:off x="6818995" y="2784142"/>
            <a:ext cx="538565" cy="1050878"/>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08" name="Google Shape;2608;p262"/>
          <p:cNvSpPr txBox="1"/>
          <p:nvPr/>
        </p:nvSpPr>
        <p:spPr>
          <a:xfrm>
            <a:off x="6818995" y="304797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pic>
        <p:nvPicPr>
          <p:cNvPr id="2609" name="Google Shape;2609;p262"/>
          <p:cNvPicPr preferRelativeResize="0"/>
          <p:nvPr/>
        </p:nvPicPr>
        <p:blipFill rotWithShape="1">
          <a:blip r:embed="rId4">
            <a:alphaModFix/>
          </a:blip>
          <a:srcRect/>
          <a:stretch/>
        </p:blipFill>
        <p:spPr>
          <a:xfrm>
            <a:off x="1451918" y="3309581"/>
            <a:ext cx="1908815" cy="1908815"/>
          </a:xfrm>
          <a:prstGeom prst="rect">
            <a:avLst/>
          </a:prstGeom>
          <a:noFill/>
          <a:ln>
            <a:noFill/>
          </a:ln>
        </p:spPr>
      </p:pic>
      <p:pic>
        <p:nvPicPr>
          <p:cNvPr id="2610" name="Google Shape;2610;p262"/>
          <p:cNvPicPr preferRelativeResize="0"/>
          <p:nvPr/>
        </p:nvPicPr>
        <p:blipFill rotWithShape="1">
          <a:blip r:embed="rId5">
            <a:alphaModFix/>
          </a:blip>
          <a:srcRect/>
          <a:stretch/>
        </p:blipFill>
        <p:spPr>
          <a:xfrm>
            <a:off x="4263466" y="3433854"/>
            <a:ext cx="2057067" cy="2057067"/>
          </a:xfrm>
          <a:prstGeom prst="rect">
            <a:avLst/>
          </a:prstGeom>
          <a:noFill/>
          <a:ln>
            <a:noFill/>
          </a:ln>
        </p:spPr>
      </p:pic>
      <p:pic>
        <p:nvPicPr>
          <p:cNvPr id="2611" name="Google Shape;2611;p262"/>
          <p:cNvPicPr preferRelativeResize="0"/>
          <p:nvPr/>
        </p:nvPicPr>
        <p:blipFill rotWithShape="1">
          <a:blip r:embed="rId6">
            <a:alphaModFix/>
          </a:blip>
          <a:srcRect/>
          <a:stretch/>
        </p:blipFill>
        <p:spPr>
          <a:xfrm>
            <a:off x="7357560" y="3433854"/>
            <a:ext cx="1915348" cy="1915348"/>
          </a:xfrm>
          <a:prstGeom prst="rect">
            <a:avLst/>
          </a:prstGeom>
          <a:noFill/>
          <a:ln>
            <a:noFill/>
          </a:ln>
        </p:spPr>
      </p:pic>
      <p:sp>
        <p:nvSpPr>
          <p:cNvPr id="2612" name="Google Shape;2612;p262">
            <a:hlinkClick r:id="" action="ppaction://hlinkshowjump?jump=lastslide"/>
          </p:cNvPr>
          <p:cNvSpPr/>
          <p:nvPr/>
        </p:nvSpPr>
        <p:spPr>
          <a:xfrm>
            <a:off x="11227854" y="35711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613" name="Google Shape;2613;p262" descr="Icono&#10;&#10;Descripción generada automáticamente"/>
          <p:cNvPicPr preferRelativeResize="0"/>
          <p:nvPr/>
        </p:nvPicPr>
        <p:blipFill rotWithShape="1">
          <a:blip r:embed="rId7">
            <a:alphaModFix/>
          </a:blip>
          <a:srcRect/>
          <a:stretch/>
        </p:blipFill>
        <p:spPr>
          <a:xfrm>
            <a:off x="11153514" y="3751192"/>
            <a:ext cx="434340" cy="53942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263"/>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0" name="Google Shape;2620;p263"/>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621" name="Google Shape;2621;p263"/>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622" name="Google Shape;2622;p263"/>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23" name="Google Shape;2623;p263"/>
          <p:cNvSpPr txBox="1"/>
          <p:nvPr/>
        </p:nvSpPr>
        <p:spPr>
          <a:xfrm>
            <a:off x="4484014" y="1890830"/>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624" name="Google Shape;2624;p263"/>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625" name="Google Shape;2625;p263"/>
          <p:cNvSpPr txBox="1"/>
          <p:nvPr/>
        </p:nvSpPr>
        <p:spPr>
          <a:xfrm>
            <a:off x="567502" y="2371684"/>
            <a:ext cx="10586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1" u="none" strike="noStrike" cap="none">
                <a:solidFill>
                  <a:srgbClr val="3F3F3F"/>
                </a:solidFill>
                <a:latin typeface="Open Sans"/>
                <a:ea typeface="Open Sans"/>
                <a:cs typeface="Open Sans"/>
                <a:sym typeface="Open Sans"/>
              </a:rPr>
              <a:t>Ejemplos para muebles para centros de investigación</a:t>
            </a:r>
            <a:r>
              <a:rPr lang="es-ES" sz="1400" b="0" i="0" u="none" strike="noStrike" cap="none">
                <a:solidFill>
                  <a:srgbClr val="3F3F3F"/>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626" name="Google Shape;2626;p263"/>
          <p:cNvPicPr preferRelativeResize="0"/>
          <p:nvPr/>
        </p:nvPicPr>
        <p:blipFill rotWithShape="1">
          <a:blip r:embed="rId3">
            <a:alphaModFix/>
          </a:blip>
          <a:srcRect/>
          <a:stretch/>
        </p:blipFill>
        <p:spPr>
          <a:xfrm>
            <a:off x="6727493" y="1412496"/>
            <a:ext cx="1021767" cy="1021767"/>
          </a:xfrm>
          <a:prstGeom prst="rect">
            <a:avLst/>
          </a:prstGeom>
          <a:noFill/>
          <a:ln>
            <a:noFill/>
          </a:ln>
        </p:spPr>
      </p:pic>
      <p:sp>
        <p:nvSpPr>
          <p:cNvPr id="2627" name="Google Shape;2627;p263">
            <a:hlinkClick r:id="" action="ppaction://hlinkshowjump?jump=lastslide"/>
          </p:cNvPr>
          <p:cNvSpPr/>
          <p:nvPr/>
        </p:nvSpPr>
        <p:spPr>
          <a:xfrm>
            <a:off x="11227854" y="35711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628" name="Google Shape;2628;p263" descr="Icono&#10;&#10;Descripción generada automáticamente"/>
          <p:cNvPicPr preferRelativeResize="0"/>
          <p:nvPr/>
        </p:nvPicPr>
        <p:blipFill rotWithShape="1">
          <a:blip r:embed="rId4">
            <a:alphaModFix/>
          </a:blip>
          <a:srcRect/>
          <a:stretch/>
        </p:blipFill>
        <p:spPr>
          <a:xfrm>
            <a:off x="11153514" y="3751192"/>
            <a:ext cx="434340" cy="539422"/>
          </a:xfrm>
          <a:prstGeom prst="rect">
            <a:avLst/>
          </a:prstGeom>
          <a:noFill/>
          <a:ln>
            <a:noFill/>
          </a:ln>
        </p:spPr>
      </p:pic>
      <p:graphicFrame>
        <p:nvGraphicFramePr>
          <p:cNvPr id="2629" name="Google Shape;2629;p263"/>
          <p:cNvGraphicFramePr/>
          <p:nvPr/>
        </p:nvGraphicFramePr>
        <p:xfrm>
          <a:off x="2123091" y="2894904"/>
          <a:ext cx="3000000" cy="3000000"/>
        </p:xfrm>
        <a:graphic>
          <a:graphicData uri="http://schemas.openxmlformats.org/drawingml/2006/table">
            <a:tbl>
              <a:tblPr firstRow="1" bandRow="1">
                <a:noFill/>
                <a:tableStyleId>{EF8CE3AA-3166-4DB0-9606-D85909CC6AE9}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264"/>
          <p:cNvSpPr/>
          <p:nvPr/>
        </p:nvSpPr>
        <p:spPr>
          <a:xfrm>
            <a:off x="401783" y="1849581"/>
            <a:ext cx="11338710" cy="4232564"/>
          </a:xfrm>
          <a:prstGeom prst="roundRect">
            <a:avLst>
              <a:gd name="adj" fmla="val 16667"/>
            </a:avLst>
          </a:prstGeom>
          <a:no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6" name="Google Shape;2636;p264"/>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637" name="Google Shape;2637;p264"/>
          <p:cNvSpPr txBox="1"/>
          <p:nvPr/>
        </p:nvSpPr>
        <p:spPr>
          <a:xfrm>
            <a:off x="730676" y="1436403"/>
            <a:ext cx="367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Conservación y preservación de muestras</a:t>
            </a:r>
            <a:endParaRPr sz="1400" b="0" i="0" u="none" strike="noStrike" cap="none">
              <a:solidFill>
                <a:srgbClr val="3F3F3F"/>
              </a:solidFill>
              <a:latin typeface="Open Sans"/>
              <a:ea typeface="Open Sans"/>
              <a:cs typeface="Open Sans"/>
              <a:sym typeface="Open Sans"/>
            </a:endParaRPr>
          </a:p>
        </p:txBody>
      </p:sp>
      <p:sp>
        <p:nvSpPr>
          <p:cNvPr id="2638" name="Google Shape;2638;p264"/>
          <p:cNvSpPr/>
          <p:nvPr/>
        </p:nvSpPr>
        <p:spPr>
          <a:xfrm>
            <a:off x="4142377" y="1863434"/>
            <a:ext cx="3096000" cy="396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39" name="Google Shape;2639;p264"/>
          <p:cNvSpPr txBox="1"/>
          <p:nvPr/>
        </p:nvSpPr>
        <p:spPr>
          <a:xfrm>
            <a:off x="4484014" y="1890830"/>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640" name="Google Shape;2640;p264"/>
          <p:cNvSpPr/>
          <p:nvPr/>
        </p:nvSpPr>
        <p:spPr>
          <a:xfrm>
            <a:off x="11227854" y="1813455"/>
            <a:ext cx="360000" cy="36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2641" name="Google Shape;2641;p264"/>
          <p:cNvSpPr txBox="1"/>
          <p:nvPr/>
        </p:nvSpPr>
        <p:spPr>
          <a:xfrm>
            <a:off x="567502" y="2371684"/>
            <a:ext cx="10586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1" u="none" strike="noStrike" cap="none">
                <a:solidFill>
                  <a:srgbClr val="3F3F3F"/>
                </a:solidFill>
                <a:latin typeface="Open Sans"/>
                <a:ea typeface="Open Sans"/>
                <a:cs typeface="Open Sans"/>
                <a:sym typeface="Open Sans"/>
              </a:rPr>
              <a:t>Ejemplos para muebles para centros de investigación</a:t>
            </a:r>
            <a:r>
              <a:rPr lang="es-ES" sz="1400" b="0" i="0" u="none" strike="noStrike" cap="none">
                <a:solidFill>
                  <a:srgbClr val="3F3F3F"/>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642" name="Google Shape;2642;p264"/>
          <p:cNvPicPr preferRelativeResize="0"/>
          <p:nvPr/>
        </p:nvPicPr>
        <p:blipFill rotWithShape="1">
          <a:blip r:embed="rId3">
            <a:alphaModFix/>
          </a:blip>
          <a:srcRect/>
          <a:stretch/>
        </p:blipFill>
        <p:spPr>
          <a:xfrm>
            <a:off x="6727493" y="1412496"/>
            <a:ext cx="1021767" cy="1021767"/>
          </a:xfrm>
          <a:prstGeom prst="rect">
            <a:avLst/>
          </a:prstGeom>
          <a:noFill/>
          <a:ln>
            <a:noFill/>
          </a:ln>
        </p:spPr>
      </p:pic>
      <p:sp>
        <p:nvSpPr>
          <p:cNvPr id="2643" name="Google Shape;2643;p264">
            <a:hlinkClick r:id="" action="ppaction://hlinkshowjump?jump=lastslide"/>
          </p:cNvPr>
          <p:cNvSpPr/>
          <p:nvPr/>
        </p:nvSpPr>
        <p:spPr>
          <a:xfrm>
            <a:off x="11227854" y="35711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644" name="Google Shape;2644;p264" descr="Icono&#10;&#10;Descripción generada automáticamente"/>
          <p:cNvPicPr preferRelativeResize="0"/>
          <p:nvPr/>
        </p:nvPicPr>
        <p:blipFill rotWithShape="1">
          <a:blip r:embed="rId4">
            <a:alphaModFix/>
          </a:blip>
          <a:srcRect/>
          <a:stretch/>
        </p:blipFill>
        <p:spPr>
          <a:xfrm>
            <a:off x="11141965" y="1950538"/>
            <a:ext cx="434340" cy="539422"/>
          </a:xfrm>
          <a:prstGeom prst="rect">
            <a:avLst/>
          </a:prstGeom>
          <a:noFill/>
          <a:ln>
            <a:noFill/>
          </a:ln>
        </p:spPr>
      </p:pic>
      <p:graphicFrame>
        <p:nvGraphicFramePr>
          <p:cNvPr id="2645" name="Google Shape;2645;p264"/>
          <p:cNvGraphicFramePr/>
          <p:nvPr/>
        </p:nvGraphicFramePr>
        <p:xfrm>
          <a:off x="2123091" y="2894904"/>
          <a:ext cx="3000000" cy="3000000"/>
        </p:xfrm>
        <a:graphic>
          <a:graphicData uri="http://schemas.openxmlformats.org/drawingml/2006/table">
            <a:tbl>
              <a:tblPr firstRow="1" bandRow="1">
                <a:noFill/>
                <a:tableStyleId>{EF8CE3AA-3166-4DB0-9606-D85909CC6AE9}</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pic>
        <p:nvPicPr>
          <p:cNvPr id="2651" name="Google Shape;2651;p265"/>
          <p:cNvPicPr preferRelativeResize="0"/>
          <p:nvPr/>
        </p:nvPicPr>
        <p:blipFill rotWithShape="1">
          <a:blip r:embed="rId3">
            <a:alphaModFix/>
          </a:blip>
          <a:srcRect/>
          <a:stretch/>
        </p:blipFill>
        <p:spPr>
          <a:xfrm>
            <a:off x="340514" y="2379273"/>
            <a:ext cx="5329425" cy="3745921"/>
          </a:xfrm>
          <a:prstGeom prst="rect">
            <a:avLst/>
          </a:prstGeom>
          <a:noFill/>
          <a:ln>
            <a:noFill/>
          </a:ln>
        </p:spPr>
      </p:pic>
      <p:sp>
        <p:nvSpPr>
          <p:cNvPr id="2652" name="Google Shape;2652;p265"/>
          <p:cNvSpPr/>
          <p:nvPr/>
        </p:nvSpPr>
        <p:spPr>
          <a:xfrm>
            <a:off x="4572000" y="1849580"/>
            <a:ext cx="7168491" cy="1808019"/>
          </a:xfrm>
          <a:prstGeom prst="roundRect">
            <a:avLst>
              <a:gd name="adj" fmla="val 16667"/>
            </a:avLst>
          </a:prstGeom>
          <a:solidFill>
            <a:srgbClr val="2F5496"/>
          </a:solidFill>
          <a:ln w="25400"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3" name="Google Shape;2653;p265"/>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654" name="Google Shape;2654;p265"/>
          <p:cNvSpPr/>
          <p:nvPr/>
        </p:nvSpPr>
        <p:spPr>
          <a:xfrm>
            <a:off x="340514" y="173874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5" name="Google Shape;2655;p265"/>
          <p:cNvSpPr txBox="1"/>
          <p:nvPr/>
        </p:nvSpPr>
        <p:spPr>
          <a:xfrm>
            <a:off x="863341" y="1827309"/>
            <a:ext cx="40527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Conservación y preservación de muestras</a:t>
            </a:r>
            <a:endParaRPr sz="1400" b="1" i="0" u="none" strike="noStrike" cap="none">
              <a:solidFill>
                <a:srgbClr val="3F3F3F"/>
              </a:solidFill>
              <a:latin typeface="Open Sans"/>
              <a:ea typeface="Open Sans"/>
              <a:cs typeface="Open Sans"/>
              <a:sym typeface="Open Sans"/>
            </a:endParaRPr>
          </a:p>
        </p:txBody>
      </p:sp>
      <p:sp>
        <p:nvSpPr>
          <p:cNvPr id="2656" name="Google Shape;2656;p265"/>
          <p:cNvSpPr txBox="1"/>
          <p:nvPr/>
        </p:nvSpPr>
        <p:spPr>
          <a:xfrm>
            <a:off x="4738255" y="2008905"/>
            <a:ext cx="6770960"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	El procedimiento de vigilancia y control de muestras, conservación y estudio (</a:t>
            </a:r>
            <a:r>
              <a:rPr lang="es-ES" sz="1400" b="0" i="1" u="none" strike="noStrike" cap="none">
                <a:solidFill>
                  <a:schemeClr val="lt1"/>
                </a:solidFill>
                <a:latin typeface="Open Sans"/>
                <a:ea typeface="Open Sans"/>
                <a:cs typeface="Open Sans"/>
                <a:sym typeface="Open Sans"/>
              </a:rPr>
              <a:t>chain-of custody procedure</a:t>
            </a:r>
            <a:r>
              <a:rPr lang="es-ES" sz="1400" b="0" i="0" u="none" strike="noStrike" cap="none">
                <a:solidFill>
                  <a:schemeClr val="lt1"/>
                </a:solidFill>
                <a:latin typeface="Open Sans"/>
                <a:ea typeface="Open Sans"/>
                <a:cs typeface="Open Sans"/>
                <a:sym typeface="Open Sans"/>
              </a:rPr>
              <a:t>) es muy importante para garantizar la integralidad del muestreo a partir de la recolección, hasta el informe de resultados; incorpora la tarea de continuar y/o vigilar condiciones de la toma de muestras, su conservación, su codificación, su traslado y su siguiente examen. Es un procedimiento elemental y primordial a fin de probar el control y la confianza de la muestra.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57" name="Google Shape;2657;p265"/>
          <p:cNvSpPr/>
          <p:nvPr/>
        </p:nvSpPr>
        <p:spPr>
          <a:xfrm>
            <a:off x="5863908" y="4681804"/>
            <a:ext cx="2699503"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8" name="Google Shape;2658;p265"/>
          <p:cNvSpPr txBox="1"/>
          <p:nvPr/>
        </p:nvSpPr>
        <p:spPr>
          <a:xfrm>
            <a:off x="6079424" y="4681798"/>
            <a:ext cx="237683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Almacenamiento de muestras</a:t>
            </a:r>
            <a:endParaRPr sz="1400" b="1" i="0" u="none" strike="noStrike" cap="none">
              <a:solidFill>
                <a:schemeClr val="lt1"/>
              </a:solidFill>
              <a:latin typeface="Open Sans"/>
              <a:ea typeface="Open Sans"/>
              <a:cs typeface="Open Sans"/>
              <a:sym typeface="Open Sans"/>
            </a:endParaRPr>
          </a:p>
        </p:txBody>
      </p:sp>
      <p:sp>
        <p:nvSpPr>
          <p:cNvPr id="2659" name="Google Shape;2659;p265"/>
          <p:cNvSpPr/>
          <p:nvPr/>
        </p:nvSpPr>
        <p:spPr>
          <a:xfrm>
            <a:off x="7397123" y="5314709"/>
            <a:ext cx="3182890"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0" name="Google Shape;2660;p265"/>
          <p:cNvSpPr txBox="1"/>
          <p:nvPr/>
        </p:nvSpPr>
        <p:spPr>
          <a:xfrm>
            <a:off x="7850677" y="5403274"/>
            <a:ext cx="238078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Derivación de muestras</a:t>
            </a:r>
            <a:endParaRPr sz="1400" b="1" i="0" u="none" strike="noStrike" cap="none">
              <a:solidFill>
                <a:schemeClr val="lt1"/>
              </a:solidFill>
              <a:latin typeface="Open Sans"/>
              <a:ea typeface="Open Sans"/>
              <a:cs typeface="Open Sans"/>
              <a:sym typeface="Open Sans"/>
            </a:endParaRPr>
          </a:p>
        </p:txBody>
      </p:sp>
      <p:sp>
        <p:nvSpPr>
          <p:cNvPr id="2661" name="Google Shape;2661;p265"/>
          <p:cNvSpPr txBox="1"/>
          <p:nvPr/>
        </p:nvSpPr>
        <p:spPr>
          <a:xfrm>
            <a:off x="5902039" y="3840703"/>
            <a:ext cx="59215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Da clic en los botones para conocer el proceso de conservación y preservación de muestras</a:t>
            </a:r>
            <a:endParaRPr sz="1400" b="0" i="0" u="none" strike="noStrike" cap="none">
              <a:solidFill>
                <a:srgbClr val="2F5496"/>
              </a:solidFill>
              <a:latin typeface="Open Sans"/>
              <a:ea typeface="Open Sans"/>
              <a:cs typeface="Open Sans"/>
              <a:sym typeface="Open Sans"/>
            </a:endParaRPr>
          </a:p>
        </p:txBody>
      </p:sp>
      <p:sp>
        <p:nvSpPr>
          <p:cNvPr id="2662" name="Google Shape;2662;p265"/>
          <p:cNvSpPr/>
          <p:nvPr/>
        </p:nvSpPr>
        <p:spPr>
          <a:xfrm>
            <a:off x="8881705" y="4700953"/>
            <a:ext cx="2699503" cy="484909"/>
          </a:xfrm>
          <a:prstGeom prst="roundRect">
            <a:avLst>
              <a:gd name="adj" fmla="val 16667"/>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3" name="Google Shape;2663;p265"/>
          <p:cNvSpPr txBox="1"/>
          <p:nvPr/>
        </p:nvSpPr>
        <p:spPr>
          <a:xfrm>
            <a:off x="9041067" y="4770369"/>
            <a:ext cx="23214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Retención de muestras</a:t>
            </a:r>
            <a:endParaRPr sz="1400" b="1" i="0" u="none" strike="noStrike" cap="none">
              <a:solidFill>
                <a:schemeClr val="lt1"/>
              </a:solidFill>
              <a:latin typeface="Open Sans"/>
              <a:ea typeface="Open Sans"/>
              <a:cs typeface="Open Sans"/>
              <a:sym typeface="Open Sans"/>
            </a:endParaRPr>
          </a:p>
        </p:txBody>
      </p:sp>
      <p:pic>
        <p:nvPicPr>
          <p:cNvPr id="2664" name="Google Shape;2664;p265" descr="Icono&#10;&#10;Descripción generada automáticamente"/>
          <p:cNvPicPr preferRelativeResize="0"/>
          <p:nvPr/>
        </p:nvPicPr>
        <p:blipFill rotWithShape="1">
          <a:blip r:embed="rId4">
            <a:alphaModFix/>
          </a:blip>
          <a:srcRect/>
          <a:stretch/>
        </p:blipFill>
        <p:spPr>
          <a:xfrm>
            <a:off x="7267839" y="6317897"/>
            <a:ext cx="434340" cy="53942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sp>
        <p:nvSpPr>
          <p:cNvPr id="2670" name="Google Shape;2670;p266"/>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1" name="Google Shape;2671;p266"/>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2" name="Google Shape;2672;p266"/>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3" name="Google Shape;2673;p266"/>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674" name="Google Shape;2674;p266"/>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5" name="Google Shape;2675;p266"/>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676" name="Google Shape;2676;p266"/>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677" name="Google Shape;2677;p266"/>
          <p:cNvGrpSpPr/>
          <p:nvPr/>
        </p:nvGrpSpPr>
        <p:grpSpPr>
          <a:xfrm>
            <a:off x="179015" y="2521786"/>
            <a:ext cx="2145850" cy="3796111"/>
            <a:chOff x="179015" y="2521786"/>
            <a:chExt cx="2145850" cy="3796111"/>
          </a:xfrm>
        </p:grpSpPr>
        <p:pic>
          <p:nvPicPr>
            <p:cNvPr id="2678" name="Google Shape;2678;p266"/>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679" name="Google Shape;2679;p266"/>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680" name="Google Shape;2680;p266"/>
          <p:cNvSpPr/>
          <p:nvPr/>
        </p:nvSpPr>
        <p:spPr>
          <a:xfrm>
            <a:off x="2541558" y="3119354"/>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A</a:t>
            </a:r>
            <a:endParaRPr sz="1800" b="1" i="0" u="none" strike="noStrike" cap="none">
              <a:solidFill>
                <a:srgbClr val="3F3F3F"/>
              </a:solidFill>
              <a:latin typeface="Open Sans"/>
              <a:ea typeface="Open Sans"/>
              <a:cs typeface="Open Sans"/>
              <a:sym typeface="Open Sans"/>
            </a:endParaRPr>
          </a:p>
        </p:txBody>
      </p:sp>
      <p:sp>
        <p:nvSpPr>
          <p:cNvPr id="2681" name="Google Shape;2681;p266"/>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682" name="Google Shape;2682;p266"/>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2683" name="Google Shape;2683;p266"/>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2684" name="Google Shape;2684;p266"/>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2685" name="Google Shape;2685;p266"/>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2686" name="Google Shape;2686;p266"/>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2687" name="Google Shape;2687;p266"/>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2688" name="Google Shape;2688;p266"/>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2689" name="Google Shape;2689;p266"/>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690" name="Google Shape;2690;p266"/>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691" name="Google Shape;2691;p266" descr="Icono&#10;&#10;Descripción generada automáticamente"/>
          <p:cNvPicPr preferRelativeResize="0"/>
          <p:nvPr/>
        </p:nvPicPr>
        <p:blipFill rotWithShape="1">
          <a:blip r:embed="rId4">
            <a:alphaModFix/>
          </a:blip>
          <a:srcRect/>
          <a:stretch/>
        </p:blipFill>
        <p:spPr>
          <a:xfrm>
            <a:off x="2813827" y="3353621"/>
            <a:ext cx="434340" cy="539422"/>
          </a:xfrm>
          <a:prstGeom prst="rect">
            <a:avLst/>
          </a:prstGeom>
          <a:noFill/>
          <a:ln>
            <a:noFill/>
          </a:ln>
        </p:spPr>
      </p:pic>
      <p:pic>
        <p:nvPicPr>
          <p:cNvPr id="2692" name="Google Shape;2692;p266"/>
          <p:cNvPicPr preferRelativeResize="0"/>
          <p:nvPr/>
        </p:nvPicPr>
        <p:blipFill rotWithShape="1">
          <a:blip r:embed="rId5">
            <a:alphaModFix/>
          </a:blip>
          <a:srcRect/>
          <a:stretch/>
        </p:blipFill>
        <p:spPr>
          <a:xfrm>
            <a:off x="8393571" y="2183417"/>
            <a:ext cx="1166925" cy="1166925"/>
          </a:xfrm>
          <a:prstGeom prst="rect">
            <a:avLst/>
          </a:prstGeom>
          <a:noFill/>
          <a:ln>
            <a:noFill/>
          </a:ln>
        </p:spPr>
      </p:pic>
      <p:sp>
        <p:nvSpPr>
          <p:cNvPr id="2693" name="Google Shape;2693;p266"/>
          <p:cNvSpPr txBox="1"/>
          <p:nvPr/>
        </p:nvSpPr>
        <p:spPr>
          <a:xfrm>
            <a:off x="8467517" y="3315555"/>
            <a:ext cx="10951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Empaque</a:t>
            </a:r>
            <a:r>
              <a:rPr lang="es-ES" sz="1400" b="1" i="0" u="none" strike="noStrike" cap="none">
                <a:solidFill>
                  <a:srgbClr val="3F3F3F"/>
                </a:solidFill>
                <a:latin typeface="Open Sans"/>
                <a:ea typeface="Open Sans"/>
                <a:cs typeface="Open Sans"/>
                <a:sym typeface="Open Sans"/>
              </a:rPr>
              <a:t> </a:t>
            </a:r>
            <a:endParaRPr sz="1400" b="1" i="0" u="none" strike="noStrike" cap="none">
              <a:solidFill>
                <a:srgbClr val="3F3F3F"/>
              </a:solidFill>
              <a:latin typeface="Open Sans"/>
              <a:ea typeface="Open Sans"/>
              <a:cs typeface="Open Sans"/>
              <a:sym typeface="Open Sans"/>
            </a:endParaRPr>
          </a:p>
        </p:txBody>
      </p:sp>
      <p:sp>
        <p:nvSpPr>
          <p:cNvPr id="2694" name="Google Shape;2694;p266"/>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A</a:t>
            </a:r>
            <a:endParaRPr sz="1800" b="1" i="0" u="none" strike="noStrike" cap="none">
              <a:solidFill>
                <a:srgbClr val="3F3F3F"/>
              </a:solidFill>
              <a:latin typeface="Open Sans"/>
              <a:ea typeface="Open Sans"/>
              <a:cs typeface="Open Sans"/>
              <a:sym typeface="Open Sans"/>
            </a:endParaRPr>
          </a:p>
        </p:txBody>
      </p:sp>
      <p:sp>
        <p:nvSpPr>
          <p:cNvPr id="2695" name="Google Shape;2695;p266"/>
          <p:cNvSpPr txBox="1"/>
          <p:nvPr/>
        </p:nvSpPr>
        <p:spPr>
          <a:xfrm>
            <a:off x="6384325" y="4235697"/>
            <a:ext cx="4935149"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recipientes utilizados para la conservación de muestras tienen que estar limpios y secos. El personal técnico deberá dejar un espacio en el recipiente, es decir, no llenarlo completamente para así prevenir posibles dilataciones.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267"/>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2" name="Google Shape;2702;p267"/>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3" name="Google Shape;2703;p267"/>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4" name="Google Shape;2704;p267"/>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705" name="Google Shape;2705;p267"/>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6" name="Google Shape;2706;p267"/>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707" name="Google Shape;2707;p267"/>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708" name="Google Shape;2708;p267"/>
          <p:cNvGrpSpPr/>
          <p:nvPr/>
        </p:nvGrpSpPr>
        <p:grpSpPr>
          <a:xfrm>
            <a:off x="179015" y="2521786"/>
            <a:ext cx="2145850" cy="3796111"/>
            <a:chOff x="179015" y="2521786"/>
            <a:chExt cx="2145850" cy="3796111"/>
          </a:xfrm>
        </p:grpSpPr>
        <p:pic>
          <p:nvPicPr>
            <p:cNvPr id="2709" name="Google Shape;2709;p267"/>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710" name="Google Shape;2710;p267"/>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711" name="Google Shape;2711;p267"/>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2712" name="Google Shape;2712;p267"/>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713" name="Google Shape;2713;p267"/>
          <p:cNvSpPr/>
          <p:nvPr/>
        </p:nvSpPr>
        <p:spPr>
          <a:xfrm>
            <a:off x="3344682" y="3119621"/>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B</a:t>
            </a:r>
            <a:endParaRPr sz="1800" b="1" i="0" u="none" strike="noStrike" cap="none">
              <a:solidFill>
                <a:srgbClr val="3F3F3F"/>
              </a:solidFill>
              <a:latin typeface="Open Sans"/>
              <a:ea typeface="Open Sans"/>
              <a:cs typeface="Open Sans"/>
              <a:sym typeface="Open Sans"/>
            </a:endParaRPr>
          </a:p>
        </p:txBody>
      </p:sp>
      <p:sp>
        <p:nvSpPr>
          <p:cNvPr id="2714" name="Google Shape;2714;p267"/>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2715" name="Google Shape;2715;p267"/>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2716" name="Google Shape;2716;p267"/>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2717" name="Google Shape;2717;p267"/>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2718" name="Google Shape;2718;p267"/>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2719" name="Google Shape;2719;p267"/>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2720" name="Google Shape;2720;p267"/>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721" name="Google Shape;2721;p267"/>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722" name="Google Shape;2722;p267" descr="Icono&#10;&#10;Descripción generada automáticamente"/>
          <p:cNvPicPr preferRelativeResize="0"/>
          <p:nvPr/>
        </p:nvPicPr>
        <p:blipFill rotWithShape="1">
          <a:blip r:embed="rId4">
            <a:alphaModFix/>
          </a:blip>
          <a:srcRect/>
          <a:stretch/>
        </p:blipFill>
        <p:spPr>
          <a:xfrm>
            <a:off x="3746623" y="3306002"/>
            <a:ext cx="434340" cy="539422"/>
          </a:xfrm>
          <a:prstGeom prst="rect">
            <a:avLst/>
          </a:prstGeom>
          <a:noFill/>
          <a:ln>
            <a:noFill/>
          </a:ln>
        </p:spPr>
      </p:pic>
      <p:sp>
        <p:nvSpPr>
          <p:cNvPr id="2723" name="Google Shape;2723;p267"/>
          <p:cNvSpPr txBox="1"/>
          <p:nvPr/>
        </p:nvSpPr>
        <p:spPr>
          <a:xfrm>
            <a:off x="8508461" y="3315555"/>
            <a:ext cx="11079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Etiquetas</a:t>
            </a:r>
            <a:r>
              <a:rPr lang="es-ES" sz="1400" b="1" i="0" u="none" strike="noStrike" cap="none">
                <a:solidFill>
                  <a:srgbClr val="3F3F3F"/>
                </a:solidFill>
                <a:latin typeface="Open Sans"/>
                <a:ea typeface="Open Sans"/>
                <a:cs typeface="Open Sans"/>
                <a:sym typeface="Open Sans"/>
              </a:rPr>
              <a:t> </a:t>
            </a:r>
            <a:endParaRPr sz="1400" b="1" i="0" u="none" strike="noStrike" cap="none">
              <a:solidFill>
                <a:srgbClr val="3F3F3F"/>
              </a:solidFill>
              <a:latin typeface="Open Sans"/>
              <a:ea typeface="Open Sans"/>
              <a:cs typeface="Open Sans"/>
              <a:sym typeface="Open Sans"/>
            </a:endParaRPr>
          </a:p>
        </p:txBody>
      </p:sp>
      <p:sp>
        <p:nvSpPr>
          <p:cNvPr id="2724" name="Google Shape;2724;p267"/>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B</a:t>
            </a:r>
            <a:endParaRPr sz="1800" b="1" i="0" u="none" strike="noStrike" cap="none">
              <a:solidFill>
                <a:srgbClr val="3F3F3F"/>
              </a:solidFill>
              <a:latin typeface="Open Sans"/>
              <a:ea typeface="Open Sans"/>
              <a:cs typeface="Open Sans"/>
              <a:sym typeface="Open Sans"/>
            </a:endParaRPr>
          </a:p>
        </p:txBody>
      </p:sp>
      <p:sp>
        <p:nvSpPr>
          <p:cNvPr id="2725" name="Google Shape;2725;p267"/>
          <p:cNvSpPr txBox="1"/>
          <p:nvPr/>
        </p:nvSpPr>
        <p:spPr>
          <a:xfrm>
            <a:off x="5816600" y="3678129"/>
            <a:ext cx="6070600" cy="26776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frascos de muestras cuentan con etiquetas que deben ser pegadas antes o en el momento del muestreo, éstas deben ser etiquetas adhesivas o papel engomado para evitar confusiones en identificación de muestras, debe consignar lo siguiente con tinta a prueba de agua: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a:p>
          <a:p>
            <a:pPr marL="285750" marR="0" lvl="0"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Numeración de muestra </a:t>
            </a:r>
            <a:endParaRPr/>
          </a:p>
          <a:p>
            <a:pPr marL="285750" marR="0" lvl="0"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Caracterización de la muestra</a:t>
            </a:r>
            <a:endParaRPr/>
          </a:p>
          <a:p>
            <a:pPr marL="285750" marR="0" lvl="0"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Lugar de muestreo </a:t>
            </a:r>
            <a:endParaRPr/>
          </a:p>
          <a:p>
            <a:pPr marL="285750" marR="0" lvl="0"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Fecha de realización del muestreo </a:t>
            </a:r>
            <a:endParaRPr/>
          </a:p>
          <a:p>
            <a:pPr marL="285750" marR="0" lvl="0"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Hora de realización del muestreo </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2726" name="Google Shape;2726;p267"/>
          <p:cNvPicPr preferRelativeResize="0"/>
          <p:nvPr/>
        </p:nvPicPr>
        <p:blipFill rotWithShape="1">
          <a:blip r:embed="rId5">
            <a:alphaModFix/>
          </a:blip>
          <a:srcRect/>
          <a:stretch/>
        </p:blipFill>
        <p:spPr>
          <a:xfrm>
            <a:off x="8181186" y="1950466"/>
            <a:ext cx="1435271" cy="1435271"/>
          </a:xfrm>
          <a:prstGeom prst="rect">
            <a:avLst/>
          </a:prstGeom>
          <a:noFill/>
          <a:ln>
            <a:noFill/>
          </a:ln>
        </p:spPr>
      </p:pic>
      <p:sp>
        <p:nvSpPr>
          <p:cNvPr id="2727" name="Google Shape;2727;p267"/>
          <p:cNvSpPr txBox="1"/>
          <p:nvPr/>
        </p:nvSpPr>
        <p:spPr>
          <a:xfrm>
            <a:off x="9320355" y="4647482"/>
            <a:ext cx="2566846" cy="181588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Persona que realiza el muestreo </a:t>
            </a:r>
            <a:endParaRPr/>
          </a:p>
          <a:p>
            <a:pPr marL="285750" marR="0" lvl="0"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Método de muestreo </a:t>
            </a:r>
            <a:endParaRPr/>
          </a:p>
          <a:p>
            <a:pPr marL="285750" marR="0" lvl="0"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Preservación realizada </a:t>
            </a:r>
            <a:endParaRPr/>
          </a:p>
          <a:p>
            <a:pPr marL="285750" marR="0" lvl="0" indent="-28575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Información adicional: Ph, temperatura, entre otros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268"/>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4" name="Google Shape;2734;p268"/>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5" name="Google Shape;2735;p268"/>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6" name="Google Shape;2736;p268"/>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737" name="Google Shape;2737;p268"/>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8" name="Google Shape;2738;p268"/>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739" name="Google Shape;2739;p268"/>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740" name="Google Shape;2740;p268"/>
          <p:cNvGrpSpPr/>
          <p:nvPr/>
        </p:nvGrpSpPr>
        <p:grpSpPr>
          <a:xfrm>
            <a:off x="179015" y="2521786"/>
            <a:ext cx="2145850" cy="3796111"/>
            <a:chOff x="179015" y="2521786"/>
            <a:chExt cx="2145850" cy="3796111"/>
          </a:xfrm>
        </p:grpSpPr>
        <p:pic>
          <p:nvPicPr>
            <p:cNvPr id="2741" name="Google Shape;2741;p268"/>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742" name="Google Shape;2742;p268"/>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743" name="Google Shape;2743;p268"/>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2744" name="Google Shape;2744;p268"/>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745" name="Google Shape;2745;p268"/>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2746" name="Google Shape;2746;p268"/>
          <p:cNvSpPr/>
          <p:nvPr/>
        </p:nvSpPr>
        <p:spPr>
          <a:xfrm>
            <a:off x="2568853" y="3726106"/>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C</a:t>
            </a:r>
            <a:endParaRPr sz="1800" b="1" i="0" u="none" strike="noStrike" cap="none">
              <a:solidFill>
                <a:srgbClr val="3F3F3F"/>
              </a:solidFill>
              <a:latin typeface="Open Sans"/>
              <a:ea typeface="Open Sans"/>
              <a:cs typeface="Open Sans"/>
              <a:sym typeface="Open Sans"/>
            </a:endParaRPr>
          </a:p>
        </p:txBody>
      </p:sp>
      <p:sp>
        <p:nvSpPr>
          <p:cNvPr id="2747" name="Google Shape;2747;p268"/>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2748" name="Google Shape;2748;p268"/>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2749" name="Google Shape;2749;p268"/>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2750" name="Google Shape;2750;p268"/>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2751" name="Google Shape;2751;p268"/>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2752" name="Google Shape;2752;p268"/>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753" name="Google Shape;2753;p268"/>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754" name="Google Shape;2754;p268" descr="Icono&#10;&#10;Descripción generada automáticamente"/>
          <p:cNvPicPr preferRelativeResize="0"/>
          <p:nvPr/>
        </p:nvPicPr>
        <p:blipFill rotWithShape="1">
          <a:blip r:embed="rId4">
            <a:alphaModFix/>
          </a:blip>
          <a:srcRect/>
          <a:stretch/>
        </p:blipFill>
        <p:spPr>
          <a:xfrm>
            <a:off x="3746623" y="3306002"/>
            <a:ext cx="434340" cy="539422"/>
          </a:xfrm>
          <a:prstGeom prst="rect">
            <a:avLst/>
          </a:prstGeom>
          <a:noFill/>
          <a:ln>
            <a:noFill/>
          </a:ln>
        </p:spPr>
      </p:pic>
      <p:sp>
        <p:nvSpPr>
          <p:cNvPr id="2755" name="Google Shape;2755;p268"/>
          <p:cNvSpPr txBox="1"/>
          <p:nvPr/>
        </p:nvSpPr>
        <p:spPr>
          <a:xfrm>
            <a:off x="7824025" y="3165963"/>
            <a:ext cx="2856103"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Registrar además en el laboratorio</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 </a:t>
            </a:r>
            <a:endParaRPr sz="1400" b="1" i="0" u="none" strike="noStrike" cap="none">
              <a:solidFill>
                <a:srgbClr val="3F3F3F"/>
              </a:solidFill>
              <a:latin typeface="Open Sans"/>
              <a:ea typeface="Open Sans"/>
              <a:cs typeface="Open Sans"/>
              <a:sym typeface="Open Sans"/>
            </a:endParaRPr>
          </a:p>
        </p:txBody>
      </p:sp>
      <p:sp>
        <p:nvSpPr>
          <p:cNvPr id="2756" name="Google Shape;2756;p268"/>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C</a:t>
            </a:r>
            <a:endParaRPr sz="1800" b="1" i="0" u="none" strike="noStrike" cap="none">
              <a:solidFill>
                <a:srgbClr val="3F3F3F"/>
              </a:solidFill>
              <a:latin typeface="Open Sans"/>
              <a:ea typeface="Open Sans"/>
              <a:cs typeface="Open Sans"/>
              <a:sym typeface="Open Sans"/>
            </a:endParaRPr>
          </a:p>
        </p:txBody>
      </p:sp>
      <p:pic>
        <p:nvPicPr>
          <p:cNvPr id="2757" name="Google Shape;2757;p268"/>
          <p:cNvPicPr preferRelativeResize="0"/>
          <p:nvPr/>
        </p:nvPicPr>
        <p:blipFill rotWithShape="1">
          <a:blip r:embed="rId5">
            <a:alphaModFix/>
          </a:blip>
          <a:srcRect/>
          <a:stretch/>
        </p:blipFill>
        <p:spPr>
          <a:xfrm>
            <a:off x="8644407" y="2128757"/>
            <a:ext cx="1078858" cy="1078858"/>
          </a:xfrm>
          <a:prstGeom prst="rect">
            <a:avLst/>
          </a:prstGeom>
          <a:noFill/>
          <a:ln>
            <a:noFill/>
          </a:ln>
        </p:spPr>
      </p:pic>
      <p:sp>
        <p:nvSpPr>
          <p:cNvPr id="2758" name="Google Shape;2758;p268"/>
          <p:cNvSpPr txBox="1"/>
          <p:nvPr/>
        </p:nvSpPr>
        <p:spPr>
          <a:xfrm>
            <a:off x="7252587" y="3687146"/>
            <a:ext cx="3877985" cy="26776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Símbolo de la muestra</a:t>
            </a:r>
            <a:endParaRPr/>
          </a:p>
          <a:p>
            <a:pPr marL="0" marR="0" lvl="0" indent="0" algn="l"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Índole de la muestra</a:t>
            </a:r>
            <a:endParaRPr/>
          </a:p>
          <a:p>
            <a:pPr marL="0" marR="0" lvl="0" indent="0" algn="l"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Análisis que se necesitan</a:t>
            </a:r>
            <a:endParaRPr/>
          </a:p>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Lugar de conservación</a:t>
            </a:r>
            <a:endParaRPr/>
          </a:p>
          <a:p>
            <a:pPr marL="0" marR="0" lvl="0" indent="0" algn="l"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Condiciones de conservación</a:t>
            </a:r>
            <a:endParaRPr/>
          </a:p>
          <a:p>
            <a:pPr marL="0" marR="0" lvl="0" indent="0" algn="l"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Entidad y/o área que requiere el análisis</a:t>
            </a:r>
            <a:r>
              <a:rPr lang="es-E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0"/>
          <p:cNvSpPr/>
          <p:nvPr/>
        </p:nvSpPr>
        <p:spPr>
          <a:xfrm>
            <a:off x="6619165" y="2855253"/>
            <a:ext cx="5130436" cy="3006594"/>
          </a:xfrm>
          <a:prstGeom prst="roundRect">
            <a:avLst>
              <a:gd name="adj" fmla="val 16667"/>
            </a:avLst>
          </a:prstGeom>
          <a:solidFill>
            <a:schemeClr val="lt1"/>
          </a:solidFill>
          <a:ln w="762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88" name="Google Shape;288;p10"/>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1</a:t>
            </a:r>
            <a:endParaRPr sz="1400" b="0" i="0" u="none" strike="noStrike" cap="none">
              <a:solidFill>
                <a:srgbClr val="000000"/>
              </a:solidFill>
              <a:latin typeface="Arial"/>
              <a:ea typeface="Arial"/>
              <a:cs typeface="Arial"/>
              <a:sym typeface="Arial"/>
            </a:endParaRPr>
          </a:p>
        </p:txBody>
      </p:sp>
      <p:sp>
        <p:nvSpPr>
          <p:cNvPr id="289" name="Google Shape;289;p10"/>
          <p:cNvSpPr/>
          <p:nvPr/>
        </p:nvSpPr>
        <p:spPr>
          <a:xfrm>
            <a:off x="6816638" y="3116506"/>
            <a:ext cx="4735488" cy="1359241"/>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0" name="Google Shape;290;p10"/>
          <p:cNvSpPr/>
          <p:nvPr/>
        </p:nvSpPr>
        <p:spPr>
          <a:xfrm>
            <a:off x="6816638" y="4640584"/>
            <a:ext cx="4735488" cy="62590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1" name="Google Shape;291;p10"/>
          <p:cNvSpPr txBox="1"/>
          <p:nvPr/>
        </p:nvSpPr>
        <p:spPr>
          <a:xfrm>
            <a:off x="7003157" y="3204874"/>
            <a:ext cx="4362450"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Profesor: </a:t>
            </a:r>
            <a:r>
              <a:rPr lang="es-ES" sz="1400" b="0" i="0" u="none" strike="noStrike" cap="none">
                <a:solidFill>
                  <a:srgbClr val="3F3F3F"/>
                </a:solidFill>
                <a:latin typeface="Open Sans"/>
                <a:ea typeface="Open Sans"/>
                <a:cs typeface="Open Sans"/>
                <a:sym typeface="Open Sans"/>
              </a:rPr>
              <a:t>La información necesaria para resolver la actividad, la encontrarás en el contendido disponible a continuación. Recuerda descargar y desarrollar la guía de aprendizaje</a:t>
            </a:r>
            <a:r>
              <a:rPr lang="es-ES" sz="1400" b="0" i="0" u="none" strike="noStrike" cap="none">
                <a:solidFill>
                  <a:srgbClr val="1A3255"/>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Estudiante: </a:t>
            </a:r>
            <a:r>
              <a:rPr lang="es-ES" sz="1400" b="0" i="0" u="none" strike="noStrike" cap="none">
                <a:solidFill>
                  <a:srgbClr val="3F3F3F"/>
                </a:solidFill>
                <a:latin typeface="Open Sans"/>
                <a:ea typeface="Open Sans"/>
                <a:cs typeface="Open Sans"/>
                <a:sym typeface="Open Sans"/>
              </a:rPr>
              <a:t>¡Está bien profesor, revisaré la información y resolveré la actividad!</a:t>
            </a:r>
            <a:endParaRPr sz="1400" b="0" i="0" u="none" strike="noStrike" cap="none">
              <a:solidFill>
                <a:srgbClr val="3F3F3F"/>
              </a:solidFill>
              <a:latin typeface="Arial"/>
              <a:ea typeface="Arial"/>
              <a:cs typeface="Arial"/>
              <a:sym typeface="Arial"/>
            </a:endParaRPr>
          </a:p>
        </p:txBody>
      </p:sp>
      <p:pic>
        <p:nvPicPr>
          <p:cNvPr id="292" name="Google Shape;292;p10"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93" name="Google Shape;293;p10" descr="Imagen que contiene Sitio web&#10;&#10;Descripción generada automáticamente"/>
          <p:cNvPicPr preferRelativeResize="0"/>
          <p:nvPr/>
        </p:nvPicPr>
        <p:blipFill rotWithShape="1">
          <a:blip r:embed="rId4">
            <a:alphaModFix/>
          </a:blip>
          <a:srcRect/>
          <a:stretch/>
        </p:blipFill>
        <p:spPr>
          <a:xfrm>
            <a:off x="7637913" y="5268856"/>
            <a:ext cx="1546469" cy="536388"/>
          </a:xfrm>
          <a:prstGeom prst="rect">
            <a:avLst/>
          </a:prstGeom>
          <a:noFill/>
          <a:ln>
            <a:noFill/>
          </a:ln>
        </p:spPr>
      </p:pic>
      <p:pic>
        <p:nvPicPr>
          <p:cNvPr id="294" name="Google Shape;294;p10" descr="Icono&#10;&#10;Descripción generada automáticamente"/>
          <p:cNvPicPr preferRelativeResize="0"/>
          <p:nvPr/>
        </p:nvPicPr>
        <p:blipFill rotWithShape="1">
          <a:blip r:embed="rId5">
            <a:alphaModFix/>
          </a:blip>
          <a:srcRect/>
          <a:stretch/>
        </p:blipFill>
        <p:spPr>
          <a:xfrm>
            <a:off x="10184130" y="6186250"/>
            <a:ext cx="434340" cy="539422"/>
          </a:xfrm>
          <a:prstGeom prst="rect">
            <a:avLst/>
          </a:prstGeom>
          <a:noFill/>
          <a:ln>
            <a:noFill/>
          </a:ln>
        </p:spPr>
      </p:pic>
      <p:sp>
        <p:nvSpPr>
          <p:cNvPr id="295" name="Google Shape;295;p10"/>
          <p:cNvSpPr/>
          <p:nvPr/>
        </p:nvSpPr>
        <p:spPr>
          <a:xfrm>
            <a:off x="7464709" y="5805244"/>
            <a:ext cx="3370859"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Haz clic en el botón descargar actividad:</a:t>
            </a:r>
            <a:endParaRPr/>
          </a:p>
        </p:txBody>
      </p:sp>
      <p:pic>
        <p:nvPicPr>
          <p:cNvPr id="296" name="Google Shape;296;p10" descr="Texto&#10;&#10;Descripción generada automáticamente"/>
          <p:cNvPicPr preferRelativeResize="0"/>
          <p:nvPr/>
        </p:nvPicPr>
        <p:blipFill rotWithShape="1">
          <a:blip r:embed="rId6">
            <a:alphaModFix/>
          </a:blip>
          <a:srcRect/>
          <a:stretch/>
        </p:blipFill>
        <p:spPr>
          <a:xfrm>
            <a:off x="8082858" y="6186250"/>
            <a:ext cx="2101272" cy="44736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4" name="Google Shape;2764;p269"/>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65" name="Google Shape;2765;p269"/>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66" name="Google Shape;2766;p269"/>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67" name="Google Shape;2767;p269"/>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768" name="Google Shape;2768;p269"/>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69" name="Google Shape;2769;p269"/>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770" name="Google Shape;2770;p269"/>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771" name="Google Shape;2771;p269"/>
          <p:cNvGrpSpPr/>
          <p:nvPr/>
        </p:nvGrpSpPr>
        <p:grpSpPr>
          <a:xfrm>
            <a:off x="179015" y="2521786"/>
            <a:ext cx="2145850" cy="3796111"/>
            <a:chOff x="179015" y="2521786"/>
            <a:chExt cx="2145850" cy="3796111"/>
          </a:xfrm>
        </p:grpSpPr>
        <p:pic>
          <p:nvPicPr>
            <p:cNvPr id="2772" name="Google Shape;2772;p269"/>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773" name="Google Shape;2773;p269"/>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774" name="Google Shape;2774;p269"/>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2775" name="Google Shape;2775;p269"/>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776" name="Google Shape;2776;p269"/>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2777" name="Google Shape;2777;p269"/>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2778" name="Google Shape;2778;p269"/>
          <p:cNvSpPr/>
          <p:nvPr/>
        </p:nvSpPr>
        <p:spPr>
          <a:xfrm>
            <a:off x="3371977" y="37263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D</a:t>
            </a:r>
            <a:endParaRPr sz="1800" b="1" i="0" u="none" strike="noStrike" cap="none">
              <a:solidFill>
                <a:srgbClr val="3F3F3F"/>
              </a:solidFill>
              <a:latin typeface="Open Sans"/>
              <a:ea typeface="Open Sans"/>
              <a:cs typeface="Open Sans"/>
              <a:sym typeface="Open Sans"/>
            </a:endParaRPr>
          </a:p>
        </p:txBody>
      </p:sp>
      <p:sp>
        <p:nvSpPr>
          <p:cNvPr id="2779" name="Google Shape;2779;p269"/>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2780" name="Google Shape;2780;p269"/>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2781" name="Google Shape;2781;p269"/>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2782" name="Google Shape;2782;p269"/>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2783" name="Google Shape;2783;p269"/>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784" name="Google Shape;2784;p269"/>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785" name="Google Shape;2785;p269" descr="Icono&#10;&#10;Descripción generada automáticamente"/>
          <p:cNvPicPr preferRelativeResize="0"/>
          <p:nvPr/>
        </p:nvPicPr>
        <p:blipFill rotWithShape="1">
          <a:blip r:embed="rId4">
            <a:alphaModFix/>
          </a:blip>
          <a:srcRect/>
          <a:stretch/>
        </p:blipFill>
        <p:spPr>
          <a:xfrm>
            <a:off x="3746623" y="3851922"/>
            <a:ext cx="434340" cy="539422"/>
          </a:xfrm>
          <a:prstGeom prst="rect">
            <a:avLst/>
          </a:prstGeom>
          <a:noFill/>
          <a:ln>
            <a:noFill/>
          </a:ln>
        </p:spPr>
      </p:pic>
      <p:sp>
        <p:nvSpPr>
          <p:cNvPr id="2786" name="Google Shape;2786;p269"/>
          <p:cNvSpPr txBox="1"/>
          <p:nvPr/>
        </p:nvSpPr>
        <p:spPr>
          <a:xfrm>
            <a:off x="7824025" y="3302443"/>
            <a:ext cx="285610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Sellos  </a:t>
            </a:r>
            <a:endParaRPr sz="1400" b="1" i="0" u="none" strike="noStrike" cap="none">
              <a:solidFill>
                <a:schemeClr val="lt1"/>
              </a:solidFill>
              <a:latin typeface="Open Sans"/>
              <a:ea typeface="Open Sans"/>
              <a:cs typeface="Open Sans"/>
              <a:sym typeface="Open Sans"/>
            </a:endParaRPr>
          </a:p>
        </p:txBody>
      </p:sp>
      <p:sp>
        <p:nvSpPr>
          <p:cNvPr id="2787" name="Google Shape;2787;p269"/>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D</a:t>
            </a:r>
            <a:endParaRPr sz="1800" b="1" i="0" u="none" strike="noStrike" cap="none">
              <a:solidFill>
                <a:srgbClr val="3F3F3F"/>
              </a:solidFill>
              <a:latin typeface="Open Sans"/>
              <a:ea typeface="Open Sans"/>
              <a:cs typeface="Open Sans"/>
              <a:sym typeface="Open Sans"/>
            </a:endParaRPr>
          </a:p>
        </p:txBody>
      </p:sp>
      <p:pic>
        <p:nvPicPr>
          <p:cNvPr id="2788" name="Google Shape;2788;p269"/>
          <p:cNvPicPr preferRelativeResize="0"/>
          <p:nvPr/>
        </p:nvPicPr>
        <p:blipFill rotWithShape="1">
          <a:blip r:embed="rId5">
            <a:alphaModFix/>
          </a:blip>
          <a:srcRect/>
          <a:stretch/>
        </p:blipFill>
        <p:spPr>
          <a:xfrm>
            <a:off x="8661998" y="1876610"/>
            <a:ext cx="1410050" cy="1410050"/>
          </a:xfrm>
          <a:prstGeom prst="rect">
            <a:avLst/>
          </a:prstGeom>
          <a:noFill/>
          <a:ln>
            <a:noFill/>
          </a:ln>
          <a:effectLst>
            <a:outerShdw blurRad="50800" dist="38100" dir="2700000" algn="tl" rotWithShape="0">
              <a:srgbClr val="000000">
                <a:alpha val="40000"/>
              </a:srgbClr>
            </a:outerShdw>
          </a:effectLst>
        </p:spPr>
      </p:pic>
      <p:sp>
        <p:nvSpPr>
          <p:cNvPr id="2789" name="Google Shape;2789;p269"/>
          <p:cNvSpPr txBox="1"/>
          <p:nvPr/>
        </p:nvSpPr>
        <p:spPr>
          <a:xfrm>
            <a:off x="6020215" y="3872720"/>
            <a:ext cx="5525792"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identificar o prevenir las falsificaciones de muestras, se deberán sellar los recipientes con papel autoadhesivo, asegurar siempre que la información de la etiqueta sea visible.  Fijar de tal forma el sello, que sea preciso romper para la apertura del recipiente donde está la muestra, luego de que el muestreador haya cedido la tutela o monitoreo de la muestra.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270"/>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96" name="Google Shape;2796;p270"/>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97" name="Google Shape;2797;p270"/>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98" name="Google Shape;2798;p270"/>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799" name="Google Shape;2799;p270"/>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00" name="Google Shape;2800;p270"/>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801" name="Google Shape;2801;p270"/>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802" name="Google Shape;2802;p270"/>
          <p:cNvGrpSpPr/>
          <p:nvPr/>
        </p:nvGrpSpPr>
        <p:grpSpPr>
          <a:xfrm>
            <a:off x="179015" y="2521786"/>
            <a:ext cx="2145850" cy="3796111"/>
            <a:chOff x="179015" y="2521786"/>
            <a:chExt cx="2145850" cy="3796111"/>
          </a:xfrm>
        </p:grpSpPr>
        <p:pic>
          <p:nvPicPr>
            <p:cNvPr id="2803" name="Google Shape;2803;p270"/>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804" name="Google Shape;2804;p270"/>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805" name="Google Shape;2805;p270"/>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2806" name="Google Shape;2806;p270"/>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807" name="Google Shape;2807;p270"/>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2808" name="Google Shape;2808;p270"/>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2809" name="Google Shape;2809;p270"/>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2810" name="Google Shape;2810;p270"/>
          <p:cNvSpPr/>
          <p:nvPr/>
        </p:nvSpPr>
        <p:spPr>
          <a:xfrm>
            <a:off x="2583148" y="4310074"/>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E</a:t>
            </a:r>
            <a:endParaRPr sz="1800" b="1" i="0" u="none" strike="noStrike" cap="none">
              <a:solidFill>
                <a:srgbClr val="3F3F3F"/>
              </a:solidFill>
              <a:latin typeface="Open Sans"/>
              <a:ea typeface="Open Sans"/>
              <a:cs typeface="Open Sans"/>
              <a:sym typeface="Open Sans"/>
            </a:endParaRPr>
          </a:p>
        </p:txBody>
      </p:sp>
      <p:sp>
        <p:nvSpPr>
          <p:cNvPr id="2811" name="Google Shape;2811;p270"/>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2812" name="Google Shape;2812;p270"/>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2813" name="Google Shape;2813;p270"/>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2814" name="Google Shape;2814;p270"/>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815" name="Google Shape;2815;p270"/>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816" name="Google Shape;2816;p270" descr="Icono&#10;&#10;Descripción generada automáticamente"/>
          <p:cNvPicPr preferRelativeResize="0"/>
          <p:nvPr/>
        </p:nvPicPr>
        <p:blipFill rotWithShape="1">
          <a:blip r:embed="rId4">
            <a:alphaModFix/>
          </a:blip>
          <a:srcRect/>
          <a:stretch/>
        </p:blipFill>
        <p:spPr>
          <a:xfrm>
            <a:off x="2951932" y="4382345"/>
            <a:ext cx="434340" cy="539422"/>
          </a:xfrm>
          <a:prstGeom prst="rect">
            <a:avLst/>
          </a:prstGeom>
          <a:noFill/>
          <a:ln>
            <a:noFill/>
          </a:ln>
        </p:spPr>
      </p:pic>
      <p:sp>
        <p:nvSpPr>
          <p:cNvPr id="2817" name="Google Shape;2817;p270"/>
          <p:cNvSpPr txBox="1"/>
          <p:nvPr/>
        </p:nvSpPr>
        <p:spPr>
          <a:xfrm>
            <a:off x="7552070" y="3358309"/>
            <a:ext cx="285610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Libro de campo  </a:t>
            </a:r>
            <a:endParaRPr sz="1400" b="1" i="0" u="none" strike="noStrike" cap="none">
              <a:solidFill>
                <a:schemeClr val="lt1"/>
              </a:solidFill>
              <a:latin typeface="Open Sans"/>
              <a:ea typeface="Open Sans"/>
              <a:cs typeface="Open Sans"/>
              <a:sym typeface="Open Sans"/>
            </a:endParaRPr>
          </a:p>
        </p:txBody>
      </p:sp>
      <p:sp>
        <p:nvSpPr>
          <p:cNvPr id="2818" name="Google Shape;2818;p270"/>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E</a:t>
            </a:r>
            <a:endParaRPr sz="1800" b="1" i="0" u="none" strike="noStrike" cap="none">
              <a:solidFill>
                <a:srgbClr val="3F3F3F"/>
              </a:solidFill>
              <a:latin typeface="Open Sans"/>
              <a:ea typeface="Open Sans"/>
              <a:cs typeface="Open Sans"/>
              <a:sym typeface="Open Sans"/>
            </a:endParaRPr>
          </a:p>
        </p:txBody>
      </p:sp>
      <p:sp>
        <p:nvSpPr>
          <p:cNvPr id="2819" name="Google Shape;2819;p270"/>
          <p:cNvSpPr txBox="1"/>
          <p:nvPr/>
        </p:nvSpPr>
        <p:spPr>
          <a:xfrm>
            <a:off x="6187091" y="3665438"/>
            <a:ext cx="5525792" cy="225831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deberá registrar toda la información requerida referente a las observaciones de campo en un libro. Allí se debe consignar por lo menos esta información: objetivo del muestreo, ubicación de la estación del muestreo, si se habla de efluente industrial, se debe registrar dirección y nombre del representante de la empresa; el tipo de la muestra y el método de preservación si aplica.  Si la muestra corresponde a aguas residuales, detectar el proceso que produce el efluente.</a:t>
            </a:r>
            <a:endParaRPr/>
          </a:p>
          <a:p>
            <a:pPr marL="0" marR="0" lvl="0" indent="0" algn="just" rtl="0">
              <a:lnSpc>
                <a:spcPct val="107000"/>
              </a:lnSpc>
              <a:spcBef>
                <a:spcPts val="800"/>
              </a:spcBef>
              <a:spcAft>
                <a:spcPts val="0"/>
              </a:spcAft>
              <a:buNone/>
            </a:pPr>
            <a:r>
              <a:rPr lang="es-ES" sz="1400" b="0" i="0" u="none" strike="noStrike" cap="none">
                <a:solidFill>
                  <a:srgbClr val="1F3864"/>
                </a:solidFill>
                <a:latin typeface="Open Sans"/>
                <a:ea typeface="Open Sans"/>
                <a:cs typeface="Open Sans"/>
                <a:sym typeface="Open Sans"/>
              </a:rPr>
              <a:t>Usa las flechas para navegar.</a:t>
            </a:r>
            <a:endParaRPr sz="1400" b="0" i="0" u="none" strike="noStrike" cap="none">
              <a:solidFill>
                <a:srgbClr val="1F3864"/>
              </a:solidFill>
              <a:latin typeface="Open Sans"/>
              <a:ea typeface="Open Sans"/>
              <a:cs typeface="Open Sans"/>
              <a:sym typeface="Open Sans"/>
            </a:endParaRPr>
          </a:p>
        </p:txBody>
      </p:sp>
      <p:sp>
        <p:nvSpPr>
          <p:cNvPr id="2820" name="Google Shape;2820;p270">
            <a:hlinkClick r:id="" action="ppaction://hlinkshowjump?jump=lastslide"/>
          </p:cNvPr>
          <p:cNvSpPr/>
          <p:nvPr/>
        </p:nvSpPr>
        <p:spPr>
          <a:xfrm>
            <a:off x="11197883" y="5543113"/>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821" name="Google Shape;2821;p270" descr="Icono&#10;&#10;Descripción generada automáticamente"/>
          <p:cNvPicPr preferRelativeResize="0"/>
          <p:nvPr/>
        </p:nvPicPr>
        <p:blipFill rotWithShape="1">
          <a:blip r:embed="rId4">
            <a:alphaModFix/>
          </a:blip>
          <a:srcRect/>
          <a:stretch/>
        </p:blipFill>
        <p:spPr>
          <a:xfrm>
            <a:off x="11278543" y="5792519"/>
            <a:ext cx="434340" cy="539422"/>
          </a:xfrm>
          <a:prstGeom prst="rect">
            <a:avLst/>
          </a:prstGeom>
          <a:noFill/>
          <a:ln>
            <a:noFill/>
          </a:ln>
        </p:spPr>
      </p:pic>
      <p:pic>
        <p:nvPicPr>
          <p:cNvPr id="2822" name="Google Shape;2822;p270"/>
          <p:cNvPicPr preferRelativeResize="0"/>
          <p:nvPr/>
        </p:nvPicPr>
        <p:blipFill rotWithShape="1">
          <a:blip r:embed="rId5">
            <a:alphaModFix/>
          </a:blip>
          <a:srcRect/>
          <a:stretch/>
        </p:blipFill>
        <p:spPr>
          <a:xfrm>
            <a:off x="8286694" y="1908097"/>
            <a:ext cx="1587670" cy="158767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8" name="Google Shape;2828;p271"/>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9" name="Google Shape;2829;p271"/>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0" name="Google Shape;2830;p271"/>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1" name="Google Shape;2831;p271"/>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832" name="Google Shape;2832;p271"/>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3" name="Google Shape;2833;p271"/>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834" name="Google Shape;2834;p271"/>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835" name="Google Shape;2835;p271"/>
          <p:cNvGrpSpPr/>
          <p:nvPr/>
        </p:nvGrpSpPr>
        <p:grpSpPr>
          <a:xfrm>
            <a:off x="179015" y="2521786"/>
            <a:ext cx="2145850" cy="3796111"/>
            <a:chOff x="179015" y="2521786"/>
            <a:chExt cx="2145850" cy="3796111"/>
          </a:xfrm>
        </p:grpSpPr>
        <p:pic>
          <p:nvPicPr>
            <p:cNvPr id="2836" name="Google Shape;2836;p271"/>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837" name="Google Shape;2837;p271"/>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838" name="Google Shape;2838;p271"/>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2839" name="Google Shape;2839;p271"/>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840" name="Google Shape;2840;p271"/>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2841" name="Google Shape;2841;p271"/>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2842" name="Google Shape;2842;p271"/>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2843" name="Google Shape;2843;p271"/>
          <p:cNvSpPr/>
          <p:nvPr/>
        </p:nvSpPr>
        <p:spPr>
          <a:xfrm>
            <a:off x="2583148" y="4310074"/>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E</a:t>
            </a:r>
            <a:endParaRPr sz="1800" b="1" i="0" u="none" strike="noStrike" cap="none">
              <a:solidFill>
                <a:srgbClr val="3F3F3F"/>
              </a:solidFill>
              <a:latin typeface="Open Sans"/>
              <a:ea typeface="Open Sans"/>
              <a:cs typeface="Open Sans"/>
              <a:sym typeface="Open Sans"/>
            </a:endParaRPr>
          </a:p>
        </p:txBody>
      </p:sp>
      <p:sp>
        <p:nvSpPr>
          <p:cNvPr id="2844" name="Google Shape;2844;p271"/>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2845" name="Google Shape;2845;p271"/>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2846" name="Google Shape;2846;p271"/>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2847" name="Google Shape;2847;p271"/>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848" name="Google Shape;2848;p271"/>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849" name="Google Shape;2849;p271" descr="Icono&#10;&#10;Descripción generada automáticamente"/>
          <p:cNvPicPr preferRelativeResize="0"/>
          <p:nvPr/>
        </p:nvPicPr>
        <p:blipFill rotWithShape="1">
          <a:blip r:embed="rId4">
            <a:alphaModFix/>
          </a:blip>
          <a:srcRect/>
          <a:stretch/>
        </p:blipFill>
        <p:spPr>
          <a:xfrm>
            <a:off x="2951932" y="4382345"/>
            <a:ext cx="434340" cy="539422"/>
          </a:xfrm>
          <a:prstGeom prst="rect">
            <a:avLst/>
          </a:prstGeom>
          <a:noFill/>
          <a:ln>
            <a:noFill/>
          </a:ln>
        </p:spPr>
      </p:pic>
      <p:sp>
        <p:nvSpPr>
          <p:cNvPr id="2850" name="Google Shape;2850;p271"/>
          <p:cNvSpPr txBox="1"/>
          <p:nvPr/>
        </p:nvSpPr>
        <p:spPr>
          <a:xfrm>
            <a:off x="7552070" y="3358309"/>
            <a:ext cx="285610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Libro de campo  </a:t>
            </a:r>
            <a:endParaRPr sz="1400" b="1" i="0" u="none" strike="noStrike" cap="none">
              <a:solidFill>
                <a:schemeClr val="lt1"/>
              </a:solidFill>
              <a:latin typeface="Open Sans"/>
              <a:ea typeface="Open Sans"/>
              <a:cs typeface="Open Sans"/>
              <a:sym typeface="Open Sans"/>
            </a:endParaRPr>
          </a:p>
        </p:txBody>
      </p:sp>
      <p:sp>
        <p:nvSpPr>
          <p:cNvPr id="2851" name="Google Shape;2851;p271"/>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E</a:t>
            </a:r>
            <a:endParaRPr sz="1800" b="1" i="0" u="none" strike="noStrike" cap="none">
              <a:solidFill>
                <a:srgbClr val="3F3F3F"/>
              </a:solidFill>
              <a:latin typeface="Open Sans"/>
              <a:ea typeface="Open Sans"/>
              <a:cs typeface="Open Sans"/>
              <a:sym typeface="Open Sans"/>
            </a:endParaRPr>
          </a:p>
        </p:txBody>
      </p:sp>
      <p:sp>
        <p:nvSpPr>
          <p:cNvPr id="2852" name="Google Shape;2852;p271"/>
          <p:cNvSpPr txBox="1"/>
          <p:nvPr/>
        </p:nvSpPr>
        <p:spPr>
          <a:xfrm>
            <a:off x="6187091" y="3665438"/>
            <a:ext cx="5525792" cy="249260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Fijar además: composición de muestra y concentraciones, número y cantidad de muestras tomadas, descripción del punto y el método de muestreo, fecha y hora de recolección, identificación de la persona recolectora, metodología usada en el transporte de muestras, evidencia fotográfica de donde se recolectó la muestra, información y medición de campo, firmas de responsables de las evidencias encontradas. </a:t>
            </a:r>
            <a:r>
              <a:rPr lang="es-ES" sz="1800" b="0" i="0" u="none" strike="noStrike" cap="none">
                <a:solidFill>
                  <a:srgbClr val="000000"/>
                </a:solidFill>
                <a:latin typeface="Calibri"/>
                <a:ea typeface="Calibri"/>
                <a:cs typeface="Calibri"/>
                <a:sym typeface="Calibri"/>
              </a:rPr>
              <a:t> </a:t>
            </a:r>
            <a:endParaRPr/>
          </a:p>
          <a:p>
            <a:pPr marL="0" marR="0" lvl="0" indent="0" algn="just" rtl="0">
              <a:lnSpc>
                <a:spcPct val="107000"/>
              </a:lnSpc>
              <a:spcBef>
                <a:spcPts val="800"/>
              </a:spcBef>
              <a:spcAft>
                <a:spcPts val="0"/>
              </a:spcAft>
              <a:buNone/>
            </a:pPr>
            <a:endParaRPr sz="1800" b="0" i="0" u="none" strike="noStrike" cap="none">
              <a:solidFill>
                <a:srgbClr val="00000A"/>
              </a:solidFill>
              <a:latin typeface="Calibri"/>
              <a:ea typeface="Calibri"/>
              <a:cs typeface="Calibri"/>
              <a:sym typeface="Calibri"/>
            </a:endParaRPr>
          </a:p>
          <a:p>
            <a:pPr marL="0" marR="0" lvl="0" indent="0" algn="just" rtl="0">
              <a:lnSpc>
                <a:spcPct val="107000"/>
              </a:lnSpc>
              <a:spcBef>
                <a:spcPts val="800"/>
              </a:spcBef>
              <a:spcAft>
                <a:spcPts val="0"/>
              </a:spcAft>
              <a:buNone/>
            </a:pPr>
            <a:r>
              <a:rPr lang="es-ES" sz="1400" b="0" i="0" u="none" strike="noStrike" cap="none">
                <a:solidFill>
                  <a:srgbClr val="1F3864"/>
                </a:solidFill>
                <a:latin typeface="Open Sans"/>
                <a:ea typeface="Open Sans"/>
                <a:cs typeface="Open Sans"/>
                <a:sym typeface="Open Sans"/>
              </a:rPr>
              <a:t>Usa las flechas para navegar.</a:t>
            </a:r>
            <a:endParaRPr sz="1400" b="0" i="0" u="none" strike="noStrike" cap="none">
              <a:solidFill>
                <a:srgbClr val="1F3864"/>
              </a:solidFill>
              <a:latin typeface="Open Sans"/>
              <a:ea typeface="Open Sans"/>
              <a:cs typeface="Open Sans"/>
              <a:sym typeface="Open Sans"/>
            </a:endParaRPr>
          </a:p>
        </p:txBody>
      </p:sp>
      <p:sp>
        <p:nvSpPr>
          <p:cNvPr id="2853" name="Google Shape;2853;p271">
            <a:hlinkClick r:id="" action="ppaction://hlinkshowjump?jump=lastslide"/>
          </p:cNvPr>
          <p:cNvSpPr/>
          <p:nvPr/>
        </p:nvSpPr>
        <p:spPr>
          <a:xfrm>
            <a:off x="11197883" y="5543113"/>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854" name="Google Shape;2854;p271" descr="Icono&#10;&#10;Descripción generada automáticamente"/>
          <p:cNvPicPr preferRelativeResize="0"/>
          <p:nvPr/>
        </p:nvPicPr>
        <p:blipFill rotWithShape="1">
          <a:blip r:embed="rId4">
            <a:alphaModFix/>
          </a:blip>
          <a:srcRect/>
          <a:stretch/>
        </p:blipFill>
        <p:spPr>
          <a:xfrm>
            <a:off x="11278543" y="5792519"/>
            <a:ext cx="434340" cy="539422"/>
          </a:xfrm>
          <a:prstGeom prst="rect">
            <a:avLst/>
          </a:prstGeom>
          <a:noFill/>
          <a:ln>
            <a:noFill/>
          </a:ln>
        </p:spPr>
      </p:pic>
      <p:pic>
        <p:nvPicPr>
          <p:cNvPr id="2855" name="Google Shape;2855;p271"/>
          <p:cNvPicPr preferRelativeResize="0"/>
          <p:nvPr/>
        </p:nvPicPr>
        <p:blipFill rotWithShape="1">
          <a:blip r:embed="rId5">
            <a:alphaModFix/>
          </a:blip>
          <a:srcRect/>
          <a:stretch/>
        </p:blipFill>
        <p:spPr>
          <a:xfrm>
            <a:off x="8286694" y="1908097"/>
            <a:ext cx="1587670" cy="1587670"/>
          </a:xfrm>
          <a:prstGeom prst="rect">
            <a:avLst/>
          </a:prstGeom>
          <a:noFill/>
          <a:ln>
            <a:noFill/>
          </a:ln>
        </p:spPr>
      </p:pic>
      <p:sp>
        <p:nvSpPr>
          <p:cNvPr id="2856" name="Google Shape;2856;p271">
            <a:hlinkClick r:id="" action="ppaction://hlinkshowjump?jump=firstslide"/>
          </p:cNvPr>
          <p:cNvSpPr/>
          <p:nvPr/>
        </p:nvSpPr>
        <p:spPr>
          <a:xfrm>
            <a:off x="10649243" y="5543113"/>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2862" name="Google Shape;2862;p272"/>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63" name="Google Shape;2863;p272"/>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64" name="Google Shape;2864;p272"/>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65" name="Google Shape;2865;p272"/>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866" name="Google Shape;2866;p272"/>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67" name="Google Shape;2867;p272"/>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868" name="Google Shape;2868;p272"/>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869" name="Google Shape;2869;p272"/>
          <p:cNvGrpSpPr/>
          <p:nvPr/>
        </p:nvGrpSpPr>
        <p:grpSpPr>
          <a:xfrm>
            <a:off x="179015" y="2521786"/>
            <a:ext cx="2145850" cy="3796111"/>
            <a:chOff x="179015" y="2521786"/>
            <a:chExt cx="2145850" cy="3796111"/>
          </a:xfrm>
        </p:grpSpPr>
        <p:pic>
          <p:nvPicPr>
            <p:cNvPr id="2870" name="Google Shape;2870;p272"/>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871" name="Google Shape;2871;p272"/>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872" name="Google Shape;2872;p272"/>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2873" name="Google Shape;2873;p272"/>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874" name="Google Shape;2874;p272"/>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2875" name="Google Shape;2875;p272"/>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2876" name="Google Shape;2876;p272"/>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2877" name="Google Shape;2877;p272"/>
          <p:cNvSpPr/>
          <p:nvPr/>
        </p:nvSpPr>
        <p:spPr>
          <a:xfrm>
            <a:off x="2583148" y="4310074"/>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E</a:t>
            </a:r>
            <a:endParaRPr sz="1800" b="1" i="0" u="none" strike="noStrike" cap="none">
              <a:solidFill>
                <a:srgbClr val="3F3F3F"/>
              </a:solidFill>
              <a:latin typeface="Open Sans"/>
              <a:ea typeface="Open Sans"/>
              <a:cs typeface="Open Sans"/>
              <a:sym typeface="Open Sans"/>
            </a:endParaRPr>
          </a:p>
        </p:txBody>
      </p:sp>
      <p:sp>
        <p:nvSpPr>
          <p:cNvPr id="2878" name="Google Shape;2878;p272"/>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2879" name="Google Shape;2879;p272"/>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2880" name="Google Shape;2880;p272"/>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2881" name="Google Shape;2881;p272"/>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882" name="Google Shape;2882;p272"/>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883" name="Google Shape;2883;p272" descr="Icono&#10;&#10;Descripción generada automáticamente"/>
          <p:cNvPicPr preferRelativeResize="0"/>
          <p:nvPr/>
        </p:nvPicPr>
        <p:blipFill rotWithShape="1">
          <a:blip r:embed="rId4">
            <a:alphaModFix/>
          </a:blip>
          <a:srcRect/>
          <a:stretch/>
        </p:blipFill>
        <p:spPr>
          <a:xfrm>
            <a:off x="2951932" y="4382345"/>
            <a:ext cx="434340" cy="539422"/>
          </a:xfrm>
          <a:prstGeom prst="rect">
            <a:avLst/>
          </a:prstGeom>
          <a:noFill/>
          <a:ln>
            <a:noFill/>
          </a:ln>
        </p:spPr>
      </p:pic>
      <p:sp>
        <p:nvSpPr>
          <p:cNvPr id="2884" name="Google Shape;2884;p272"/>
          <p:cNvSpPr txBox="1"/>
          <p:nvPr/>
        </p:nvSpPr>
        <p:spPr>
          <a:xfrm>
            <a:off x="7552070" y="3358309"/>
            <a:ext cx="285610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Libro de campo  </a:t>
            </a:r>
            <a:endParaRPr sz="1400" b="1" i="0" u="none" strike="noStrike" cap="none">
              <a:solidFill>
                <a:schemeClr val="lt1"/>
              </a:solidFill>
              <a:latin typeface="Open Sans"/>
              <a:ea typeface="Open Sans"/>
              <a:cs typeface="Open Sans"/>
              <a:sym typeface="Open Sans"/>
            </a:endParaRPr>
          </a:p>
        </p:txBody>
      </p:sp>
      <p:sp>
        <p:nvSpPr>
          <p:cNvPr id="2885" name="Google Shape;2885;p272"/>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E</a:t>
            </a:r>
            <a:endParaRPr sz="1800" b="1" i="0" u="none" strike="noStrike" cap="none">
              <a:solidFill>
                <a:srgbClr val="3F3F3F"/>
              </a:solidFill>
              <a:latin typeface="Open Sans"/>
              <a:ea typeface="Open Sans"/>
              <a:cs typeface="Open Sans"/>
              <a:sym typeface="Open Sans"/>
            </a:endParaRPr>
          </a:p>
        </p:txBody>
      </p:sp>
      <p:sp>
        <p:nvSpPr>
          <p:cNvPr id="2886" name="Google Shape;2886;p272"/>
          <p:cNvSpPr txBox="1"/>
          <p:nvPr/>
        </p:nvSpPr>
        <p:spPr>
          <a:xfrm>
            <a:off x="6187091" y="3665438"/>
            <a:ext cx="5525792" cy="2196242"/>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 registrar de manera completa y adecuada la información para reconstruir el acto de la recolección de la muestra, ya que las condiciones del muestreo cambian considerablemente, así no se necesitará depender de la memoria del responsable de la recolección del muestreo. Guardar de manera segura.</a:t>
            </a:r>
            <a:endParaRPr/>
          </a:p>
          <a:p>
            <a:pPr marL="0" marR="0" lvl="0" indent="0" algn="just" rtl="0">
              <a:lnSpc>
                <a:spcPct val="107000"/>
              </a:lnSpc>
              <a:spcBef>
                <a:spcPts val="800"/>
              </a:spcBef>
              <a:spcAft>
                <a:spcPts val="0"/>
              </a:spcAft>
              <a:buNone/>
            </a:pPr>
            <a:endParaRPr sz="1800" b="0" i="0" u="none" strike="noStrike" cap="none">
              <a:solidFill>
                <a:srgbClr val="00000A"/>
              </a:solidFill>
              <a:latin typeface="Calibri"/>
              <a:ea typeface="Calibri"/>
              <a:cs typeface="Calibri"/>
              <a:sym typeface="Calibri"/>
            </a:endParaRPr>
          </a:p>
          <a:p>
            <a:pPr marL="0" marR="0" lvl="0" indent="0" algn="just" rtl="0">
              <a:lnSpc>
                <a:spcPct val="107000"/>
              </a:lnSpc>
              <a:spcBef>
                <a:spcPts val="800"/>
              </a:spcBef>
              <a:spcAft>
                <a:spcPts val="0"/>
              </a:spcAft>
              <a:buNone/>
            </a:pPr>
            <a:r>
              <a:rPr lang="es-ES" sz="1400" b="0" i="0" u="none" strike="noStrike" cap="none">
                <a:solidFill>
                  <a:srgbClr val="1F3864"/>
                </a:solidFill>
                <a:latin typeface="Open Sans"/>
                <a:ea typeface="Open Sans"/>
                <a:cs typeface="Open Sans"/>
                <a:sym typeface="Open Sans"/>
              </a:rPr>
              <a:t>Usa las flechas para navegar.</a:t>
            </a:r>
            <a:endParaRPr sz="1400" b="0" i="0" u="none" strike="noStrike" cap="none">
              <a:solidFill>
                <a:srgbClr val="1F3864"/>
              </a:solidFill>
              <a:latin typeface="Open Sans"/>
              <a:ea typeface="Open Sans"/>
              <a:cs typeface="Open Sans"/>
              <a:sym typeface="Open Sans"/>
            </a:endParaRPr>
          </a:p>
        </p:txBody>
      </p:sp>
      <p:pic>
        <p:nvPicPr>
          <p:cNvPr id="2887" name="Google Shape;2887;p272" descr="Icono&#10;&#10;Descripción generada automáticamente"/>
          <p:cNvPicPr preferRelativeResize="0"/>
          <p:nvPr/>
        </p:nvPicPr>
        <p:blipFill rotWithShape="1">
          <a:blip r:embed="rId4">
            <a:alphaModFix/>
          </a:blip>
          <a:srcRect/>
          <a:stretch/>
        </p:blipFill>
        <p:spPr>
          <a:xfrm>
            <a:off x="10709553" y="5778475"/>
            <a:ext cx="434340" cy="539422"/>
          </a:xfrm>
          <a:prstGeom prst="rect">
            <a:avLst/>
          </a:prstGeom>
          <a:noFill/>
          <a:ln>
            <a:noFill/>
          </a:ln>
        </p:spPr>
      </p:pic>
      <p:pic>
        <p:nvPicPr>
          <p:cNvPr id="2888" name="Google Shape;2888;p272"/>
          <p:cNvPicPr preferRelativeResize="0"/>
          <p:nvPr/>
        </p:nvPicPr>
        <p:blipFill rotWithShape="1">
          <a:blip r:embed="rId5">
            <a:alphaModFix/>
          </a:blip>
          <a:srcRect/>
          <a:stretch/>
        </p:blipFill>
        <p:spPr>
          <a:xfrm>
            <a:off x="8286694" y="1908097"/>
            <a:ext cx="1587670" cy="1587670"/>
          </a:xfrm>
          <a:prstGeom prst="rect">
            <a:avLst/>
          </a:prstGeom>
          <a:noFill/>
          <a:ln>
            <a:noFill/>
          </a:ln>
        </p:spPr>
      </p:pic>
      <p:sp>
        <p:nvSpPr>
          <p:cNvPr id="2889" name="Google Shape;2889;p272">
            <a:hlinkClick r:id="" action="ppaction://hlinkshowjump?jump=firstslide"/>
          </p:cNvPr>
          <p:cNvSpPr/>
          <p:nvPr/>
        </p:nvSpPr>
        <p:spPr>
          <a:xfrm>
            <a:off x="10649243" y="5543113"/>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894"/>
        <p:cNvGrpSpPr/>
        <p:nvPr/>
      </p:nvGrpSpPr>
      <p:grpSpPr>
        <a:xfrm>
          <a:off x="0" y="0"/>
          <a:ext cx="0" cy="0"/>
          <a:chOff x="0" y="0"/>
          <a:chExt cx="0" cy="0"/>
        </a:xfrm>
      </p:grpSpPr>
      <p:sp>
        <p:nvSpPr>
          <p:cNvPr id="2895" name="Google Shape;2895;p273"/>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96" name="Google Shape;2896;p273"/>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97" name="Google Shape;2897;p273"/>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98" name="Google Shape;2898;p273"/>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899" name="Google Shape;2899;p273"/>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00" name="Google Shape;2900;p273"/>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901" name="Google Shape;2901;p273"/>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902" name="Google Shape;2902;p273"/>
          <p:cNvGrpSpPr/>
          <p:nvPr/>
        </p:nvGrpSpPr>
        <p:grpSpPr>
          <a:xfrm>
            <a:off x="179015" y="2521786"/>
            <a:ext cx="2145850" cy="3796111"/>
            <a:chOff x="179015" y="2521786"/>
            <a:chExt cx="2145850" cy="3796111"/>
          </a:xfrm>
        </p:grpSpPr>
        <p:pic>
          <p:nvPicPr>
            <p:cNvPr id="2903" name="Google Shape;2903;p273"/>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904" name="Google Shape;2904;p273"/>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905" name="Google Shape;2905;p273"/>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2906" name="Google Shape;2906;p273"/>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907" name="Google Shape;2907;p273"/>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2908" name="Google Shape;2908;p273"/>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2909" name="Google Shape;2909;p273"/>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2910" name="Google Shape;2910;p273"/>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2911" name="Google Shape;2911;p273"/>
          <p:cNvSpPr/>
          <p:nvPr/>
        </p:nvSpPr>
        <p:spPr>
          <a:xfrm>
            <a:off x="3386272" y="4310341"/>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F</a:t>
            </a:r>
            <a:endParaRPr sz="1800" b="1" i="0" u="none" strike="noStrike" cap="none">
              <a:solidFill>
                <a:srgbClr val="3F3F3F"/>
              </a:solidFill>
              <a:latin typeface="Open Sans"/>
              <a:ea typeface="Open Sans"/>
              <a:cs typeface="Open Sans"/>
              <a:sym typeface="Open Sans"/>
            </a:endParaRPr>
          </a:p>
        </p:txBody>
      </p:sp>
      <p:sp>
        <p:nvSpPr>
          <p:cNvPr id="2912" name="Google Shape;2912;p273"/>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2913" name="Google Shape;2913;p273"/>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2914" name="Google Shape;2914;p273"/>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915" name="Google Shape;2915;p273"/>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916" name="Google Shape;2916;p273" descr="Icono&#10;&#10;Descripción generada automáticamente"/>
          <p:cNvPicPr preferRelativeResize="0"/>
          <p:nvPr/>
        </p:nvPicPr>
        <p:blipFill rotWithShape="1">
          <a:blip r:embed="rId4">
            <a:alphaModFix/>
          </a:blip>
          <a:srcRect/>
          <a:stretch/>
        </p:blipFill>
        <p:spPr>
          <a:xfrm>
            <a:off x="3744993" y="4382577"/>
            <a:ext cx="434340" cy="539422"/>
          </a:xfrm>
          <a:prstGeom prst="rect">
            <a:avLst/>
          </a:prstGeom>
          <a:noFill/>
          <a:ln>
            <a:noFill/>
          </a:ln>
        </p:spPr>
      </p:pic>
      <p:sp>
        <p:nvSpPr>
          <p:cNvPr id="2917" name="Google Shape;2917;p273"/>
          <p:cNvSpPr txBox="1"/>
          <p:nvPr/>
        </p:nvSpPr>
        <p:spPr>
          <a:xfrm>
            <a:off x="7819357" y="3161363"/>
            <a:ext cx="285610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Registro del control y vigilancia de la muestra.   </a:t>
            </a:r>
            <a:endParaRPr sz="1400" b="1" i="0" u="none" strike="noStrike" cap="none">
              <a:solidFill>
                <a:schemeClr val="lt1"/>
              </a:solidFill>
              <a:latin typeface="Open Sans"/>
              <a:ea typeface="Open Sans"/>
              <a:cs typeface="Open Sans"/>
              <a:sym typeface="Open Sans"/>
            </a:endParaRPr>
          </a:p>
        </p:txBody>
      </p:sp>
      <p:sp>
        <p:nvSpPr>
          <p:cNvPr id="2918" name="Google Shape;2918;p273"/>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F</a:t>
            </a:r>
            <a:endParaRPr sz="1800" b="1" i="0" u="none" strike="noStrike" cap="none">
              <a:solidFill>
                <a:srgbClr val="3F3F3F"/>
              </a:solidFill>
              <a:latin typeface="Open Sans"/>
              <a:ea typeface="Open Sans"/>
              <a:cs typeface="Open Sans"/>
              <a:sym typeface="Open Sans"/>
            </a:endParaRPr>
          </a:p>
        </p:txBody>
      </p:sp>
      <p:sp>
        <p:nvSpPr>
          <p:cNvPr id="2919" name="Google Shape;2919;p273"/>
          <p:cNvSpPr txBox="1"/>
          <p:nvPr/>
        </p:nvSpPr>
        <p:spPr>
          <a:xfrm>
            <a:off x="6187091" y="3665438"/>
            <a:ext cx="5525792" cy="192520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 completar</a:t>
            </a:r>
            <a:r>
              <a:rPr lang="es-ES" sz="1400" b="1" i="0" u="none" strike="noStrike" cap="none">
                <a:solidFill>
                  <a:srgbClr val="3F3F3F"/>
                </a:solidFill>
                <a:latin typeface="Open Sans"/>
                <a:ea typeface="Open Sans"/>
                <a:cs typeface="Open Sans"/>
                <a:sym typeface="Open Sans"/>
              </a:rPr>
              <a:t> </a:t>
            </a:r>
            <a:r>
              <a:rPr lang="es-ES" sz="1400" b="0" i="0" u="none" strike="noStrike" cap="none">
                <a:solidFill>
                  <a:srgbClr val="3F3F3F"/>
                </a:solidFill>
                <a:latin typeface="Open Sans"/>
                <a:ea typeface="Open Sans"/>
                <a:cs typeface="Open Sans"/>
                <a:sym typeface="Open Sans"/>
              </a:rPr>
              <a:t>el formulario de vigilancia y control de cada muestra o del grupo de muestras, el cual debe consignar lo siguiente: la muestra con su número de identificación, nombre de la persona recolectora, fecha del muestreo, hora del muestreo, sitio del muestreo, el tipo de muestra, nombre del personal que participa en el procedimiento de vigilancia, el control y posesión de la muestra con las fechas correspondientes. </a:t>
            </a:r>
            <a:endParaRPr/>
          </a:p>
        </p:txBody>
      </p:sp>
      <p:pic>
        <p:nvPicPr>
          <p:cNvPr id="2920" name="Google Shape;2920;p273"/>
          <p:cNvPicPr preferRelativeResize="0"/>
          <p:nvPr/>
        </p:nvPicPr>
        <p:blipFill rotWithShape="1">
          <a:blip r:embed="rId5">
            <a:alphaModFix/>
          </a:blip>
          <a:srcRect/>
          <a:stretch/>
        </p:blipFill>
        <p:spPr>
          <a:xfrm>
            <a:off x="8279550" y="1827307"/>
            <a:ext cx="1364478" cy="136447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925"/>
        <p:cNvGrpSpPr/>
        <p:nvPr/>
      </p:nvGrpSpPr>
      <p:grpSpPr>
        <a:xfrm>
          <a:off x="0" y="0"/>
          <a:ext cx="0" cy="0"/>
          <a:chOff x="0" y="0"/>
          <a:chExt cx="0" cy="0"/>
        </a:xfrm>
      </p:grpSpPr>
      <p:sp>
        <p:nvSpPr>
          <p:cNvPr id="2926" name="Google Shape;2926;p274"/>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27" name="Google Shape;2927;p274"/>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28" name="Google Shape;2928;p274"/>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29" name="Google Shape;2929;p274"/>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930" name="Google Shape;2930;p274"/>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1" name="Google Shape;2931;p274"/>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932" name="Google Shape;2932;p274"/>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933" name="Google Shape;2933;p274"/>
          <p:cNvGrpSpPr/>
          <p:nvPr/>
        </p:nvGrpSpPr>
        <p:grpSpPr>
          <a:xfrm>
            <a:off x="179015" y="2521786"/>
            <a:ext cx="2145850" cy="3796111"/>
            <a:chOff x="179015" y="2521786"/>
            <a:chExt cx="2145850" cy="3796111"/>
          </a:xfrm>
        </p:grpSpPr>
        <p:pic>
          <p:nvPicPr>
            <p:cNvPr id="2934" name="Google Shape;2934;p274"/>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935" name="Google Shape;2935;p274"/>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936" name="Google Shape;2936;p274"/>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2937" name="Google Shape;2937;p274"/>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938" name="Google Shape;2938;p274"/>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2939" name="Google Shape;2939;p274"/>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2940" name="Google Shape;2940;p274"/>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2941" name="Google Shape;2941;p274"/>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2942" name="Google Shape;2942;p274"/>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2943" name="Google Shape;2943;p274"/>
          <p:cNvSpPr/>
          <p:nvPr/>
        </p:nvSpPr>
        <p:spPr>
          <a:xfrm>
            <a:off x="2596796" y="4930474"/>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G</a:t>
            </a:r>
            <a:endParaRPr sz="1800" b="1" i="0" u="none" strike="noStrike" cap="none">
              <a:solidFill>
                <a:srgbClr val="3F3F3F"/>
              </a:solidFill>
              <a:latin typeface="Open Sans"/>
              <a:ea typeface="Open Sans"/>
              <a:cs typeface="Open Sans"/>
              <a:sym typeface="Open Sans"/>
            </a:endParaRPr>
          </a:p>
        </p:txBody>
      </p:sp>
      <p:sp>
        <p:nvSpPr>
          <p:cNvPr id="2944" name="Google Shape;2944;p274"/>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2945" name="Google Shape;2945;p274"/>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946" name="Google Shape;2946;p274"/>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947" name="Google Shape;2947;p274" descr="Icono&#10;&#10;Descripción generada automáticamente"/>
          <p:cNvPicPr preferRelativeResize="0"/>
          <p:nvPr/>
        </p:nvPicPr>
        <p:blipFill rotWithShape="1">
          <a:blip r:embed="rId4">
            <a:alphaModFix/>
          </a:blip>
          <a:srcRect/>
          <a:stretch/>
        </p:blipFill>
        <p:spPr>
          <a:xfrm>
            <a:off x="2901362" y="5164474"/>
            <a:ext cx="434340" cy="539422"/>
          </a:xfrm>
          <a:prstGeom prst="rect">
            <a:avLst/>
          </a:prstGeom>
          <a:noFill/>
          <a:ln>
            <a:noFill/>
          </a:ln>
        </p:spPr>
      </p:pic>
      <p:sp>
        <p:nvSpPr>
          <p:cNvPr id="2948" name="Google Shape;2948;p274"/>
          <p:cNvSpPr txBox="1"/>
          <p:nvPr/>
        </p:nvSpPr>
        <p:spPr>
          <a:xfrm>
            <a:off x="7969257" y="3131383"/>
            <a:ext cx="208296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Formulario de solicitud de análisis</a:t>
            </a:r>
            <a:r>
              <a:rPr lang="es-ES" sz="1800" b="1" i="0" u="none" strike="noStrike" cap="none">
                <a:solidFill>
                  <a:srgbClr val="000000"/>
                </a:solidFill>
                <a:latin typeface="Calibri"/>
                <a:ea typeface="Calibri"/>
                <a:cs typeface="Calibri"/>
                <a:sym typeface="Calibri"/>
              </a:rPr>
              <a:t>. </a:t>
            </a:r>
            <a:endParaRPr sz="1400" b="1" i="0" u="none" strike="noStrike" cap="none">
              <a:solidFill>
                <a:schemeClr val="lt1"/>
              </a:solidFill>
              <a:latin typeface="Open Sans"/>
              <a:ea typeface="Open Sans"/>
              <a:cs typeface="Open Sans"/>
              <a:sym typeface="Open Sans"/>
            </a:endParaRPr>
          </a:p>
        </p:txBody>
      </p:sp>
      <p:sp>
        <p:nvSpPr>
          <p:cNvPr id="2949" name="Google Shape;2949;p274"/>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G</a:t>
            </a:r>
            <a:endParaRPr sz="1800" b="1" i="0" u="none" strike="noStrike" cap="none">
              <a:solidFill>
                <a:srgbClr val="3F3F3F"/>
              </a:solidFill>
              <a:latin typeface="Open Sans"/>
              <a:ea typeface="Open Sans"/>
              <a:cs typeface="Open Sans"/>
              <a:sym typeface="Open Sans"/>
            </a:endParaRPr>
          </a:p>
        </p:txBody>
      </p:sp>
      <p:sp>
        <p:nvSpPr>
          <p:cNvPr id="2950" name="Google Shape;2950;p274"/>
          <p:cNvSpPr txBox="1"/>
          <p:nvPr/>
        </p:nvSpPr>
        <p:spPr>
          <a:xfrm>
            <a:off x="6187091" y="3815338"/>
            <a:ext cx="5525700" cy="17529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laboratorio llegara la muestra junto a la solicitud de análisis, el receptor llena el formato respectivo a las notificaciones, conforme con los datos registrados en el libro. El formato dispone de campos que deberán completar los responsables del laboratorio y debe incluir lo siguiente: nombre de la persona encargada de recibir la muestra, fecha de recepción, </a:t>
            </a:r>
            <a:r>
              <a:rPr lang="es-ES">
                <a:solidFill>
                  <a:srgbClr val="3F3F3F"/>
                </a:solidFill>
                <a:latin typeface="Open Sans"/>
                <a:ea typeface="Open Sans"/>
                <a:cs typeface="Open Sans"/>
                <a:sym typeface="Open Sans"/>
              </a:rPr>
              <a:t>número</a:t>
            </a:r>
            <a:r>
              <a:rPr lang="es-ES" sz="1400" b="0" i="0" u="none" strike="noStrike" cap="none">
                <a:solidFill>
                  <a:srgbClr val="3F3F3F"/>
                </a:solidFill>
                <a:latin typeface="Open Sans"/>
                <a:ea typeface="Open Sans"/>
                <a:cs typeface="Open Sans"/>
                <a:sym typeface="Open Sans"/>
              </a:rPr>
              <a:t> de muestra en el laboratorio y procedimientos a realizar</a:t>
            </a:r>
            <a:r>
              <a:rPr lang="es-ES" sz="1800" b="0" i="0" u="none" strike="noStrike" cap="none">
                <a:solidFill>
                  <a:srgbClr val="000000"/>
                </a:solidFill>
                <a:latin typeface="Calibri"/>
                <a:ea typeface="Calibri"/>
                <a:cs typeface="Calibri"/>
                <a:sym typeface="Calibri"/>
              </a:rPr>
              <a:t>.</a:t>
            </a:r>
            <a:endParaRPr sz="1800" b="0" i="0" u="none" strike="noStrike" cap="none">
              <a:solidFill>
                <a:srgbClr val="00000A"/>
              </a:solidFill>
              <a:latin typeface="Calibri"/>
              <a:ea typeface="Calibri"/>
              <a:cs typeface="Calibri"/>
              <a:sym typeface="Calibri"/>
            </a:endParaRPr>
          </a:p>
        </p:txBody>
      </p:sp>
      <p:pic>
        <p:nvPicPr>
          <p:cNvPr id="2951" name="Google Shape;2951;p274"/>
          <p:cNvPicPr preferRelativeResize="0"/>
          <p:nvPr/>
        </p:nvPicPr>
        <p:blipFill rotWithShape="1">
          <a:blip r:embed="rId5">
            <a:alphaModFix/>
          </a:blip>
          <a:srcRect/>
          <a:stretch/>
        </p:blipFill>
        <p:spPr>
          <a:xfrm>
            <a:off x="8410105" y="1621421"/>
            <a:ext cx="1847256" cy="184725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956"/>
        <p:cNvGrpSpPr/>
        <p:nvPr/>
      </p:nvGrpSpPr>
      <p:grpSpPr>
        <a:xfrm>
          <a:off x="0" y="0"/>
          <a:ext cx="0" cy="0"/>
          <a:chOff x="0" y="0"/>
          <a:chExt cx="0" cy="0"/>
        </a:xfrm>
      </p:grpSpPr>
      <p:sp>
        <p:nvSpPr>
          <p:cNvPr id="2957" name="Google Shape;2957;p275"/>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58" name="Google Shape;2958;p275"/>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59" name="Google Shape;2959;p275"/>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0" name="Google Shape;2960;p275"/>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961" name="Google Shape;2961;p275"/>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2" name="Google Shape;2962;p275"/>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963" name="Google Shape;2963;p275"/>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964" name="Google Shape;2964;p275"/>
          <p:cNvGrpSpPr/>
          <p:nvPr/>
        </p:nvGrpSpPr>
        <p:grpSpPr>
          <a:xfrm>
            <a:off x="179015" y="2521786"/>
            <a:ext cx="2145850" cy="3796111"/>
            <a:chOff x="179015" y="2521786"/>
            <a:chExt cx="2145850" cy="3796111"/>
          </a:xfrm>
        </p:grpSpPr>
        <p:pic>
          <p:nvPicPr>
            <p:cNvPr id="2965" name="Google Shape;2965;p275"/>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966" name="Google Shape;2966;p275"/>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967" name="Google Shape;2967;p275"/>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2968" name="Google Shape;2968;p275"/>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2969" name="Google Shape;2969;p275"/>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2970" name="Google Shape;2970;p275"/>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2971" name="Google Shape;2971;p275"/>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2972" name="Google Shape;2972;p275"/>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2973" name="Google Shape;2973;p275"/>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2974" name="Google Shape;2974;p275"/>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2975" name="Google Shape;2975;p275"/>
          <p:cNvSpPr/>
          <p:nvPr/>
        </p:nvSpPr>
        <p:spPr>
          <a:xfrm>
            <a:off x="3399920" y="4930741"/>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H</a:t>
            </a:r>
            <a:endParaRPr sz="1800" b="1" i="0" u="none" strike="noStrike" cap="none">
              <a:solidFill>
                <a:srgbClr val="3F3F3F"/>
              </a:solidFill>
              <a:latin typeface="Open Sans"/>
              <a:ea typeface="Open Sans"/>
              <a:cs typeface="Open Sans"/>
              <a:sym typeface="Open Sans"/>
            </a:endParaRPr>
          </a:p>
        </p:txBody>
      </p:sp>
      <p:sp>
        <p:nvSpPr>
          <p:cNvPr id="2976" name="Google Shape;2976;p275"/>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2977" name="Google Shape;2977;p275"/>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2978" name="Google Shape;2978;p275" descr="Icono&#10;&#10;Descripción generada automáticamente"/>
          <p:cNvPicPr preferRelativeResize="0"/>
          <p:nvPr/>
        </p:nvPicPr>
        <p:blipFill rotWithShape="1">
          <a:blip r:embed="rId4">
            <a:alphaModFix/>
          </a:blip>
          <a:srcRect/>
          <a:stretch/>
        </p:blipFill>
        <p:spPr>
          <a:xfrm>
            <a:off x="3697424" y="5046282"/>
            <a:ext cx="434340" cy="539422"/>
          </a:xfrm>
          <a:prstGeom prst="rect">
            <a:avLst/>
          </a:prstGeom>
          <a:noFill/>
          <a:ln>
            <a:noFill/>
          </a:ln>
        </p:spPr>
      </p:pic>
      <p:sp>
        <p:nvSpPr>
          <p:cNvPr id="2979" name="Google Shape;2979;p275"/>
          <p:cNvSpPr txBox="1"/>
          <p:nvPr/>
        </p:nvSpPr>
        <p:spPr>
          <a:xfrm>
            <a:off x="7969257" y="3131383"/>
            <a:ext cx="2560327"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Entrega de la muestra en el laboratorio.</a:t>
            </a:r>
            <a:r>
              <a:rPr lang="es-ES" sz="1400" b="0" i="0" u="none" strike="noStrike" cap="none">
                <a:solidFill>
                  <a:schemeClr val="lt1"/>
                </a:solidFill>
                <a:latin typeface="Open Sans"/>
                <a:ea typeface="Open Sans"/>
                <a:cs typeface="Open Sans"/>
                <a:sym typeface="Open Sans"/>
              </a:rPr>
              <a:t> </a:t>
            </a:r>
            <a:r>
              <a:rPr lang="es-ES" sz="1800" b="1" i="0" u="none" strike="noStrike" cap="none">
                <a:solidFill>
                  <a:srgbClr val="000000"/>
                </a:solidFill>
                <a:latin typeface="Calibri"/>
                <a:ea typeface="Calibri"/>
                <a:cs typeface="Calibri"/>
                <a:sym typeface="Calibri"/>
              </a:rPr>
              <a:t>. </a:t>
            </a:r>
            <a:endParaRPr sz="1400" b="1" i="0" u="none" strike="noStrike" cap="none">
              <a:solidFill>
                <a:schemeClr val="lt1"/>
              </a:solidFill>
              <a:latin typeface="Open Sans"/>
              <a:ea typeface="Open Sans"/>
              <a:cs typeface="Open Sans"/>
              <a:sym typeface="Open Sans"/>
            </a:endParaRPr>
          </a:p>
        </p:txBody>
      </p:sp>
      <p:sp>
        <p:nvSpPr>
          <p:cNvPr id="2980" name="Google Shape;2980;p275"/>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H</a:t>
            </a:r>
            <a:endParaRPr sz="1800" b="1" i="0" u="none" strike="noStrike" cap="none">
              <a:solidFill>
                <a:srgbClr val="3F3F3F"/>
              </a:solidFill>
              <a:latin typeface="Open Sans"/>
              <a:ea typeface="Open Sans"/>
              <a:cs typeface="Open Sans"/>
              <a:sym typeface="Open Sans"/>
            </a:endParaRPr>
          </a:p>
        </p:txBody>
      </p:sp>
      <p:sp>
        <p:nvSpPr>
          <p:cNvPr id="2981" name="Google Shape;2981;p275"/>
          <p:cNvSpPr txBox="1"/>
          <p:nvPr/>
        </p:nvSpPr>
        <p:spPr>
          <a:xfrm>
            <a:off x="6187091" y="3815338"/>
            <a:ext cx="5525792" cy="192520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un lapso de dos días, a más tardar, se deberán entregar las muestras en el laboratorio rápidamente luego del muestreo, si es menor el tiempo de preservación y almacenamiento, se debe preparar un proceso para garantizar entrega oportuna en el laboratorio. Las muestras que son entregadas por correo por intermediación de una empresa transportadora responsable, deben incluirse un formulario con los documentos de control y vigilancia de las muestras. </a:t>
            </a:r>
            <a:endParaRPr/>
          </a:p>
        </p:txBody>
      </p:sp>
      <p:pic>
        <p:nvPicPr>
          <p:cNvPr id="2982" name="Google Shape;2982;p275"/>
          <p:cNvPicPr preferRelativeResize="0"/>
          <p:nvPr/>
        </p:nvPicPr>
        <p:blipFill rotWithShape="1">
          <a:blip r:embed="rId5">
            <a:alphaModFix/>
          </a:blip>
          <a:srcRect/>
          <a:stretch/>
        </p:blipFill>
        <p:spPr>
          <a:xfrm>
            <a:off x="8335986" y="1905861"/>
            <a:ext cx="1251605" cy="1251605"/>
          </a:xfrm>
          <a:prstGeom prst="rect">
            <a:avLst/>
          </a:prstGeom>
          <a:noFill/>
          <a:ln>
            <a:noFill/>
          </a:ln>
        </p:spPr>
      </p:pic>
      <p:sp>
        <p:nvSpPr>
          <p:cNvPr id="2983" name="Google Shape;2983;p275">
            <a:hlinkClick r:id="" action="ppaction://hlinkshowjump?jump=lastslide"/>
          </p:cNvPr>
          <p:cNvSpPr/>
          <p:nvPr/>
        </p:nvSpPr>
        <p:spPr>
          <a:xfrm>
            <a:off x="11197883" y="5543113"/>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984" name="Google Shape;2984;p275" descr="Icono&#10;&#10;Descripción generada automáticamente"/>
          <p:cNvPicPr preferRelativeResize="0"/>
          <p:nvPr/>
        </p:nvPicPr>
        <p:blipFill rotWithShape="1">
          <a:blip r:embed="rId4">
            <a:alphaModFix/>
          </a:blip>
          <a:srcRect/>
          <a:stretch/>
        </p:blipFill>
        <p:spPr>
          <a:xfrm>
            <a:off x="11278543" y="5792519"/>
            <a:ext cx="434340" cy="53942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276"/>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1" name="Google Shape;2991;p276"/>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2" name="Google Shape;2992;p276"/>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3" name="Google Shape;2993;p276"/>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2994" name="Google Shape;2994;p276"/>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5" name="Google Shape;2995;p276"/>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2996" name="Google Shape;2996;p276"/>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997" name="Google Shape;2997;p276"/>
          <p:cNvGrpSpPr/>
          <p:nvPr/>
        </p:nvGrpSpPr>
        <p:grpSpPr>
          <a:xfrm>
            <a:off x="179015" y="2521786"/>
            <a:ext cx="2145850" cy="3796111"/>
            <a:chOff x="179015" y="2521786"/>
            <a:chExt cx="2145850" cy="3796111"/>
          </a:xfrm>
        </p:grpSpPr>
        <p:pic>
          <p:nvPicPr>
            <p:cNvPr id="2998" name="Google Shape;2998;p276"/>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2999" name="Google Shape;2999;p276"/>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00" name="Google Shape;3000;p276"/>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3001" name="Google Shape;3001;p276"/>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3002" name="Google Shape;3002;p276"/>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3003" name="Google Shape;3003;p276"/>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3004" name="Google Shape;3004;p276"/>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3005" name="Google Shape;3005;p276"/>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3006" name="Google Shape;3006;p276"/>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3007" name="Google Shape;3007;p276"/>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3008" name="Google Shape;3008;p276"/>
          <p:cNvSpPr/>
          <p:nvPr/>
        </p:nvSpPr>
        <p:spPr>
          <a:xfrm>
            <a:off x="3399920" y="4930741"/>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H</a:t>
            </a:r>
            <a:endParaRPr sz="1800" b="1" i="0" u="none" strike="noStrike" cap="none">
              <a:solidFill>
                <a:srgbClr val="3F3F3F"/>
              </a:solidFill>
              <a:latin typeface="Open Sans"/>
              <a:ea typeface="Open Sans"/>
              <a:cs typeface="Open Sans"/>
              <a:sym typeface="Open Sans"/>
            </a:endParaRPr>
          </a:p>
        </p:txBody>
      </p:sp>
      <p:sp>
        <p:nvSpPr>
          <p:cNvPr id="3009" name="Google Shape;3009;p276"/>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3010" name="Google Shape;3010;p276"/>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3011" name="Google Shape;3011;p276" descr="Icono&#10;&#10;Descripción generada automáticamente"/>
          <p:cNvPicPr preferRelativeResize="0"/>
          <p:nvPr/>
        </p:nvPicPr>
        <p:blipFill rotWithShape="1">
          <a:blip r:embed="rId4">
            <a:alphaModFix/>
          </a:blip>
          <a:srcRect/>
          <a:stretch/>
        </p:blipFill>
        <p:spPr>
          <a:xfrm>
            <a:off x="3697424" y="5046282"/>
            <a:ext cx="434340" cy="539422"/>
          </a:xfrm>
          <a:prstGeom prst="rect">
            <a:avLst/>
          </a:prstGeom>
          <a:noFill/>
          <a:ln>
            <a:noFill/>
          </a:ln>
        </p:spPr>
      </p:pic>
      <p:sp>
        <p:nvSpPr>
          <p:cNvPr id="3012" name="Google Shape;3012;p276"/>
          <p:cNvSpPr txBox="1"/>
          <p:nvPr/>
        </p:nvSpPr>
        <p:spPr>
          <a:xfrm>
            <a:off x="7969257" y="3131383"/>
            <a:ext cx="2560327"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Entrega de la muestra en el laboratorio.</a:t>
            </a:r>
            <a:r>
              <a:rPr lang="es-ES" sz="1400" b="0" i="0" u="none" strike="noStrike" cap="none">
                <a:solidFill>
                  <a:schemeClr val="lt1"/>
                </a:solidFill>
                <a:latin typeface="Open Sans"/>
                <a:ea typeface="Open Sans"/>
                <a:cs typeface="Open Sans"/>
                <a:sym typeface="Open Sans"/>
              </a:rPr>
              <a:t> </a:t>
            </a:r>
            <a:r>
              <a:rPr lang="es-ES" sz="1800" b="1" i="0" u="none" strike="noStrike" cap="none">
                <a:solidFill>
                  <a:srgbClr val="000000"/>
                </a:solidFill>
                <a:latin typeface="Calibri"/>
                <a:ea typeface="Calibri"/>
                <a:cs typeface="Calibri"/>
                <a:sym typeface="Calibri"/>
              </a:rPr>
              <a:t>. </a:t>
            </a:r>
            <a:endParaRPr sz="1400" b="1" i="0" u="none" strike="noStrike" cap="none">
              <a:solidFill>
                <a:schemeClr val="lt1"/>
              </a:solidFill>
              <a:latin typeface="Open Sans"/>
              <a:ea typeface="Open Sans"/>
              <a:cs typeface="Open Sans"/>
              <a:sym typeface="Open Sans"/>
            </a:endParaRPr>
          </a:p>
        </p:txBody>
      </p:sp>
      <p:sp>
        <p:nvSpPr>
          <p:cNvPr id="3013" name="Google Shape;3013;p276"/>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H</a:t>
            </a:r>
            <a:endParaRPr sz="1800" b="1" i="0" u="none" strike="noStrike" cap="none">
              <a:solidFill>
                <a:srgbClr val="3F3F3F"/>
              </a:solidFill>
              <a:latin typeface="Open Sans"/>
              <a:ea typeface="Open Sans"/>
              <a:cs typeface="Open Sans"/>
              <a:sym typeface="Open Sans"/>
            </a:endParaRPr>
          </a:p>
        </p:txBody>
      </p:sp>
      <p:sp>
        <p:nvSpPr>
          <p:cNvPr id="3014" name="Google Shape;3014;p276"/>
          <p:cNvSpPr txBox="1"/>
          <p:nvPr/>
        </p:nvSpPr>
        <p:spPr>
          <a:xfrm>
            <a:off x="6187091" y="3815338"/>
            <a:ext cx="5525792" cy="213039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 el requerimiento del estudio de la muestra, deberá ir el historial completo del procedimiento de vigilancia y del control de la esta, la cual debe ser entregada en el área de recepción de laboratorio; donde el recepcionista deberá firmar el recibido en el formato de vigilancia y control con la hora y la fecha que fue entregada.</a:t>
            </a:r>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0" i="0" u="none" strike="noStrike" cap="none">
                <a:solidFill>
                  <a:srgbClr val="1F3864"/>
                </a:solidFill>
                <a:latin typeface="Open Sans"/>
                <a:ea typeface="Open Sans"/>
                <a:cs typeface="Open Sans"/>
                <a:sym typeface="Open Sans"/>
              </a:rPr>
              <a:t>Usa las flechas para navegar</a:t>
            </a:r>
            <a:endParaRPr/>
          </a:p>
        </p:txBody>
      </p:sp>
      <p:pic>
        <p:nvPicPr>
          <p:cNvPr id="3015" name="Google Shape;3015;p276"/>
          <p:cNvPicPr preferRelativeResize="0"/>
          <p:nvPr/>
        </p:nvPicPr>
        <p:blipFill rotWithShape="1">
          <a:blip r:embed="rId5">
            <a:alphaModFix/>
          </a:blip>
          <a:srcRect/>
          <a:stretch/>
        </p:blipFill>
        <p:spPr>
          <a:xfrm>
            <a:off x="8335986" y="1905861"/>
            <a:ext cx="1251605" cy="1251605"/>
          </a:xfrm>
          <a:prstGeom prst="rect">
            <a:avLst/>
          </a:prstGeom>
          <a:noFill/>
          <a:ln>
            <a:noFill/>
          </a:ln>
        </p:spPr>
      </p:pic>
      <p:sp>
        <p:nvSpPr>
          <p:cNvPr id="3016" name="Google Shape;3016;p276">
            <a:hlinkClick r:id="" action="ppaction://hlinkshowjump?jump=firstslide"/>
          </p:cNvPr>
          <p:cNvSpPr/>
          <p:nvPr/>
        </p:nvSpPr>
        <p:spPr>
          <a:xfrm>
            <a:off x="10649243" y="5543113"/>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021"/>
        <p:cNvGrpSpPr/>
        <p:nvPr/>
      </p:nvGrpSpPr>
      <p:grpSpPr>
        <a:xfrm>
          <a:off x="0" y="0"/>
          <a:ext cx="0" cy="0"/>
          <a:chOff x="0" y="0"/>
          <a:chExt cx="0" cy="0"/>
        </a:xfrm>
      </p:grpSpPr>
      <p:sp>
        <p:nvSpPr>
          <p:cNvPr id="3022" name="Google Shape;3022;p277"/>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3" name="Google Shape;3023;p277"/>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4" name="Google Shape;3024;p277"/>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5" name="Google Shape;3025;p277"/>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3026" name="Google Shape;3026;p277"/>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27" name="Google Shape;3027;p277"/>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3028" name="Google Shape;3028;p277"/>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029" name="Google Shape;3029;p277"/>
          <p:cNvGrpSpPr/>
          <p:nvPr/>
        </p:nvGrpSpPr>
        <p:grpSpPr>
          <a:xfrm>
            <a:off x="179015" y="2521786"/>
            <a:ext cx="2145850" cy="3796111"/>
            <a:chOff x="179015" y="2521786"/>
            <a:chExt cx="2145850" cy="3796111"/>
          </a:xfrm>
        </p:grpSpPr>
        <p:pic>
          <p:nvPicPr>
            <p:cNvPr id="3030" name="Google Shape;3030;p277"/>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3031" name="Google Shape;3031;p277"/>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32" name="Google Shape;3032;p277"/>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3033" name="Google Shape;3033;p277"/>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3034" name="Google Shape;3034;p277"/>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3035" name="Google Shape;3035;p277"/>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3036" name="Google Shape;3036;p277"/>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3037" name="Google Shape;3037;p277"/>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3038" name="Google Shape;3038;p277"/>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3039" name="Google Shape;3039;p277"/>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3040" name="Google Shape;3040;p277"/>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3041" name="Google Shape;3041;p277"/>
          <p:cNvSpPr/>
          <p:nvPr/>
        </p:nvSpPr>
        <p:spPr>
          <a:xfrm>
            <a:off x="2596149" y="554311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I</a:t>
            </a:r>
            <a:endParaRPr sz="1800" b="1" i="0" u="none" strike="noStrike" cap="none">
              <a:solidFill>
                <a:srgbClr val="3F3F3F"/>
              </a:solidFill>
              <a:latin typeface="Open Sans"/>
              <a:ea typeface="Open Sans"/>
              <a:cs typeface="Open Sans"/>
              <a:sym typeface="Open Sans"/>
            </a:endParaRPr>
          </a:p>
        </p:txBody>
      </p:sp>
      <p:sp>
        <p:nvSpPr>
          <p:cNvPr id="3042" name="Google Shape;3042;p277"/>
          <p:cNvSpPr/>
          <p:nvPr/>
        </p:nvSpPr>
        <p:spPr>
          <a:xfrm>
            <a:off x="3399273" y="5543380"/>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J</a:t>
            </a:r>
            <a:endParaRPr sz="1800" b="1" i="0" u="none" strike="noStrike" cap="none">
              <a:solidFill>
                <a:schemeClr val="lt1"/>
              </a:solidFill>
              <a:latin typeface="Open Sans"/>
              <a:ea typeface="Open Sans"/>
              <a:cs typeface="Open Sans"/>
              <a:sym typeface="Open Sans"/>
            </a:endParaRPr>
          </a:p>
        </p:txBody>
      </p:sp>
      <p:pic>
        <p:nvPicPr>
          <p:cNvPr id="3043" name="Google Shape;3043;p277" descr="Icono&#10;&#10;Descripción generada automáticamente"/>
          <p:cNvPicPr preferRelativeResize="0"/>
          <p:nvPr/>
        </p:nvPicPr>
        <p:blipFill rotWithShape="1">
          <a:blip r:embed="rId4">
            <a:alphaModFix/>
          </a:blip>
          <a:srcRect/>
          <a:stretch/>
        </p:blipFill>
        <p:spPr>
          <a:xfrm>
            <a:off x="2895881" y="5842474"/>
            <a:ext cx="434340" cy="539422"/>
          </a:xfrm>
          <a:prstGeom prst="rect">
            <a:avLst/>
          </a:prstGeom>
          <a:noFill/>
          <a:ln>
            <a:noFill/>
          </a:ln>
        </p:spPr>
      </p:pic>
      <p:sp>
        <p:nvSpPr>
          <p:cNvPr id="3044" name="Google Shape;3044;p277"/>
          <p:cNvSpPr txBox="1"/>
          <p:nvPr/>
        </p:nvSpPr>
        <p:spPr>
          <a:xfrm>
            <a:off x="7969257" y="3131383"/>
            <a:ext cx="25603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Recepción y registro de la muestra </a:t>
            </a:r>
            <a:endParaRPr sz="1400" b="1" i="0" u="none" strike="noStrike" cap="none">
              <a:solidFill>
                <a:schemeClr val="lt1"/>
              </a:solidFill>
              <a:latin typeface="Open Sans"/>
              <a:ea typeface="Open Sans"/>
              <a:cs typeface="Open Sans"/>
              <a:sym typeface="Open Sans"/>
            </a:endParaRPr>
          </a:p>
        </p:txBody>
      </p:sp>
      <p:sp>
        <p:nvSpPr>
          <p:cNvPr id="3045" name="Google Shape;3045;p277"/>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I</a:t>
            </a:r>
            <a:endParaRPr sz="1800" b="1" i="0" u="none" strike="noStrike" cap="none">
              <a:solidFill>
                <a:srgbClr val="3F3F3F"/>
              </a:solidFill>
              <a:latin typeface="Open Sans"/>
              <a:ea typeface="Open Sans"/>
              <a:cs typeface="Open Sans"/>
              <a:sym typeface="Open Sans"/>
            </a:endParaRPr>
          </a:p>
        </p:txBody>
      </p:sp>
      <p:sp>
        <p:nvSpPr>
          <p:cNvPr id="3046" name="Google Shape;3046;p277"/>
          <p:cNvSpPr txBox="1"/>
          <p:nvPr/>
        </p:nvSpPr>
        <p:spPr>
          <a:xfrm>
            <a:off x="6187091" y="3815338"/>
            <a:ext cx="5525700" cy="21525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persona encargada de recibir la muestra (en este caso el recepcionista) </a:t>
            </a:r>
            <a:r>
              <a:rPr lang="es-ES">
                <a:solidFill>
                  <a:srgbClr val="3F3F3F"/>
                </a:solidFill>
                <a:latin typeface="Open Sans"/>
                <a:ea typeface="Open Sans"/>
                <a:cs typeface="Open Sans"/>
                <a:sym typeface="Open Sans"/>
              </a:rPr>
              <a:t>inspeccionará</a:t>
            </a:r>
            <a:r>
              <a:rPr lang="es-ES" sz="1400" b="0" i="0" u="none" strike="noStrike" cap="none">
                <a:solidFill>
                  <a:srgbClr val="3F3F3F"/>
                </a:solidFill>
                <a:latin typeface="Open Sans"/>
                <a:ea typeface="Open Sans"/>
                <a:cs typeface="Open Sans"/>
                <a:sym typeface="Open Sans"/>
              </a:rPr>
              <a:t> las condiciones de entrega de la muestra, debe estar el sello de seguridad en perfectas condiciones, confronta detalladamente la información suministrada en la etiqueta y el sello que contiene el registro del proceso de vigilancia y control, le otorga numeración de entrada y esta debe ser consignada en el libro del laboratorio. La muestra es transportada hasta su lugar de almacenamiento mientras se le es asignado un analista. </a:t>
            </a:r>
            <a:endParaRPr/>
          </a:p>
        </p:txBody>
      </p:sp>
      <p:pic>
        <p:nvPicPr>
          <p:cNvPr id="3047" name="Google Shape;3047;p277"/>
          <p:cNvPicPr preferRelativeResize="0"/>
          <p:nvPr/>
        </p:nvPicPr>
        <p:blipFill rotWithShape="1">
          <a:blip r:embed="rId5">
            <a:alphaModFix/>
          </a:blip>
          <a:srcRect/>
          <a:stretch/>
        </p:blipFill>
        <p:spPr>
          <a:xfrm>
            <a:off x="8466524" y="1995184"/>
            <a:ext cx="1183918" cy="118391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052"/>
        <p:cNvGrpSpPr/>
        <p:nvPr/>
      </p:nvGrpSpPr>
      <p:grpSpPr>
        <a:xfrm>
          <a:off x="0" y="0"/>
          <a:ext cx="0" cy="0"/>
          <a:chOff x="0" y="0"/>
          <a:chExt cx="0" cy="0"/>
        </a:xfrm>
      </p:grpSpPr>
      <p:sp>
        <p:nvSpPr>
          <p:cNvPr id="3053" name="Google Shape;3053;p278"/>
          <p:cNvSpPr/>
          <p:nvPr/>
        </p:nvSpPr>
        <p:spPr>
          <a:xfrm>
            <a:off x="5816600" y="3395843"/>
            <a:ext cx="6070600" cy="2789057"/>
          </a:xfrm>
          <a:prstGeom prst="roundRect">
            <a:avLst>
              <a:gd name="adj" fmla="val 16667"/>
            </a:avLst>
          </a:prstGeom>
          <a:solidFill>
            <a:schemeClr val="lt1"/>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4" name="Google Shape;3054;p278"/>
          <p:cNvSpPr/>
          <p:nvPr/>
        </p:nvSpPr>
        <p:spPr>
          <a:xfrm>
            <a:off x="7254542" y="3153389"/>
            <a:ext cx="3521122"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5" name="Google Shape;3055;p278"/>
          <p:cNvSpPr/>
          <p:nvPr/>
        </p:nvSpPr>
        <p:spPr>
          <a:xfrm>
            <a:off x="179015" y="1964568"/>
            <a:ext cx="7088824"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6" name="Google Shape;3056;p278"/>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3057" name="Google Shape;3057;p278"/>
          <p:cNvSpPr/>
          <p:nvPr/>
        </p:nvSpPr>
        <p:spPr>
          <a:xfrm>
            <a:off x="340514" y="1584854"/>
            <a:ext cx="5067108"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8" name="Google Shape;3058;p278"/>
          <p:cNvSpPr txBox="1"/>
          <p:nvPr/>
        </p:nvSpPr>
        <p:spPr>
          <a:xfrm>
            <a:off x="863341" y="1673419"/>
            <a:ext cx="26933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Empaque y Documentación</a:t>
            </a:r>
            <a:endParaRPr sz="1400" b="1" i="0" u="none" strike="noStrike" cap="none">
              <a:solidFill>
                <a:srgbClr val="3F3F3F"/>
              </a:solidFill>
              <a:latin typeface="Open Sans"/>
              <a:ea typeface="Open Sans"/>
              <a:cs typeface="Open Sans"/>
              <a:sym typeface="Open Sans"/>
            </a:endParaRPr>
          </a:p>
        </p:txBody>
      </p:sp>
      <p:sp>
        <p:nvSpPr>
          <p:cNvPr id="3059" name="Google Shape;3059;p278"/>
          <p:cNvSpPr txBox="1"/>
          <p:nvPr/>
        </p:nvSpPr>
        <p:spPr>
          <a:xfrm>
            <a:off x="360063" y="2083411"/>
            <a:ext cx="820334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Los siguientes son aspectos primordiales de vigilancia y control de muestras: </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060" name="Google Shape;3060;p278"/>
          <p:cNvGrpSpPr/>
          <p:nvPr/>
        </p:nvGrpSpPr>
        <p:grpSpPr>
          <a:xfrm>
            <a:off x="179015" y="2521786"/>
            <a:ext cx="2145850" cy="3796111"/>
            <a:chOff x="179015" y="2521786"/>
            <a:chExt cx="2145850" cy="3796111"/>
          </a:xfrm>
        </p:grpSpPr>
        <p:pic>
          <p:nvPicPr>
            <p:cNvPr id="3061" name="Google Shape;3061;p278"/>
            <p:cNvPicPr preferRelativeResize="0"/>
            <p:nvPr/>
          </p:nvPicPr>
          <p:blipFill rotWithShape="1">
            <a:blip r:embed="rId3">
              <a:alphaModFix/>
            </a:blip>
            <a:srcRect r="45699"/>
            <a:stretch/>
          </p:blipFill>
          <p:spPr>
            <a:xfrm flipH="1">
              <a:off x="477609" y="2521786"/>
              <a:ext cx="1847256" cy="3796111"/>
            </a:xfrm>
            <a:prstGeom prst="rect">
              <a:avLst/>
            </a:prstGeom>
            <a:noFill/>
            <a:ln>
              <a:noFill/>
            </a:ln>
          </p:spPr>
        </p:pic>
        <p:sp>
          <p:nvSpPr>
            <p:cNvPr id="3062" name="Google Shape;3062;p278"/>
            <p:cNvSpPr/>
            <p:nvPr/>
          </p:nvSpPr>
          <p:spPr>
            <a:xfrm>
              <a:off x="179015" y="3575713"/>
              <a:ext cx="571612" cy="8441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63" name="Google Shape;3063;p278"/>
          <p:cNvSpPr/>
          <p:nvPr/>
        </p:nvSpPr>
        <p:spPr>
          <a:xfrm>
            <a:off x="2541558" y="311935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A</a:t>
            </a:r>
            <a:endParaRPr sz="1800" b="1" i="0" u="none" strike="noStrike" cap="none">
              <a:solidFill>
                <a:schemeClr val="lt1"/>
              </a:solidFill>
              <a:latin typeface="Open Sans"/>
              <a:ea typeface="Open Sans"/>
              <a:cs typeface="Open Sans"/>
              <a:sym typeface="Open Sans"/>
            </a:endParaRPr>
          </a:p>
        </p:txBody>
      </p:sp>
      <p:sp>
        <p:nvSpPr>
          <p:cNvPr id="3064" name="Google Shape;3064;p278"/>
          <p:cNvSpPr txBox="1"/>
          <p:nvPr/>
        </p:nvSpPr>
        <p:spPr>
          <a:xfrm>
            <a:off x="2171559" y="2668186"/>
            <a:ext cx="51315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ver los aspectos más importantes: </a:t>
            </a:r>
            <a:endParaRPr sz="1400" b="0" i="0" u="none" strike="noStrike" cap="none">
              <a:solidFill>
                <a:srgbClr val="2F5496"/>
              </a:solidFill>
              <a:latin typeface="Open Sans"/>
              <a:ea typeface="Open Sans"/>
              <a:cs typeface="Open Sans"/>
              <a:sym typeface="Open Sans"/>
            </a:endParaRPr>
          </a:p>
        </p:txBody>
      </p:sp>
      <p:sp>
        <p:nvSpPr>
          <p:cNvPr id="3065" name="Google Shape;3065;p278"/>
          <p:cNvSpPr/>
          <p:nvPr/>
        </p:nvSpPr>
        <p:spPr>
          <a:xfrm>
            <a:off x="3344682" y="311962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B</a:t>
            </a:r>
            <a:endParaRPr sz="1800" b="1" i="0" u="none" strike="noStrike" cap="none">
              <a:solidFill>
                <a:schemeClr val="lt1"/>
              </a:solidFill>
              <a:latin typeface="Open Sans"/>
              <a:ea typeface="Open Sans"/>
              <a:cs typeface="Open Sans"/>
              <a:sym typeface="Open Sans"/>
            </a:endParaRPr>
          </a:p>
        </p:txBody>
      </p:sp>
      <p:sp>
        <p:nvSpPr>
          <p:cNvPr id="3066" name="Google Shape;3066;p278"/>
          <p:cNvSpPr/>
          <p:nvPr/>
        </p:nvSpPr>
        <p:spPr>
          <a:xfrm>
            <a:off x="2568853" y="3726106"/>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C</a:t>
            </a:r>
            <a:endParaRPr sz="1800" b="1" i="0" u="none" strike="noStrike" cap="none">
              <a:solidFill>
                <a:schemeClr val="lt1"/>
              </a:solidFill>
              <a:latin typeface="Open Sans"/>
              <a:ea typeface="Open Sans"/>
              <a:cs typeface="Open Sans"/>
              <a:sym typeface="Open Sans"/>
            </a:endParaRPr>
          </a:p>
        </p:txBody>
      </p:sp>
      <p:sp>
        <p:nvSpPr>
          <p:cNvPr id="3067" name="Google Shape;3067;p278"/>
          <p:cNvSpPr/>
          <p:nvPr/>
        </p:nvSpPr>
        <p:spPr>
          <a:xfrm>
            <a:off x="3371977" y="372637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D</a:t>
            </a:r>
            <a:endParaRPr sz="1800" b="1" i="0" u="none" strike="noStrike" cap="none">
              <a:solidFill>
                <a:schemeClr val="lt1"/>
              </a:solidFill>
              <a:latin typeface="Open Sans"/>
              <a:ea typeface="Open Sans"/>
              <a:cs typeface="Open Sans"/>
              <a:sym typeface="Open Sans"/>
            </a:endParaRPr>
          </a:p>
        </p:txBody>
      </p:sp>
      <p:sp>
        <p:nvSpPr>
          <p:cNvPr id="3068" name="Google Shape;3068;p278"/>
          <p:cNvSpPr/>
          <p:nvPr/>
        </p:nvSpPr>
        <p:spPr>
          <a:xfrm>
            <a:off x="2583148" y="43100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E</a:t>
            </a:r>
            <a:endParaRPr sz="1800" b="1" i="0" u="none" strike="noStrike" cap="none">
              <a:solidFill>
                <a:schemeClr val="lt1"/>
              </a:solidFill>
              <a:latin typeface="Open Sans"/>
              <a:ea typeface="Open Sans"/>
              <a:cs typeface="Open Sans"/>
              <a:sym typeface="Open Sans"/>
            </a:endParaRPr>
          </a:p>
        </p:txBody>
      </p:sp>
      <p:sp>
        <p:nvSpPr>
          <p:cNvPr id="3069" name="Google Shape;3069;p278"/>
          <p:cNvSpPr/>
          <p:nvPr/>
        </p:nvSpPr>
        <p:spPr>
          <a:xfrm>
            <a:off x="3386272" y="43103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F</a:t>
            </a:r>
            <a:endParaRPr sz="1800" b="1" i="0" u="none" strike="noStrike" cap="none">
              <a:solidFill>
                <a:schemeClr val="lt1"/>
              </a:solidFill>
              <a:latin typeface="Open Sans"/>
              <a:ea typeface="Open Sans"/>
              <a:cs typeface="Open Sans"/>
              <a:sym typeface="Open Sans"/>
            </a:endParaRPr>
          </a:p>
        </p:txBody>
      </p:sp>
      <p:sp>
        <p:nvSpPr>
          <p:cNvPr id="3070" name="Google Shape;3070;p278"/>
          <p:cNvSpPr/>
          <p:nvPr/>
        </p:nvSpPr>
        <p:spPr>
          <a:xfrm>
            <a:off x="2596796" y="4930474"/>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G</a:t>
            </a:r>
            <a:endParaRPr sz="1800" b="1" i="0" u="none" strike="noStrike" cap="none">
              <a:solidFill>
                <a:schemeClr val="lt1"/>
              </a:solidFill>
              <a:latin typeface="Open Sans"/>
              <a:ea typeface="Open Sans"/>
              <a:cs typeface="Open Sans"/>
              <a:sym typeface="Open Sans"/>
            </a:endParaRPr>
          </a:p>
        </p:txBody>
      </p:sp>
      <p:sp>
        <p:nvSpPr>
          <p:cNvPr id="3071" name="Google Shape;3071;p278"/>
          <p:cNvSpPr/>
          <p:nvPr/>
        </p:nvSpPr>
        <p:spPr>
          <a:xfrm>
            <a:off x="3399920" y="4930741"/>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H</a:t>
            </a:r>
            <a:endParaRPr sz="1800" b="1" i="0" u="none" strike="noStrike" cap="none">
              <a:solidFill>
                <a:schemeClr val="lt1"/>
              </a:solidFill>
              <a:latin typeface="Open Sans"/>
              <a:ea typeface="Open Sans"/>
              <a:cs typeface="Open Sans"/>
              <a:sym typeface="Open Sans"/>
            </a:endParaRPr>
          </a:p>
        </p:txBody>
      </p:sp>
      <p:sp>
        <p:nvSpPr>
          <p:cNvPr id="3072" name="Google Shape;3072;p278"/>
          <p:cNvSpPr/>
          <p:nvPr/>
        </p:nvSpPr>
        <p:spPr>
          <a:xfrm>
            <a:off x="2596149" y="5543113"/>
            <a:ext cx="665019" cy="468000"/>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I</a:t>
            </a:r>
            <a:endParaRPr sz="1800" b="1" i="0" u="none" strike="noStrike" cap="none">
              <a:solidFill>
                <a:schemeClr val="lt1"/>
              </a:solidFill>
              <a:latin typeface="Open Sans"/>
              <a:ea typeface="Open Sans"/>
              <a:cs typeface="Open Sans"/>
              <a:sym typeface="Open Sans"/>
            </a:endParaRPr>
          </a:p>
        </p:txBody>
      </p:sp>
      <p:sp>
        <p:nvSpPr>
          <p:cNvPr id="3073" name="Google Shape;3073;p278"/>
          <p:cNvSpPr/>
          <p:nvPr/>
        </p:nvSpPr>
        <p:spPr>
          <a:xfrm>
            <a:off x="3399273" y="5543380"/>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J</a:t>
            </a:r>
            <a:endParaRPr sz="1800" b="1" i="0" u="none" strike="noStrike" cap="none">
              <a:solidFill>
                <a:srgbClr val="3F3F3F"/>
              </a:solidFill>
              <a:latin typeface="Open Sans"/>
              <a:ea typeface="Open Sans"/>
              <a:cs typeface="Open Sans"/>
              <a:sym typeface="Open Sans"/>
            </a:endParaRPr>
          </a:p>
        </p:txBody>
      </p:sp>
      <p:pic>
        <p:nvPicPr>
          <p:cNvPr id="3074" name="Google Shape;3074;p278" descr="Icono&#10;&#10;Descripción generada automáticamente"/>
          <p:cNvPicPr preferRelativeResize="0"/>
          <p:nvPr/>
        </p:nvPicPr>
        <p:blipFill rotWithShape="1">
          <a:blip r:embed="rId4">
            <a:alphaModFix/>
          </a:blip>
          <a:srcRect/>
          <a:stretch/>
        </p:blipFill>
        <p:spPr>
          <a:xfrm>
            <a:off x="3718781" y="5787427"/>
            <a:ext cx="434340" cy="539422"/>
          </a:xfrm>
          <a:prstGeom prst="rect">
            <a:avLst/>
          </a:prstGeom>
          <a:noFill/>
          <a:ln>
            <a:noFill/>
          </a:ln>
        </p:spPr>
      </p:pic>
      <p:sp>
        <p:nvSpPr>
          <p:cNvPr id="3075" name="Google Shape;3075;p278"/>
          <p:cNvSpPr txBox="1"/>
          <p:nvPr/>
        </p:nvSpPr>
        <p:spPr>
          <a:xfrm>
            <a:off x="7969257" y="3131383"/>
            <a:ext cx="25603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Asignación de la muestra para análisis.</a:t>
            </a:r>
            <a:r>
              <a:rPr lang="es-ES" sz="1400" b="0" i="0" u="none" strike="noStrike" cap="none">
                <a:solidFill>
                  <a:schemeClr val="lt1"/>
                </a:solidFill>
                <a:latin typeface="Open Sans"/>
                <a:ea typeface="Open Sans"/>
                <a:cs typeface="Open Sans"/>
                <a:sym typeface="Open Sans"/>
              </a:rPr>
              <a:t> </a:t>
            </a:r>
            <a:endParaRPr sz="1400" b="1" i="0" u="none" strike="noStrike" cap="none">
              <a:solidFill>
                <a:schemeClr val="lt1"/>
              </a:solidFill>
              <a:latin typeface="Open Sans"/>
              <a:ea typeface="Open Sans"/>
              <a:cs typeface="Open Sans"/>
              <a:sym typeface="Open Sans"/>
            </a:endParaRPr>
          </a:p>
        </p:txBody>
      </p:sp>
      <p:sp>
        <p:nvSpPr>
          <p:cNvPr id="3076" name="Google Shape;3076;p278"/>
          <p:cNvSpPr/>
          <p:nvPr/>
        </p:nvSpPr>
        <p:spPr>
          <a:xfrm>
            <a:off x="7254542" y="3144073"/>
            <a:ext cx="665019" cy="46800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rgbClr val="3F3F3F"/>
                </a:solidFill>
                <a:latin typeface="Open Sans"/>
                <a:ea typeface="Open Sans"/>
                <a:cs typeface="Open Sans"/>
                <a:sym typeface="Open Sans"/>
              </a:rPr>
              <a:t>J</a:t>
            </a:r>
            <a:endParaRPr sz="1800" b="1" i="0" u="none" strike="noStrike" cap="none">
              <a:solidFill>
                <a:srgbClr val="3F3F3F"/>
              </a:solidFill>
              <a:latin typeface="Open Sans"/>
              <a:ea typeface="Open Sans"/>
              <a:cs typeface="Open Sans"/>
              <a:sym typeface="Open Sans"/>
            </a:endParaRPr>
          </a:p>
        </p:txBody>
      </p:sp>
      <p:sp>
        <p:nvSpPr>
          <p:cNvPr id="3077" name="Google Shape;3077;p278"/>
          <p:cNvSpPr txBox="1"/>
          <p:nvPr/>
        </p:nvSpPr>
        <p:spPr>
          <a:xfrm>
            <a:off x="6187091" y="3815338"/>
            <a:ext cx="5525792" cy="100316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persona encargada, en este caso el coordinador debe asignar la muestra para su estudio. Con la muestra ya en el laboratorio, el auditor y los analistas deben supervisar el cuidado y control de las muestras recibidas. </a:t>
            </a:r>
            <a:endParaRPr/>
          </a:p>
        </p:txBody>
      </p:sp>
      <p:pic>
        <p:nvPicPr>
          <p:cNvPr id="3078" name="Google Shape;3078;p278"/>
          <p:cNvPicPr preferRelativeResize="0"/>
          <p:nvPr/>
        </p:nvPicPr>
        <p:blipFill rotWithShape="1">
          <a:blip r:embed="rId5">
            <a:alphaModFix/>
          </a:blip>
          <a:srcRect/>
          <a:stretch/>
        </p:blipFill>
        <p:spPr>
          <a:xfrm>
            <a:off x="8362577" y="1756343"/>
            <a:ext cx="1453741" cy="1453741"/>
          </a:xfrm>
          <a:prstGeom prst="rect">
            <a:avLst/>
          </a:prstGeom>
          <a:noFill/>
          <a:ln>
            <a:noFill/>
          </a:ln>
        </p:spPr>
      </p:pic>
      <p:pic>
        <p:nvPicPr>
          <p:cNvPr id="3079" name="Google Shape;3079;p278" descr="Icono&#10;&#10;Descripción generada automáticamente"/>
          <p:cNvPicPr preferRelativeResize="0"/>
          <p:nvPr/>
        </p:nvPicPr>
        <p:blipFill rotWithShape="1">
          <a:blip r:embed="rId4">
            <a:alphaModFix/>
          </a:blip>
          <a:srcRect/>
          <a:stretch/>
        </p:blipFill>
        <p:spPr>
          <a:xfrm>
            <a:off x="7152711" y="6316387"/>
            <a:ext cx="434340" cy="5394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68"/>
          <p:cNvSpPr/>
          <p:nvPr/>
        </p:nvSpPr>
        <p:spPr>
          <a:xfrm>
            <a:off x="6073254" y="2919814"/>
            <a:ext cx="5404514" cy="265490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168"/>
          <p:cNvSpPr/>
          <p:nvPr/>
        </p:nvSpPr>
        <p:spPr>
          <a:xfrm>
            <a:off x="5819617" y="1733266"/>
            <a:ext cx="5890162" cy="122881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168"/>
          <p:cNvSpPr/>
          <p:nvPr/>
        </p:nvSpPr>
        <p:spPr>
          <a:xfrm>
            <a:off x="313896" y="3326430"/>
            <a:ext cx="5036024" cy="2254911"/>
          </a:xfrm>
          <a:prstGeom prst="roundRect">
            <a:avLst>
              <a:gd name="adj" fmla="val 16667"/>
            </a:avLst>
          </a:prstGeom>
          <a:no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5" name="Google Shape;305;p168"/>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306" name="Google Shape;306;p168"/>
          <p:cNvSpPr/>
          <p:nvPr/>
        </p:nvSpPr>
        <p:spPr>
          <a:xfrm>
            <a:off x="1726438" y="2962082"/>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168"/>
          <p:cNvSpPr txBox="1"/>
          <p:nvPr/>
        </p:nvSpPr>
        <p:spPr>
          <a:xfrm>
            <a:off x="1787852" y="3064820"/>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La muestra y su pretratamiento</a:t>
            </a:r>
            <a:endParaRPr sz="1400" b="1" i="0" u="none" strike="noStrike" cap="none">
              <a:solidFill>
                <a:srgbClr val="3F3F3F"/>
              </a:solidFill>
              <a:latin typeface="Open Sans"/>
              <a:ea typeface="Open Sans"/>
              <a:cs typeface="Open Sans"/>
              <a:sym typeface="Open Sans"/>
            </a:endParaRPr>
          </a:p>
        </p:txBody>
      </p:sp>
      <p:pic>
        <p:nvPicPr>
          <p:cNvPr id="308" name="Google Shape;308;p168"/>
          <p:cNvPicPr preferRelativeResize="0"/>
          <p:nvPr/>
        </p:nvPicPr>
        <p:blipFill rotWithShape="1">
          <a:blip r:embed="rId3">
            <a:alphaModFix/>
          </a:blip>
          <a:srcRect/>
          <a:stretch/>
        </p:blipFill>
        <p:spPr>
          <a:xfrm>
            <a:off x="2030822" y="1588893"/>
            <a:ext cx="1506635" cy="1506635"/>
          </a:xfrm>
          <a:prstGeom prst="rect">
            <a:avLst/>
          </a:prstGeom>
          <a:noFill/>
          <a:ln>
            <a:noFill/>
          </a:ln>
          <a:effectLst>
            <a:outerShdw blurRad="50800" dist="38100" dir="2700000" algn="tl" rotWithShape="0">
              <a:srgbClr val="000000">
                <a:alpha val="40000"/>
              </a:srgbClr>
            </a:outerShdw>
          </a:effectLst>
        </p:spPr>
      </p:pic>
      <p:sp>
        <p:nvSpPr>
          <p:cNvPr id="309" name="Google Shape;309;p168"/>
          <p:cNvSpPr txBox="1"/>
          <p:nvPr/>
        </p:nvSpPr>
        <p:spPr>
          <a:xfrm>
            <a:off x="491316" y="3656275"/>
            <a:ext cx="4708476"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595959"/>
                </a:solidFill>
                <a:latin typeface="Open Sans"/>
                <a:ea typeface="Open Sans"/>
                <a:cs typeface="Open Sans"/>
                <a:sym typeface="Open Sans"/>
              </a:rPr>
              <a:t>Al pretratamiento se le conoce como al periodo que existe entre la toma y el tratamiento de la muestra, en la cual se efectúan acciones físicas sobre la muestra antes de su estudio, desde otro punto de vista, se concibe como tratamiento a la fase en la cual la muestra es reducida a métodos químicos y físicos para disponerla para su posterior estudio.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168"/>
          <p:cNvSpPr txBox="1"/>
          <p:nvPr/>
        </p:nvSpPr>
        <p:spPr>
          <a:xfrm>
            <a:off x="5991368" y="1756889"/>
            <a:ext cx="5540992"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llegar la muestra al laboratorio, el analista tendrá un orden de procedimientos que ejecutar  para preservar las características de la muestra.</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navegar por la información</a:t>
            </a:r>
            <a:r>
              <a:rPr lang="es-ES" sz="1400" b="0" i="0" u="none" strike="noStrike" cap="none">
                <a:solidFill>
                  <a:srgbClr val="3F3F3F"/>
                </a:solidFill>
                <a:latin typeface="Open Sans"/>
                <a:ea typeface="Open Sans"/>
                <a:cs typeface="Open Sans"/>
                <a:sym typeface="Open Sans"/>
              </a:rPr>
              <a:t>. </a:t>
            </a:r>
            <a:endParaRPr/>
          </a:p>
        </p:txBody>
      </p:sp>
      <p:sp>
        <p:nvSpPr>
          <p:cNvPr id="311" name="Google Shape;311;p168"/>
          <p:cNvSpPr txBox="1"/>
          <p:nvPr/>
        </p:nvSpPr>
        <p:spPr>
          <a:xfrm>
            <a:off x="6730216" y="3218708"/>
            <a:ext cx="4199773"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El </a:t>
            </a:r>
            <a:r>
              <a:rPr lang="es-ES" sz="1400" b="1" i="0" u="none" strike="noStrike" cap="none">
                <a:solidFill>
                  <a:schemeClr val="lt1"/>
                </a:solidFill>
                <a:latin typeface="Open Sans"/>
                <a:ea typeface="Open Sans"/>
                <a:cs typeface="Open Sans"/>
                <a:sym typeface="Open Sans"/>
              </a:rPr>
              <a:t>submuestreo </a:t>
            </a:r>
            <a:r>
              <a:rPr lang="es-ES" sz="1400" b="0" i="0" u="none" strike="noStrike" cap="none">
                <a:solidFill>
                  <a:schemeClr val="lt1"/>
                </a:solidFill>
                <a:latin typeface="Open Sans"/>
                <a:ea typeface="Open Sans"/>
                <a:cs typeface="Open Sans"/>
                <a:sym typeface="Open Sans"/>
              </a:rPr>
              <a:t>para escoger una fracción (submuestra) apropiada, que represente a la muestra</a:t>
            </a:r>
            <a:endParaRPr/>
          </a:p>
        </p:txBody>
      </p:sp>
      <p:pic>
        <p:nvPicPr>
          <p:cNvPr id="312" name="Google Shape;312;p168"/>
          <p:cNvPicPr preferRelativeResize="0"/>
          <p:nvPr/>
        </p:nvPicPr>
        <p:blipFill rotWithShape="1">
          <a:blip r:embed="rId4">
            <a:alphaModFix/>
          </a:blip>
          <a:srcRect/>
          <a:stretch/>
        </p:blipFill>
        <p:spPr>
          <a:xfrm>
            <a:off x="7921051" y="3756613"/>
            <a:ext cx="1818102" cy="1818102"/>
          </a:xfrm>
          <a:prstGeom prst="rect">
            <a:avLst/>
          </a:prstGeom>
          <a:noFill/>
          <a:ln>
            <a:noFill/>
          </a:ln>
          <a:effectLst>
            <a:outerShdw blurRad="50800" dist="38100" dir="2700000" algn="tl" rotWithShape="0">
              <a:srgbClr val="000000">
                <a:alpha val="40000"/>
              </a:srgbClr>
            </a:outerShdw>
          </a:effectLst>
        </p:spPr>
      </p:pic>
      <p:sp>
        <p:nvSpPr>
          <p:cNvPr id="313" name="Google Shape;313;p168">
            <a:hlinkClick r:id="" action="ppaction://hlinkshowjump?jump=lastslide"/>
          </p:cNvPr>
          <p:cNvSpPr/>
          <p:nvPr/>
        </p:nvSpPr>
        <p:spPr>
          <a:xfrm>
            <a:off x="10929989" y="4121624"/>
            <a:ext cx="356710" cy="442592"/>
          </a:xfrm>
          <a:custGeom>
            <a:avLst/>
            <a:gdLst/>
            <a:ahLst/>
            <a:cxnLst/>
            <a:rect l="l" t="t" r="r" b="b"/>
            <a:pathLst>
              <a:path w="120000" h="120000" extrusionOk="0">
                <a:moveTo>
                  <a:pt x="0" y="0"/>
                </a:moveTo>
                <a:lnTo>
                  <a:pt x="120000" y="0"/>
                </a:lnTo>
                <a:lnTo>
                  <a:pt x="120000" y="120000"/>
                </a:lnTo>
                <a:lnTo>
                  <a:pt x="0" y="120000"/>
                </a:lnTo>
                <a:close/>
                <a:moveTo>
                  <a:pt x="82500" y="60000"/>
                </a:moveTo>
                <a:lnTo>
                  <a:pt x="15000" y="23732"/>
                </a:lnTo>
                <a:lnTo>
                  <a:pt x="15000" y="96268"/>
                </a:lnTo>
                <a:close/>
                <a:moveTo>
                  <a:pt x="93750" y="23732"/>
                </a:moveTo>
                <a:lnTo>
                  <a:pt x="105000" y="23732"/>
                </a:lnTo>
                <a:lnTo>
                  <a:pt x="105000" y="96268"/>
                </a:lnTo>
                <a:lnTo>
                  <a:pt x="93750" y="96268"/>
                </a:lnTo>
                <a:close/>
              </a:path>
              <a:path w="120000" h="120000" fill="darken" extrusionOk="0">
                <a:moveTo>
                  <a:pt x="82500" y="60000"/>
                </a:moveTo>
                <a:lnTo>
                  <a:pt x="15000" y="23732"/>
                </a:lnTo>
                <a:lnTo>
                  <a:pt x="15000" y="96268"/>
                </a:lnTo>
                <a:close/>
                <a:moveTo>
                  <a:pt x="93750" y="23732"/>
                </a:moveTo>
                <a:lnTo>
                  <a:pt x="105000" y="23732"/>
                </a:lnTo>
                <a:lnTo>
                  <a:pt x="105000" y="96268"/>
                </a:lnTo>
                <a:lnTo>
                  <a:pt x="93750" y="96268"/>
                </a:lnTo>
                <a:close/>
              </a:path>
              <a:path w="120000" h="120000" fill="none" extrusionOk="0">
                <a:moveTo>
                  <a:pt x="82500" y="60000"/>
                </a:moveTo>
                <a:lnTo>
                  <a:pt x="15000" y="96268"/>
                </a:lnTo>
                <a:lnTo>
                  <a:pt x="15000" y="23732"/>
                </a:lnTo>
                <a:close/>
                <a:moveTo>
                  <a:pt x="93750" y="23732"/>
                </a:moveTo>
                <a:lnTo>
                  <a:pt x="105000" y="23732"/>
                </a:lnTo>
                <a:lnTo>
                  <a:pt x="105000" y="96268"/>
                </a:lnTo>
                <a:lnTo>
                  <a:pt x="93750" y="96268"/>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14" name="Google Shape;314;p168" descr="Icono&#10;&#10;Descripción generada automáticamente"/>
          <p:cNvPicPr preferRelativeResize="0"/>
          <p:nvPr/>
        </p:nvPicPr>
        <p:blipFill rotWithShape="1">
          <a:blip r:embed="rId5">
            <a:alphaModFix/>
          </a:blip>
          <a:srcRect/>
          <a:stretch/>
        </p:blipFill>
        <p:spPr>
          <a:xfrm>
            <a:off x="10891174" y="4294505"/>
            <a:ext cx="434340" cy="53942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084"/>
        <p:cNvGrpSpPr/>
        <p:nvPr/>
      </p:nvGrpSpPr>
      <p:grpSpPr>
        <a:xfrm>
          <a:off x="0" y="0"/>
          <a:ext cx="0" cy="0"/>
          <a:chOff x="0" y="0"/>
          <a:chExt cx="0" cy="0"/>
        </a:xfrm>
      </p:grpSpPr>
      <p:sp>
        <p:nvSpPr>
          <p:cNvPr id="3085" name="Google Shape;3085;p279"/>
          <p:cNvSpPr/>
          <p:nvPr/>
        </p:nvSpPr>
        <p:spPr>
          <a:xfrm>
            <a:off x="260230" y="1948260"/>
            <a:ext cx="7842761"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6" name="Google Shape;3086;p279"/>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3087" name="Google Shape;3087;p279"/>
          <p:cNvSpPr/>
          <p:nvPr/>
        </p:nvSpPr>
        <p:spPr>
          <a:xfrm>
            <a:off x="340514" y="1584854"/>
            <a:ext cx="2522607"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3088" name="Google Shape;3088;p279"/>
          <p:cNvSpPr txBox="1"/>
          <p:nvPr/>
        </p:nvSpPr>
        <p:spPr>
          <a:xfrm>
            <a:off x="863341" y="1673419"/>
            <a:ext cx="13163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Codificación</a:t>
            </a:r>
            <a:endParaRPr sz="1400" b="1" i="0" u="none" strike="noStrike" cap="none">
              <a:solidFill>
                <a:srgbClr val="3F3F3F"/>
              </a:solidFill>
              <a:latin typeface="Open Sans"/>
              <a:ea typeface="Open Sans"/>
              <a:cs typeface="Open Sans"/>
              <a:sym typeface="Open Sans"/>
            </a:endParaRPr>
          </a:p>
        </p:txBody>
      </p:sp>
      <p:sp>
        <p:nvSpPr>
          <p:cNvPr id="3089" name="Google Shape;3089;p279"/>
          <p:cNvSpPr txBox="1"/>
          <p:nvPr/>
        </p:nvSpPr>
        <p:spPr>
          <a:xfrm>
            <a:off x="360062" y="2083411"/>
            <a:ext cx="9533445" cy="85632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Esta es una modalidad de identificación, en este caso particular para muestras químicas. </a:t>
            </a:r>
            <a:endParaRPr/>
          </a:p>
          <a:p>
            <a:pPr marL="0" marR="0" lvl="0" indent="0" algn="l" rtl="0">
              <a:lnSpc>
                <a:spcPct val="100000"/>
              </a:lnSpc>
              <a:spcBef>
                <a:spcPts val="80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090" name="Google Shape;3090;p279" descr="Icono&#10;&#10;Descripción generada automáticamente"/>
          <p:cNvPicPr preferRelativeResize="0"/>
          <p:nvPr/>
        </p:nvPicPr>
        <p:blipFill rotWithShape="1">
          <a:blip r:embed="rId3">
            <a:alphaModFix/>
          </a:blip>
          <a:srcRect/>
          <a:stretch/>
        </p:blipFill>
        <p:spPr>
          <a:xfrm>
            <a:off x="7152711" y="6316387"/>
            <a:ext cx="434340" cy="539422"/>
          </a:xfrm>
          <a:prstGeom prst="rect">
            <a:avLst/>
          </a:prstGeom>
          <a:noFill/>
          <a:ln>
            <a:noFill/>
          </a:ln>
        </p:spPr>
      </p:pic>
      <p:pic>
        <p:nvPicPr>
          <p:cNvPr id="3091" name="Google Shape;3091;p279"/>
          <p:cNvPicPr preferRelativeResize="0"/>
          <p:nvPr/>
        </p:nvPicPr>
        <p:blipFill rotWithShape="1">
          <a:blip r:embed="rId4">
            <a:alphaModFix/>
          </a:blip>
          <a:srcRect b="20251"/>
          <a:stretch/>
        </p:blipFill>
        <p:spPr>
          <a:xfrm>
            <a:off x="360062" y="3736511"/>
            <a:ext cx="8339543" cy="2326664"/>
          </a:xfrm>
          <a:prstGeom prst="rect">
            <a:avLst/>
          </a:prstGeom>
          <a:noFill/>
          <a:ln>
            <a:noFill/>
          </a:ln>
        </p:spPr>
      </p:pic>
      <p:sp>
        <p:nvSpPr>
          <p:cNvPr id="3092" name="Google Shape;3092;p279"/>
          <p:cNvSpPr txBox="1"/>
          <p:nvPr/>
        </p:nvSpPr>
        <p:spPr>
          <a:xfrm>
            <a:off x="360061" y="2708010"/>
            <a:ext cx="8339543"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Código</a:t>
            </a:r>
            <a:r>
              <a:rPr lang="es-ES" sz="1400" b="0" i="0" u="none" strike="noStrike" cap="none">
                <a:solidFill>
                  <a:srgbClr val="3F3F3F"/>
                </a:solidFill>
                <a:latin typeface="Open Sans"/>
                <a:ea typeface="Open Sans"/>
                <a:cs typeface="Open Sans"/>
                <a:sym typeface="Open Sans"/>
              </a:rPr>
              <a:t>, comprende un número de caracteres alfanuméricos mostrando series de propiedades diferentes de un objeto, usados para su identificación. Estas propiedades establecen la identificación inicial, dándole características de lugar, lotes, referencias y nombre del fabricante.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3" name="Google Shape;3093;p279"/>
          <p:cNvSpPr txBox="1"/>
          <p:nvPr/>
        </p:nvSpPr>
        <p:spPr>
          <a:xfrm>
            <a:off x="8846233" y="2479922"/>
            <a:ext cx="3069102"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 la codificación de todas las muestras químicas, se quiere alcanzar a detectar otra caracterización como: fecha de recepción, hora de recepción, naturaleza, y toma de la muestra, además de la identificación del cliente (interno o externo) y los criterios que deben determinar, aparte de otras características establecidas por cada organización.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094" name="Google Shape;3094;p279"/>
          <p:cNvPicPr preferRelativeResize="0"/>
          <p:nvPr/>
        </p:nvPicPr>
        <p:blipFill rotWithShape="1">
          <a:blip r:embed="rId5">
            <a:alphaModFix/>
          </a:blip>
          <a:srcRect/>
          <a:stretch/>
        </p:blipFill>
        <p:spPr>
          <a:xfrm>
            <a:off x="7474510" y="3346853"/>
            <a:ext cx="1782032" cy="1782032"/>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sp>
        <p:nvSpPr>
          <p:cNvPr id="3100" name="Google Shape;3100;p280"/>
          <p:cNvSpPr/>
          <p:nvPr/>
        </p:nvSpPr>
        <p:spPr>
          <a:xfrm>
            <a:off x="710801" y="2953384"/>
            <a:ext cx="4972547" cy="2231197"/>
          </a:xfrm>
          <a:prstGeom prst="roundRect">
            <a:avLst>
              <a:gd name="adj" fmla="val 16667"/>
            </a:avLst>
          </a:prstGeom>
          <a:noFill/>
          <a:ln w="28575"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01" name="Google Shape;3101;p280"/>
          <p:cNvSpPr/>
          <p:nvPr/>
        </p:nvSpPr>
        <p:spPr>
          <a:xfrm>
            <a:off x="260230" y="1948260"/>
            <a:ext cx="7842761" cy="48490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02" name="Google Shape;3102;p280"/>
          <p:cNvSpPr/>
          <p:nvPr/>
        </p:nvSpPr>
        <p:spPr>
          <a:xfrm>
            <a:off x="633691" y="1086515"/>
            <a:ext cx="1110680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Validación de muestras: conservación y preservación, empaque y documentación, codificación.</a:t>
            </a:r>
            <a:endParaRPr sz="1600" b="0" i="0" u="none" strike="noStrike" cap="none">
              <a:solidFill>
                <a:srgbClr val="1F3864"/>
              </a:solidFill>
              <a:latin typeface="Open Sans"/>
              <a:ea typeface="Open Sans"/>
              <a:cs typeface="Open Sans"/>
              <a:sym typeface="Open Sans"/>
            </a:endParaRPr>
          </a:p>
        </p:txBody>
      </p:sp>
      <p:sp>
        <p:nvSpPr>
          <p:cNvPr id="3103" name="Google Shape;3103;p280"/>
          <p:cNvSpPr/>
          <p:nvPr/>
        </p:nvSpPr>
        <p:spPr>
          <a:xfrm>
            <a:off x="340514" y="1584854"/>
            <a:ext cx="2522607" cy="48490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sp>
        <p:nvSpPr>
          <p:cNvPr id="3104" name="Google Shape;3104;p280"/>
          <p:cNvSpPr txBox="1"/>
          <p:nvPr/>
        </p:nvSpPr>
        <p:spPr>
          <a:xfrm>
            <a:off x="863341" y="1673419"/>
            <a:ext cx="13163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Codificación</a:t>
            </a:r>
            <a:endParaRPr sz="1400" b="1" i="0" u="none" strike="noStrike" cap="none">
              <a:solidFill>
                <a:srgbClr val="3F3F3F"/>
              </a:solidFill>
              <a:latin typeface="Open Sans"/>
              <a:ea typeface="Open Sans"/>
              <a:cs typeface="Open Sans"/>
              <a:sym typeface="Open Sans"/>
            </a:endParaRPr>
          </a:p>
        </p:txBody>
      </p:sp>
      <p:sp>
        <p:nvSpPr>
          <p:cNvPr id="3105" name="Google Shape;3105;p280"/>
          <p:cNvSpPr txBox="1"/>
          <p:nvPr/>
        </p:nvSpPr>
        <p:spPr>
          <a:xfrm>
            <a:off x="360062" y="2083411"/>
            <a:ext cx="9533445" cy="85632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Esta es una modalidad de identificación, en este caso particular para muestras químicas. </a:t>
            </a:r>
            <a:endParaRPr/>
          </a:p>
          <a:p>
            <a:pPr marL="0" marR="0" lvl="0" indent="0" algn="l" rtl="0">
              <a:lnSpc>
                <a:spcPct val="100000"/>
              </a:lnSpc>
              <a:spcBef>
                <a:spcPts val="80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106" name="Google Shape;3106;p280" descr="Icono&#10;&#10;Descripción generada automáticamente"/>
          <p:cNvPicPr preferRelativeResize="0"/>
          <p:nvPr/>
        </p:nvPicPr>
        <p:blipFill rotWithShape="1">
          <a:blip r:embed="rId3">
            <a:alphaModFix/>
          </a:blip>
          <a:srcRect/>
          <a:stretch/>
        </p:blipFill>
        <p:spPr>
          <a:xfrm>
            <a:off x="7152711" y="6316387"/>
            <a:ext cx="434340" cy="539422"/>
          </a:xfrm>
          <a:prstGeom prst="rect">
            <a:avLst/>
          </a:prstGeom>
          <a:noFill/>
          <a:ln>
            <a:noFill/>
          </a:ln>
        </p:spPr>
      </p:pic>
      <p:sp>
        <p:nvSpPr>
          <p:cNvPr id="3107" name="Google Shape;3107;p280"/>
          <p:cNvSpPr txBox="1"/>
          <p:nvPr/>
        </p:nvSpPr>
        <p:spPr>
          <a:xfrm>
            <a:off x="1288527" y="3222206"/>
            <a:ext cx="4141601"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 adecuado proceso de gestión de calidad en las actividades de un laboratorio de análisis químicos, requiere mantener por parte de la organización, un ordenamiento sistemático de los objetos de análisis y muestras del laboratorio mediante un sistema de codificación.</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108" name="Google Shape;3108;p280"/>
          <p:cNvPicPr preferRelativeResize="0"/>
          <p:nvPr/>
        </p:nvPicPr>
        <p:blipFill rotWithShape="1">
          <a:blip r:embed="rId4">
            <a:alphaModFix/>
          </a:blip>
          <a:srcRect/>
          <a:stretch/>
        </p:blipFill>
        <p:spPr>
          <a:xfrm>
            <a:off x="16729" y="2967452"/>
            <a:ext cx="1782032" cy="1782032"/>
          </a:xfrm>
          <a:prstGeom prst="rect">
            <a:avLst/>
          </a:prstGeom>
          <a:noFill/>
          <a:ln>
            <a:noFill/>
          </a:ln>
        </p:spPr>
      </p:pic>
      <p:pic>
        <p:nvPicPr>
          <p:cNvPr id="3109" name="Google Shape;3109;p280"/>
          <p:cNvPicPr preferRelativeResize="0"/>
          <p:nvPr/>
        </p:nvPicPr>
        <p:blipFill rotWithShape="1">
          <a:blip r:embed="rId5">
            <a:alphaModFix/>
          </a:blip>
          <a:srcRect/>
          <a:stretch/>
        </p:blipFill>
        <p:spPr>
          <a:xfrm>
            <a:off x="6897051" y="2612280"/>
            <a:ext cx="3574181" cy="2750392"/>
          </a:xfrm>
          <a:prstGeom prst="rect">
            <a:avLst/>
          </a:prstGeom>
          <a:noFill/>
          <a:ln>
            <a:noFill/>
          </a:ln>
        </p:spPr>
      </p:pic>
      <p:sp>
        <p:nvSpPr>
          <p:cNvPr id="3110" name="Google Shape;3110;p280"/>
          <p:cNvSpPr txBox="1"/>
          <p:nvPr/>
        </p:nvSpPr>
        <p:spPr>
          <a:xfrm>
            <a:off x="6535711" y="5436853"/>
            <a:ext cx="52047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1" u="none" strike="noStrike" cap="none">
                <a:solidFill>
                  <a:srgbClr val="1F3864"/>
                </a:solidFill>
                <a:latin typeface="Open Sans"/>
                <a:ea typeface="Open Sans"/>
                <a:cs typeface="Open Sans"/>
                <a:sym typeface="Open Sans"/>
              </a:rPr>
              <a:t>Ejemplo. Codificación y etiquetado automatizado de muestras de PCR (Prueba de proteína C reactiva).</a:t>
            </a:r>
            <a:endParaRPr sz="1400" b="0" i="0" u="none" strike="noStrike" cap="none">
              <a:solidFill>
                <a:srgbClr val="1F3864"/>
              </a:solidFill>
              <a:latin typeface="Open Sans"/>
              <a:ea typeface="Open Sans"/>
              <a:cs typeface="Open Sans"/>
              <a:sym typeface="Ope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115"/>
        <p:cNvGrpSpPr/>
        <p:nvPr/>
      </p:nvGrpSpPr>
      <p:grpSpPr>
        <a:xfrm>
          <a:off x="0" y="0"/>
          <a:ext cx="0" cy="0"/>
          <a:chOff x="0" y="0"/>
          <a:chExt cx="0" cy="0"/>
        </a:xfrm>
      </p:grpSpPr>
      <p:sp>
        <p:nvSpPr>
          <p:cNvPr id="3116" name="Google Shape;3116;p52"/>
          <p:cNvSpPr/>
          <p:nvPr/>
        </p:nvSpPr>
        <p:spPr>
          <a:xfrm>
            <a:off x="123168" y="868955"/>
            <a:ext cx="3932023"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1" i="0" u="none" strike="noStrike" cap="none">
                <a:solidFill>
                  <a:srgbClr val="2C538E"/>
                </a:solidFill>
                <a:latin typeface="Open Sans"/>
                <a:ea typeface="Open Sans"/>
                <a:cs typeface="Open Sans"/>
                <a:sym typeface="Open Sans"/>
              </a:rPr>
              <a:t>Ejercicio de aprendizaje</a:t>
            </a:r>
            <a:endParaRPr sz="1400" b="0" i="0" u="none" strike="noStrike" cap="none">
              <a:solidFill>
                <a:srgbClr val="000000"/>
              </a:solidFill>
              <a:latin typeface="Arial"/>
              <a:ea typeface="Arial"/>
              <a:cs typeface="Arial"/>
              <a:sym typeface="Arial"/>
            </a:endParaRPr>
          </a:p>
        </p:txBody>
      </p:sp>
      <p:sp>
        <p:nvSpPr>
          <p:cNvPr id="3117" name="Google Shape;3117;p52"/>
          <p:cNvSpPr/>
          <p:nvPr/>
        </p:nvSpPr>
        <p:spPr>
          <a:xfrm>
            <a:off x="580016" y="1351564"/>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Open Sans"/>
              <a:ea typeface="Open Sans"/>
              <a:cs typeface="Open Sans"/>
              <a:sym typeface="Open Sans"/>
            </a:endParaRPr>
          </a:p>
        </p:txBody>
      </p:sp>
      <p:pic>
        <p:nvPicPr>
          <p:cNvPr id="3118" name="Google Shape;3118;p52" descr="Imagen que contiene señal&#10;&#10;Descripción generada automáticamente"/>
          <p:cNvPicPr preferRelativeResize="0"/>
          <p:nvPr/>
        </p:nvPicPr>
        <p:blipFill rotWithShape="1">
          <a:blip r:embed="rId3">
            <a:alphaModFix/>
          </a:blip>
          <a:srcRect/>
          <a:stretch/>
        </p:blipFill>
        <p:spPr>
          <a:xfrm>
            <a:off x="3598343" y="399405"/>
            <a:ext cx="1405746" cy="1405746"/>
          </a:xfrm>
          <a:prstGeom prst="rect">
            <a:avLst/>
          </a:prstGeom>
          <a:noFill/>
          <a:ln>
            <a:noFill/>
          </a:ln>
        </p:spPr>
      </p:pic>
      <p:sp>
        <p:nvSpPr>
          <p:cNvPr id="3119" name="Google Shape;3119;p52"/>
          <p:cNvSpPr/>
          <p:nvPr/>
        </p:nvSpPr>
        <p:spPr>
          <a:xfrm>
            <a:off x="580016" y="193579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s-ES" sz="1400" b="0" i="0" u="none" strike="noStrike" cap="none">
                <a:solidFill>
                  <a:srgbClr val="2C538E"/>
                </a:solidFill>
                <a:latin typeface="Open Sans"/>
                <a:ea typeface="Open Sans"/>
                <a:cs typeface="Open Sans"/>
                <a:sym typeface="Open Sans"/>
              </a:rPr>
              <a:t>Lleve o arrastre hasta la casilla los </a:t>
            </a:r>
            <a:r>
              <a:rPr lang="es-ES" sz="1400" b="0" i="0" u="none" strike="noStrike" cap="none">
                <a:solidFill>
                  <a:srgbClr val="2F5496"/>
                </a:solidFill>
                <a:latin typeface="Open Sans"/>
                <a:ea typeface="Open Sans"/>
                <a:cs typeface="Open Sans"/>
                <a:sym typeface="Open Sans"/>
              </a:rPr>
              <a:t>aspectos primordiales de vigilancia y control de muestras</a:t>
            </a:r>
            <a:endParaRPr sz="1400" b="0" i="0" u="none" strike="noStrike" cap="none">
              <a:solidFill>
                <a:srgbClr val="2F5496"/>
              </a:solidFill>
              <a:latin typeface="Open Sans"/>
              <a:ea typeface="Open Sans"/>
              <a:cs typeface="Open Sans"/>
              <a:sym typeface="Open Sans"/>
            </a:endParaRPr>
          </a:p>
        </p:txBody>
      </p:sp>
      <p:sp>
        <p:nvSpPr>
          <p:cNvPr id="3120" name="Google Shape;3120;p52"/>
          <p:cNvSpPr/>
          <p:nvPr/>
        </p:nvSpPr>
        <p:spPr>
          <a:xfrm>
            <a:off x="513687" y="1434871"/>
            <a:ext cx="3428726"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1" i="0" u="none" strike="noStrike" cap="none">
                <a:solidFill>
                  <a:srgbClr val="2C538E"/>
                </a:solidFill>
                <a:latin typeface="Open Sans"/>
                <a:ea typeface="Open Sans"/>
                <a:cs typeface="Open Sans"/>
                <a:sym typeface="Open Sans"/>
              </a:rPr>
              <a:t>ARRASTRE</a:t>
            </a:r>
            <a:endParaRPr sz="2000" b="1" i="0" u="none" strike="noStrike" cap="none">
              <a:solidFill>
                <a:srgbClr val="2C538E"/>
              </a:solidFill>
              <a:latin typeface="Open Sans"/>
              <a:ea typeface="Open Sans"/>
              <a:cs typeface="Open Sans"/>
              <a:sym typeface="Open Sans"/>
            </a:endParaRPr>
          </a:p>
        </p:txBody>
      </p:sp>
      <p:sp>
        <p:nvSpPr>
          <p:cNvPr id="3121" name="Google Shape;3121;p52"/>
          <p:cNvSpPr/>
          <p:nvPr/>
        </p:nvSpPr>
        <p:spPr>
          <a:xfrm>
            <a:off x="764499" y="2638269"/>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Empaque </a:t>
            </a:r>
            <a:endParaRPr sz="1400" b="0" i="0" u="none" strike="noStrike" cap="none">
              <a:solidFill>
                <a:srgbClr val="3F3F3F"/>
              </a:solidFill>
              <a:latin typeface="Arial"/>
              <a:ea typeface="Arial"/>
              <a:cs typeface="Arial"/>
              <a:sym typeface="Arial"/>
            </a:endParaRPr>
          </a:p>
        </p:txBody>
      </p:sp>
      <p:sp>
        <p:nvSpPr>
          <p:cNvPr id="3122" name="Google Shape;3122;p52"/>
          <p:cNvSpPr/>
          <p:nvPr/>
        </p:nvSpPr>
        <p:spPr>
          <a:xfrm>
            <a:off x="764499" y="3260362"/>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Etiquetas</a:t>
            </a:r>
            <a:endParaRPr sz="1400" b="0" i="0" u="none" strike="noStrike" cap="none">
              <a:solidFill>
                <a:srgbClr val="3F3F3F"/>
              </a:solidFill>
              <a:latin typeface="Arial"/>
              <a:ea typeface="Arial"/>
              <a:cs typeface="Arial"/>
              <a:sym typeface="Arial"/>
            </a:endParaRPr>
          </a:p>
        </p:txBody>
      </p:sp>
      <p:sp>
        <p:nvSpPr>
          <p:cNvPr id="3123" name="Google Shape;3123;p52"/>
          <p:cNvSpPr/>
          <p:nvPr/>
        </p:nvSpPr>
        <p:spPr>
          <a:xfrm>
            <a:off x="764499" y="3859971"/>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Sellos</a:t>
            </a:r>
            <a:endParaRPr sz="1400" b="0" i="0" u="none" strike="noStrike" cap="none">
              <a:solidFill>
                <a:srgbClr val="3F3F3F"/>
              </a:solidFill>
              <a:latin typeface="Arial"/>
              <a:ea typeface="Arial"/>
              <a:cs typeface="Arial"/>
              <a:sym typeface="Arial"/>
            </a:endParaRPr>
          </a:p>
        </p:txBody>
      </p:sp>
      <p:sp>
        <p:nvSpPr>
          <p:cNvPr id="3124" name="Google Shape;3124;p52"/>
          <p:cNvSpPr/>
          <p:nvPr/>
        </p:nvSpPr>
        <p:spPr>
          <a:xfrm>
            <a:off x="764499" y="4467079"/>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Libro de campo</a:t>
            </a:r>
            <a:endParaRPr sz="1400" b="0" i="0" u="none" strike="noStrike" cap="none">
              <a:solidFill>
                <a:srgbClr val="3F3F3F"/>
              </a:solidFill>
              <a:latin typeface="Arial"/>
              <a:ea typeface="Arial"/>
              <a:cs typeface="Arial"/>
              <a:sym typeface="Arial"/>
            </a:endParaRPr>
          </a:p>
        </p:txBody>
      </p:sp>
      <p:sp>
        <p:nvSpPr>
          <p:cNvPr id="3125" name="Google Shape;3125;p52"/>
          <p:cNvSpPr/>
          <p:nvPr/>
        </p:nvSpPr>
        <p:spPr>
          <a:xfrm>
            <a:off x="764499" y="5074187"/>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Formulario de solicitud de análisis</a:t>
            </a:r>
            <a:endParaRPr sz="1400" b="0" i="0" u="none" strike="noStrike" cap="none">
              <a:solidFill>
                <a:srgbClr val="3F3F3F"/>
              </a:solidFill>
              <a:latin typeface="Arial"/>
              <a:ea typeface="Arial"/>
              <a:cs typeface="Arial"/>
              <a:sym typeface="Arial"/>
            </a:endParaRPr>
          </a:p>
        </p:txBody>
      </p:sp>
      <p:sp>
        <p:nvSpPr>
          <p:cNvPr id="3126" name="Google Shape;3126;p52"/>
          <p:cNvSpPr/>
          <p:nvPr/>
        </p:nvSpPr>
        <p:spPr>
          <a:xfrm>
            <a:off x="764499" y="5651338"/>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Registro de control y vigilancia</a:t>
            </a:r>
            <a:endParaRPr sz="1400" b="0" i="0" u="none" strike="noStrike" cap="none">
              <a:solidFill>
                <a:srgbClr val="3F3F3F"/>
              </a:solidFill>
              <a:latin typeface="Arial"/>
              <a:ea typeface="Arial"/>
              <a:cs typeface="Arial"/>
              <a:sym typeface="Arial"/>
            </a:endParaRPr>
          </a:p>
        </p:txBody>
      </p:sp>
      <p:sp>
        <p:nvSpPr>
          <p:cNvPr id="3127" name="Google Shape;3127;p52"/>
          <p:cNvSpPr/>
          <p:nvPr/>
        </p:nvSpPr>
        <p:spPr>
          <a:xfrm>
            <a:off x="2880611" y="2654391"/>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Resultado de pruebas </a:t>
            </a:r>
            <a:endParaRPr sz="1400" b="0" i="0" u="none" strike="noStrike" cap="none">
              <a:solidFill>
                <a:srgbClr val="3F3F3F"/>
              </a:solidFill>
              <a:latin typeface="Arial"/>
              <a:ea typeface="Arial"/>
              <a:cs typeface="Arial"/>
              <a:sym typeface="Arial"/>
            </a:endParaRPr>
          </a:p>
        </p:txBody>
      </p:sp>
      <p:sp>
        <p:nvSpPr>
          <p:cNvPr id="3128" name="Google Shape;3128;p52"/>
          <p:cNvSpPr/>
          <p:nvPr/>
        </p:nvSpPr>
        <p:spPr>
          <a:xfrm>
            <a:off x="2880611" y="3297838"/>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Riesgos químicos </a:t>
            </a:r>
            <a:endParaRPr sz="1400" b="0" i="0" u="none" strike="noStrike" cap="none">
              <a:solidFill>
                <a:srgbClr val="3F3F3F"/>
              </a:solidFill>
              <a:latin typeface="Arial"/>
              <a:ea typeface="Arial"/>
              <a:cs typeface="Arial"/>
              <a:sym typeface="Arial"/>
            </a:endParaRPr>
          </a:p>
        </p:txBody>
      </p:sp>
      <p:sp>
        <p:nvSpPr>
          <p:cNvPr id="3129" name="Google Shape;3129;p52"/>
          <p:cNvSpPr/>
          <p:nvPr/>
        </p:nvSpPr>
        <p:spPr>
          <a:xfrm>
            <a:off x="2880611" y="3888823"/>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Transporte refrigerado</a:t>
            </a:r>
            <a:endParaRPr sz="1400" b="0" i="0" u="none" strike="noStrike" cap="none">
              <a:solidFill>
                <a:srgbClr val="3F3F3F"/>
              </a:solidFill>
              <a:latin typeface="Arial"/>
              <a:ea typeface="Arial"/>
              <a:cs typeface="Arial"/>
              <a:sym typeface="Arial"/>
            </a:endParaRPr>
          </a:p>
        </p:txBody>
      </p:sp>
      <p:sp>
        <p:nvSpPr>
          <p:cNvPr id="3130" name="Google Shape;3130;p52"/>
          <p:cNvSpPr/>
          <p:nvPr/>
        </p:nvSpPr>
        <p:spPr>
          <a:xfrm>
            <a:off x="2880611" y="4448341"/>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Profesionales certificados </a:t>
            </a:r>
            <a:endParaRPr sz="1400" b="0" i="0" u="none" strike="noStrike" cap="none">
              <a:solidFill>
                <a:srgbClr val="3F3F3F"/>
              </a:solidFill>
              <a:latin typeface="Arial"/>
              <a:ea typeface="Arial"/>
              <a:cs typeface="Arial"/>
              <a:sym typeface="Arial"/>
            </a:endParaRPr>
          </a:p>
        </p:txBody>
      </p:sp>
      <p:sp>
        <p:nvSpPr>
          <p:cNvPr id="3131" name="Google Shape;3131;p52"/>
          <p:cNvSpPr/>
          <p:nvPr/>
        </p:nvSpPr>
        <p:spPr>
          <a:xfrm>
            <a:off x="2908093" y="5070449"/>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Zonas limpias </a:t>
            </a:r>
            <a:endParaRPr sz="1400" b="0" i="0" u="none" strike="noStrike" cap="none">
              <a:solidFill>
                <a:srgbClr val="3F3F3F"/>
              </a:solidFill>
              <a:latin typeface="Arial"/>
              <a:ea typeface="Arial"/>
              <a:cs typeface="Arial"/>
              <a:sym typeface="Arial"/>
            </a:endParaRPr>
          </a:p>
        </p:txBody>
      </p:sp>
      <p:sp>
        <p:nvSpPr>
          <p:cNvPr id="3132" name="Google Shape;3132;p52"/>
          <p:cNvSpPr/>
          <p:nvPr/>
        </p:nvSpPr>
        <p:spPr>
          <a:xfrm>
            <a:off x="2925583" y="5672551"/>
            <a:ext cx="1828800" cy="47968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Cambio de recipientes </a:t>
            </a:r>
            <a:endParaRPr sz="1400" b="0" i="0" u="none" strike="noStrike" cap="none">
              <a:solidFill>
                <a:srgbClr val="3F3F3F"/>
              </a:solidFill>
              <a:latin typeface="Arial"/>
              <a:ea typeface="Arial"/>
              <a:cs typeface="Arial"/>
              <a:sym typeface="Arial"/>
            </a:endParaRPr>
          </a:p>
        </p:txBody>
      </p:sp>
      <p:sp>
        <p:nvSpPr>
          <p:cNvPr id="3133" name="Google Shape;3133;p52"/>
          <p:cNvSpPr/>
          <p:nvPr/>
        </p:nvSpPr>
        <p:spPr>
          <a:xfrm>
            <a:off x="5291530" y="2638269"/>
            <a:ext cx="6145968" cy="3513967"/>
          </a:xfrm>
          <a:prstGeom prst="roundRect">
            <a:avLst>
              <a:gd name="adj" fmla="val 16667"/>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34" name="Google Shape;3134;p52"/>
          <p:cNvSpPr/>
          <p:nvPr/>
        </p:nvSpPr>
        <p:spPr>
          <a:xfrm>
            <a:off x="513687" y="2533338"/>
            <a:ext cx="2244503" cy="3762531"/>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138"/>
        <p:cNvGrpSpPr/>
        <p:nvPr/>
      </p:nvGrpSpPr>
      <p:grpSpPr>
        <a:xfrm>
          <a:off x="0" y="0"/>
          <a:ext cx="0" cy="0"/>
          <a:chOff x="0" y="0"/>
          <a:chExt cx="0" cy="0"/>
        </a:xfrm>
      </p:grpSpPr>
      <p:sp>
        <p:nvSpPr>
          <p:cNvPr id="3139" name="Google Shape;3139;p53"/>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3140" name="Google Shape;3140;p53"/>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3</a:t>
            </a:r>
            <a:endParaRPr sz="1400" b="0" i="0" u="none" strike="noStrike" cap="none">
              <a:solidFill>
                <a:srgbClr val="000000"/>
              </a:solidFill>
              <a:latin typeface="Arial"/>
              <a:ea typeface="Arial"/>
              <a:cs typeface="Arial"/>
              <a:sym typeface="Arial"/>
            </a:endParaRPr>
          </a:p>
        </p:txBody>
      </p:sp>
      <p:sp>
        <p:nvSpPr>
          <p:cNvPr id="3141" name="Google Shape;3141;p53"/>
          <p:cNvSpPr txBox="1"/>
          <p:nvPr/>
        </p:nvSpPr>
        <p:spPr>
          <a:xfrm>
            <a:off x="6992203" y="3429000"/>
            <a:ext cx="4362300" cy="1600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Bienvenidos a la actividad de aprendizaje</a:t>
            </a:r>
            <a:r>
              <a:rPr lang="es-ES">
                <a:solidFill>
                  <a:srgbClr val="3F3F3F"/>
                </a:solidFill>
                <a:latin typeface="Open Sans"/>
                <a:ea typeface="Open Sans"/>
                <a:cs typeface="Open Sans"/>
                <a:sym typeface="Open Sans"/>
              </a:rPr>
              <a:t> </a:t>
            </a:r>
            <a:r>
              <a:rPr lang="es-ES" sz="1400" b="0" i="0" u="none" strike="noStrike" cap="none">
                <a:solidFill>
                  <a:srgbClr val="3F3F3F"/>
                </a:solidFill>
                <a:latin typeface="Open Sans"/>
                <a:ea typeface="Open Sans"/>
                <a:cs typeface="Open Sans"/>
                <a:sym typeface="Open Sans"/>
              </a:rPr>
              <a:t> Criterios de almacenamiento: de acuerdo con la naturaleza, la peligrosidad y la prioridad del ensayo. A continuación, se presenta la situación a resolver dentro de esta actividad. Clic en el botón siguiente:</a:t>
            </a:r>
            <a:endParaRPr sz="1400" b="0" i="0" u="none" strike="noStrike" cap="none">
              <a:solidFill>
                <a:srgbClr val="3F3F3F"/>
              </a:solidFill>
              <a:latin typeface="Arial"/>
              <a:ea typeface="Arial"/>
              <a:cs typeface="Arial"/>
              <a:sym typeface="Arial"/>
            </a:endParaRPr>
          </a:p>
        </p:txBody>
      </p:sp>
      <p:pic>
        <p:nvPicPr>
          <p:cNvPr id="3142" name="Google Shape;3142;p53"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3143" name="Google Shape;3143;p53" descr="Imagen que contiene Interfaz de usuario gráfica&#10;&#10;Descripción generada automáticamente"/>
          <p:cNvPicPr preferRelativeResize="0"/>
          <p:nvPr/>
        </p:nvPicPr>
        <p:blipFill rotWithShape="1">
          <a:blip r:embed="rId4">
            <a:alphaModFix/>
          </a:blip>
          <a:srcRect/>
          <a:stretch/>
        </p:blipFill>
        <p:spPr>
          <a:xfrm>
            <a:off x="9302772" y="5266490"/>
            <a:ext cx="1582008" cy="536389"/>
          </a:xfrm>
          <a:prstGeom prst="rect">
            <a:avLst/>
          </a:prstGeom>
          <a:noFill/>
          <a:ln>
            <a:noFill/>
          </a:ln>
        </p:spPr>
      </p:pic>
      <p:pic>
        <p:nvPicPr>
          <p:cNvPr id="3144" name="Google Shape;3144;p53" descr="Icono&#10;&#10;Descripción generada automáticamente"/>
          <p:cNvPicPr preferRelativeResize="0"/>
          <p:nvPr/>
        </p:nvPicPr>
        <p:blipFill rotWithShape="1">
          <a:blip r:embed="rId5">
            <a:alphaModFix/>
          </a:blip>
          <a:srcRect/>
          <a:stretch/>
        </p:blipFill>
        <p:spPr>
          <a:xfrm>
            <a:off x="9704070" y="5361945"/>
            <a:ext cx="502920" cy="62459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148"/>
        <p:cNvGrpSpPr/>
        <p:nvPr/>
      </p:nvGrpSpPr>
      <p:grpSpPr>
        <a:xfrm>
          <a:off x="0" y="0"/>
          <a:ext cx="0" cy="0"/>
          <a:chOff x="0" y="0"/>
          <a:chExt cx="0" cy="0"/>
        </a:xfrm>
      </p:grpSpPr>
      <p:sp>
        <p:nvSpPr>
          <p:cNvPr id="3149" name="Google Shape;3149;p54"/>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3150" name="Google Shape;3150;p54"/>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3</a:t>
            </a:r>
            <a:endParaRPr sz="1400" b="0" i="0" u="none" strike="noStrike" cap="none">
              <a:solidFill>
                <a:srgbClr val="000000"/>
              </a:solidFill>
              <a:latin typeface="Arial"/>
              <a:ea typeface="Arial"/>
              <a:cs typeface="Arial"/>
              <a:sym typeface="Arial"/>
            </a:endParaRPr>
          </a:p>
        </p:txBody>
      </p:sp>
      <p:sp>
        <p:nvSpPr>
          <p:cNvPr id="3151" name="Google Shape;3151;p54"/>
          <p:cNvSpPr/>
          <p:nvPr/>
        </p:nvSpPr>
        <p:spPr>
          <a:xfrm>
            <a:off x="6816638" y="3116506"/>
            <a:ext cx="4735488" cy="1102519"/>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2" name="Google Shape;3152;p54"/>
          <p:cNvSpPr/>
          <p:nvPr/>
        </p:nvSpPr>
        <p:spPr>
          <a:xfrm>
            <a:off x="6816638" y="4383864"/>
            <a:ext cx="4735488" cy="785841"/>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3" name="Google Shape;3153;p54"/>
          <p:cNvSpPr txBox="1"/>
          <p:nvPr/>
        </p:nvSpPr>
        <p:spPr>
          <a:xfrm>
            <a:off x="7003157" y="3070275"/>
            <a:ext cx="4362450" cy="203128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Profesor: </a:t>
            </a:r>
            <a:r>
              <a:rPr lang="es-ES" sz="1400" b="0" i="0" u="none" strike="noStrike" cap="none">
                <a:solidFill>
                  <a:srgbClr val="3F3F3F"/>
                </a:solidFill>
                <a:latin typeface="Open Sans"/>
                <a:ea typeface="Open Sans"/>
                <a:cs typeface="Open Sans"/>
                <a:sym typeface="Open Sans"/>
              </a:rPr>
              <a:t>¡Hola! Bienvenidos a la tercera actividad de esta unidad donde abordaremos el tema criterios de almacenamiento: de acuerdo con la naturaleza, la peligrosidad y la prioridad del ensayo.</a:t>
            </a:r>
            <a:endParaRPr sz="1400" b="0" i="0" u="none" strike="noStrike" cap="none">
              <a:solidFill>
                <a:srgbClr val="3F3F3F"/>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Estudiante: </a:t>
            </a:r>
            <a:r>
              <a:rPr lang="es-ES" sz="1400" b="0" i="0" u="none" strike="noStrike" cap="none">
                <a:solidFill>
                  <a:srgbClr val="3F3F3F"/>
                </a:solidFill>
                <a:latin typeface="Open Sans"/>
                <a:ea typeface="Open Sans"/>
                <a:cs typeface="Open Sans"/>
                <a:sym typeface="Open Sans"/>
              </a:rPr>
              <a:t>Muy bien profesor ¿Y de qué se trata la actividad?</a:t>
            </a:r>
            <a:endParaRPr sz="1400" b="0" i="0" u="none" strike="noStrike" cap="none">
              <a:solidFill>
                <a:srgbClr val="3F3F3F"/>
              </a:solidFill>
              <a:latin typeface="Arial"/>
              <a:ea typeface="Arial"/>
              <a:cs typeface="Arial"/>
              <a:sym typeface="Arial"/>
            </a:endParaRPr>
          </a:p>
        </p:txBody>
      </p:sp>
      <p:pic>
        <p:nvPicPr>
          <p:cNvPr id="3154" name="Google Shape;3154;p54" descr="Icono&#10;&#10;Descripción generada automáticamente"/>
          <p:cNvPicPr preferRelativeResize="0"/>
          <p:nvPr/>
        </p:nvPicPr>
        <p:blipFill rotWithShape="1">
          <a:blip r:embed="rId3">
            <a:alphaModFix/>
          </a:blip>
          <a:srcRect/>
          <a:stretch/>
        </p:blipFill>
        <p:spPr>
          <a:xfrm>
            <a:off x="9704070" y="5339076"/>
            <a:ext cx="434340" cy="539422"/>
          </a:xfrm>
          <a:prstGeom prst="rect">
            <a:avLst/>
          </a:prstGeom>
          <a:noFill/>
          <a:ln>
            <a:noFill/>
          </a:ln>
        </p:spPr>
      </p:pic>
      <p:pic>
        <p:nvPicPr>
          <p:cNvPr id="3155" name="Google Shape;3155;p54"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pic>
        <p:nvPicPr>
          <p:cNvPr id="3156" name="Google Shape;3156;p54" descr="Imagen que contiene Interfaz de usuario gráfica&#10;&#10;Descripción generada automáticamente"/>
          <p:cNvPicPr preferRelativeResize="0"/>
          <p:nvPr/>
        </p:nvPicPr>
        <p:blipFill rotWithShape="1">
          <a:blip r:embed="rId5">
            <a:alphaModFix/>
          </a:blip>
          <a:srcRect/>
          <a:stretch/>
        </p:blipFill>
        <p:spPr>
          <a:xfrm>
            <a:off x="9302772" y="5266490"/>
            <a:ext cx="1582008" cy="536389"/>
          </a:xfrm>
          <a:prstGeom prst="rect">
            <a:avLst/>
          </a:prstGeom>
          <a:noFill/>
          <a:ln>
            <a:noFill/>
          </a:ln>
        </p:spPr>
      </p:pic>
      <p:pic>
        <p:nvPicPr>
          <p:cNvPr id="3157" name="Google Shape;3157;p54" descr="Icono&#10;&#10;Descripción generada automáticamente"/>
          <p:cNvPicPr preferRelativeResize="0"/>
          <p:nvPr/>
        </p:nvPicPr>
        <p:blipFill rotWithShape="1">
          <a:blip r:embed="rId3">
            <a:alphaModFix/>
          </a:blip>
          <a:srcRect/>
          <a:stretch/>
        </p:blipFill>
        <p:spPr>
          <a:xfrm>
            <a:off x="9704070" y="5339076"/>
            <a:ext cx="434340" cy="539422"/>
          </a:xfrm>
          <a:prstGeom prst="rect">
            <a:avLst/>
          </a:prstGeom>
          <a:noFill/>
          <a:ln>
            <a:noFill/>
          </a:ln>
        </p:spPr>
      </p:pic>
      <p:pic>
        <p:nvPicPr>
          <p:cNvPr id="3158" name="Google Shape;3158;p54" descr="Imagen que contiene Sitio web&#10;&#10;Descripción generada automáticamente"/>
          <p:cNvPicPr preferRelativeResize="0"/>
          <p:nvPr/>
        </p:nvPicPr>
        <p:blipFill rotWithShape="1">
          <a:blip r:embed="rId6">
            <a:alphaModFix/>
          </a:blip>
          <a:srcRect/>
          <a:stretch/>
        </p:blipFill>
        <p:spPr>
          <a:xfrm>
            <a:off x="7637913" y="5268856"/>
            <a:ext cx="1546469" cy="53638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3163" name="Google Shape;3163;p55"/>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3164" name="Google Shape;3164;p55"/>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3</a:t>
            </a:r>
            <a:endParaRPr sz="1400" b="0" i="0" u="none" strike="noStrike" cap="none">
              <a:solidFill>
                <a:srgbClr val="000000"/>
              </a:solidFill>
              <a:latin typeface="Arial"/>
              <a:ea typeface="Arial"/>
              <a:cs typeface="Arial"/>
              <a:sym typeface="Arial"/>
            </a:endParaRPr>
          </a:p>
        </p:txBody>
      </p:sp>
      <p:sp>
        <p:nvSpPr>
          <p:cNvPr id="3165" name="Google Shape;3165;p55"/>
          <p:cNvSpPr/>
          <p:nvPr/>
        </p:nvSpPr>
        <p:spPr>
          <a:xfrm>
            <a:off x="6816638" y="3116506"/>
            <a:ext cx="4735488" cy="1215763"/>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6" name="Google Shape;3166;p55"/>
          <p:cNvSpPr/>
          <p:nvPr/>
        </p:nvSpPr>
        <p:spPr>
          <a:xfrm>
            <a:off x="6816638" y="4482334"/>
            <a:ext cx="4735488" cy="784156"/>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7" name="Google Shape;3167;p55"/>
          <p:cNvSpPr txBox="1"/>
          <p:nvPr/>
        </p:nvSpPr>
        <p:spPr>
          <a:xfrm>
            <a:off x="7003157" y="3203759"/>
            <a:ext cx="4362450" cy="203128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Profesor: </a:t>
            </a:r>
            <a:r>
              <a:rPr lang="es-ES" sz="1400" b="0" i="0" u="none" strike="noStrike" cap="none">
                <a:solidFill>
                  <a:srgbClr val="3F3F3F"/>
                </a:solidFill>
                <a:latin typeface="Open Sans"/>
                <a:ea typeface="Open Sans"/>
                <a:cs typeface="Open Sans"/>
                <a:sym typeface="Open Sans"/>
              </a:rPr>
              <a:t>Debes comprender los criterios de almacenamiento: de acuerdo con la naturaleza, la peligrosidad y la prioridad del ensayo.</a:t>
            </a: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Estudiante: </a:t>
            </a:r>
            <a:r>
              <a:rPr lang="es-ES" sz="1400" b="0" i="0" u="none" strike="noStrike" cap="none">
                <a:solidFill>
                  <a:srgbClr val="3F3F3F"/>
                </a:solidFill>
                <a:latin typeface="Open Sans"/>
                <a:ea typeface="Open Sans"/>
                <a:cs typeface="Open Sans"/>
                <a:sym typeface="Open Sans"/>
              </a:rPr>
              <a:t>Comprendo lo que debo realizar profesor, ¿Cuál es la información que necesito para resolver la actividad?</a:t>
            </a:r>
            <a:endParaRPr sz="1400" b="0" i="0" u="none" strike="noStrike" cap="none">
              <a:solidFill>
                <a:srgbClr val="3F3F3F"/>
              </a:solidFill>
              <a:latin typeface="Arial"/>
              <a:ea typeface="Arial"/>
              <a:cs typeface="Arial"/>
              <a:sym typeface="Arial"/>
            </a:endParaRPr>
          </a:p>
        </p:txBody>
      </p:sp>
      <p:pic>
        <p:nvPicPr>
          <p:cNvPr id="3168" name="Google Shape;3168;p55"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3169" name="Google Shape;3169;p55" descr="Imagen que contiene Interfaz de usuario gráfica&#10;&#10;Descripción generada automáticamente"/>
          <p:cNvPicPr preferRelativeResize="0"/>
          <p:nvPr/>
        </p:nvPicPr>
        <p:blipFill rotWithShape="1">
          <a:blip r:embed="rId4">
            <a:alphaModFix/>
          </a:blip>
          <a:srcRect/>
          <a:stretch/>
        </p:blipFill>
        <p:spPr>
          <a:xfrm>
            <a:off x="9302772" y="5266490"/>
            <a:ext cx="1582008" cy="536389"/>
          </a:xfrm>
          <a:prstGeom prst="rect">
            <a:avLst/>
          </a:prstGeom>
          <a:noFill/>
          <a:ln>
            <a:noFill/>
          </a:ln>
        </p:spPr>
      </p:pic>
      <p:pic>
        <p:nvPicPr>
          <p:cNvPr id="3170" name="Google Shape;3170;p55" descr="Imagen que contiene Sitio web&#10;&#10;Descripción generada automáticamente"/>
          <p:cNvPicPr preferRelativeResize="0"/>
          <p:nvPr/>
        </p:nvPicPr>
        <p:blipFill rotWithShape="1">
          <a:blip r:embed="rId5">
            <a:alphaModFix/>
          </a:blip>
          <a:srcRect/>
          <a:stretch/>
        </p:blipFill>
        <p:spPr>
          <a:xfrm>
            <a:off x="7637913" y="5268856"/>
            <a:ext cx="1546469" cy="536388"/>
          </a:xfrm>
          <a:prstGeom prst="rect">
            <a:avLst/>
          </a:prstGeom>
          <a:noFill/>
          <a:ln>
            <a:noFill/>
          </a:ln>
        </p:spPr>
      </p:pic>
      <p:pic>
        <p:nvPicPr>
          <p:cNvPr id="3171" name="Google Shape;3171;p55" descr="Icono&#10;&#10;Descripción generada automáticamente"/>
          <p:cNvPicPr preferRelativeResize="0"/>
          <p:nvPr/>
        </p:nvPicPr>
        <p:blipFill rotWithShape="1">
          <a:blip r:embed="rId6">
            <a:alphaModFix/>
          </a:blip>
          <a:srcRect/>
          <a:stretch/>
        </p:blipFill>
        <p:spPr>
          <a:xfrm>
            <a:off x="9704070" y="5339076"/>
            <a:ext cx="434340" cy="53942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175"/>
        <p:cNvGrpSpPr/>
        <p:nvPr/>
      </p:nvGrpSpPr>
      <p:grpSpPr>
        <a:xfrm>
          <a:off x="0" y="0"/>
          <a:ext cx="0" cy="0"/>
          <a:chOff x="0" y="0"/>
          <a:chExt cx="0" cy="0"/>
        </a:xfrm>
      </p:grpSpPr>
      <p:sp>
        <p:nvSpPr>
          <p:cNvPr id="3176" name="Google Shape;3176;p56"/>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3177" name="Google Shape;3177;p56"/>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3</a:t>
            </a:r>
            <a:endParaRPr sz="1400" b="0" i="0" u="none" strike="noStrike" cap="none">
              <a:solidFill>
                <a:srgbClr val="000000"/>
              </a:solidFill>
              <a:latin typeface="Arial"/>
              <a:ea typeface="Arial"/>
              <a:cs typeface="Arial"/>
              <a:sym typeface="Arial"/>
            </a:endParaRPr>
          </a:p>
        </p:txBody>
      </p:sp>
      <p:sp>
        <p:nvSpPr>
          <p:cNvPr id="3178" name="Google Shape;3178;p56"/>
          <p:cNvSpPr/>
          <p:nvPr/>
        </p:nvSpPr>
        <p:spPr>
          <a:xfrm>
            <a:off x="6816638" y="3116506"/>
            <a:ext cx="4735488" cy="1359241"/>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9" name="Google Shape;3179;p56"/>
          <p:cNvSpPr/>
          <p:nvPr/>
        </p:nvSpPr>
        <p:spPr>
          <a:xfrm>
            <a:off x="6816638" y="4640584"/>
            <a:ext cx="4735488" cy="62590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0" name="Google Shape;3180;p56"/>
          <p:cNvSpPr/>
          <p:nvPr/>
        </p:nvSpPr>
        <p:spPr>
          <a:xfrm>
            <a:off x="8238194" y="5978213"/>
            <a:ext cx="2075255" cy="35195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Open Sans"/>
                <a:ea typeface="Open Sans"/>
                <a:cs typeface="Open Sans"/>
                <a:sym typeface="Open Sans"/>
              </a:rPr>
              <a:t>Descargar actividad</a:t>
            </a:r>
            <a:endParaRPr sz="1400" b="0" i="0" u="none" strike="noStrike" cap="none">
              <a:solidFill>
                <a:srgbClr val="000000"/>
              </a:solidFill>
              <a:latin typeface="Arial"/>
              <a:ea typeface="Arial"/>
              <a:cs typeface="Arial"/>
              <a:sym typeface="Arial"/>
            </a:endParaRPr>
          </a:p>
        </p:txBody>
      </p:sp>
      <p:sp>
        <p:nvSpPr>
          <p:cNvPr id="3181" name="Google Shape;3181;p56"/>
          <p:cNvSpPr txBox="1"/>
          <p:nvPr/>
        </p:nvSpPr>
        <p:spPr>
          <a:xfrm>
            <a:off x="7003157" y="3204874"/>
            <a:ext cx="4362450"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Profesor: </a:t>
            </a:r>
            <a:r>
              <a:rPr lang="es-ES" sz="1400" b="0" i="0" u="none" strike="noStrike" cap="none">
                <a:solidFill>
                  <a:srgbClr val="3F3F3F"/>
                </a:solidFill>
                <a:latin typeface="Open Sans"/>
                <a:ea typeface="Open Sans"/>
                <a:cs typeface="Open Sans"/>
                <a:sym typeface="Open Sans"/>
              </a:rPr>
              <a:t>La información necesaria para resolver la actividad, la encontrarás en el contendido disponible a continuación. Recuerda descargar y desarrollar la guía de aprendizaje.</a:t>
            </a:r>
            <a:endParaRPr sz="1400" b="0" i="0" u="none" strike="noStrike" cap="none">
              <a:solidFill>
                <a:srgbClr val="3F3F3F"/>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Estudiante: </a:t>
            </a:r>
            <a:r>
              <a:rPr lang="es-ES" sz="1400" b="0" i="0" u="none" strike="noStrike" cap="none">
                <a:solidFill>
                  <a:srgbClr val="3F3F3F"/>
                </a:solidFill>
                <a:latin typeface="Open Sans"/>
                <a:ea typeface="Open Sans"/>
                <a:cs typeface="Open Sans"/>
                <a:sym typeface="Open Sans"/>
              </a:rPr>
              <a:t>¡Está bien profesor, revisaré la información y resolveré la actividad!</a:t>
            </a:r>
            <a:endParaRPr sz="1400" b="0" i="0" u="none" strike="noStrike" cap="none">
              <a:solidFill>
                <a:srgbClr val="3F3F3F"/>
              </a:solidFill>
              <a:latin typeface="Arial"/>
              <a:ea typeface="Arial"/>
              <a:cs typeface="Arial"/>
              <a:sym typeface="Arial"/>
            </a:endParaRPr>
          </a:p>
        </p:txBody>
      </p:sp>
      <p:pic>
        <p:nvPicPr>
          <p:cNvPr id="3182" name="Google Shape;3182;p56" descr="Icono&#10;&#10;Descripción generada automáticamente"/>
          <p:cNvPicPr preferRelativeResize="0"/>
          <p:nvPr/>
        </p:nvPicPr>
        <p:blipFill rotWithShape="1">
          <a:blip r:embed="rId3">
            <a:alphaModFix/>
          </a:blip>
          <a:srcRect/>
          <a:stretch/>
        </p:blipFill>
        <p:spPr>
          <a:xfrm>
            <a:off x="10096279" y="5950215"/>
            <a:ext cx="434340" cy="539422"/>
          </a:xfrm>
          <a:prstGeom prst="rect">
            <a:avLst/>
          </a:prstGeom>
          <a:noFill/>
          <a:ln>
            <a:noFill/>
          </a:ln>
        </p:spPr>
      </p:pic>
      <p:pic>
        <p:nvPicPr>
          <p:cNvPr id="3183" name="Google Shape;3183;p56"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pic>
        <p:nvPicPr>
          <p:cNvPr id="3184" name="Google Shape;3184;p56" descr="Imagen que contiene Interfaz de usuario gráfica&#10;&#10;Descripción generada automáticamente"/>
          <p:cNvPicPr preferRelativeResize="0"/>
          <p:nvPr/>
        </p:nvPicPr>
        <p:blipFill rotWithShape="1">
          <a:blip r:embed="rId5">
            <a:alphaModFix/>
          </a:blip>
          <a:srcRect/>
          <a:stretch/>
        </p:blipFill>
        <p:spPr>
          <a:xfrm>
            <a:off x="9302772" y="5266490"/>
            <a:ext cx="1582008" cy="536389"/>
          </a:xfrm>
          <a:prstGeom prst="rect">
            <a:avLst/>
          </a:prstGeom>
          <a:noFill/>
          <a:ln>
            <a:noFill/>
          </a:ln>
        </p:spPr>
      </p:pic>
      <p:pic>
        <p:nvPicPr>
          <p:cNvPr id="3185" name="Google Shape;3185;p56" descr="Imagen que contiene Sitio web&#10;&#10;Descripción generada automáticamente"/>
          <p:cNvPicPr preferRelativeResize="0"/>
          <p:nvPr/>
        </p:nvPicPr>
        <p:blipFill rotWithShape="1">
          <a:blip r:embed="rId6">
            <a:alphaModFix/>
          </a:blip>
          <a:srcRect/>
          <a:stretch/>
        </p:blipFill>
        <p:spPr>
          <a:xfrm>
            <a:off x="7637913" y="5268856"/>
            <a:ext cx="1546469" cy="536388"/>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281"/>
          <p:cNvSpPr/>
          <p:nvPr/>
        </p:nvSpPr>
        <p:spPr>
          <a:xfrm>
            <a:off x="6095999" y="3213601"/>
            <a:ext cx="5784557" cy="27082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192" name="Google Shape;3192;p281"/>
          <p:cNvPicPr preferRelativeResize="0"/>
          <p:nvPr/>
        </p:nvPicPr>
        <p:blipFill rotWithShape="1">
          <a:blip r:embed="rId3">
            <a:alphaModFix/>
          </a:blip>
          <a:srcRect/>
          <a:stretch/>
        </p:blipFill>
        <p:spPr>
          <a:xfrm>
            <a:off x="112397" y="2281287"/>
            <a:ext cx="5835027" cy="3988883"/>
          </a:xfrm>
          <a:prstGeom prst="rect">
            <a:avLst/>
          </a:prstGeom>
          <a:noFill/>
          <a:ln>
            <a:noFill/>
          </a:ln>
        </p:spPr>
      </p:pic>
      <p:sp>
        <p:nvSpPr>
          <p:cNvPr id="3193" name="Google Shape;3193;p281"/>
          <p:cNvSpPr/>
          <p:nvPr/>
        </p:nvSpPr>
        <p:spPr>
          <a:xfrm>
            <a:off x="633691" y="1594954"/>
            <a:ext cx="10891266" cy="88096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94" name="Google Shape;3194;p281"/>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195" name="Google Shape;3195;p281"/>
          <p:cNvSpPr txBox="1"/>
          <p:nvPr/>
        </p:nvSpPr>
        <p:spPr>
          <a:xfrm>
            <a:off x="667042" y="1597420"/>
            <a:ext cx="10685585" cy="131734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almacenamiento debe contar con condiciones que se establecen según la naturaleza de las muestras que se obtienen. Se debe velar por que las muestras no se alteren de forma alguna y no se afecten parámetros que se necesiten examinar. Es primordial el cumplimiento a los reglamentos de salud y seguridad. </a:t>
            </a:r>
            <a:endParaRPr/>
          </a:p>
          <a:p>
            <a:pPr marL="0" marR="0" lvl="0" indent="0" algn="just" rtl="0">
              <a:lnSpc>
                <a:spcPct val="100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96" name="Google Shape;3196;p281"/>
          <p:cNvSpPr txBox="1"/>
          <p:nvPr/>
        </p:nvSpPr>
        <p:spPr>
          <a:xfrm>
            <a:off x="6531429" y="4018265"/>
            <a:ext cx="4905039" cy="14465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calidad y confiabilidad de un buen resultado no apoya únicamente en el proceso analítico, inicia desde la toma, la identificación y el almacenamiento de la muestra.  </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800" b="0" i="0" u="none" strike="noStrike" cap="none">
              <a:solidFill>
                <a:srgbClr val="00000A"/>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97" name="Google Shape;3197;p281"/>
          <p:cNvSpPr txBox="1"/>
          <p:nvPr/>
        </p:nvSpPr>
        <p:spPr>
          <a:xfrm>
            <a:off x="6187091" y="2641108"/>
            <a:ext cx="33473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Otros criterios a tener en cuenta son: </a:t>
            </a:r>
            <a:endParaRPr sz="1400" b="0" i="0" u="none" strike="noStrike" cap="none">
              <a:solidFill>
                <a:srgbClr val="3F3F3F"/>
              </a:solidFill>
              <a:latin typeface="Open Sans"/>
              <a:ea typeface="Open Sans"/>
              <a:cs typeface="Open Sans"/>
              <a:sym typeface="Open Sans"/>
            </a:endParaRPr>
          </a:p>
        </p:txBody>
      </p:sp>
      <p:sp>
        <p:nvSpPr>
          <p:cNvPr id="3198" name="Google Shape;3198;p281"/>
          <p:cNvSpPr/>
          <p:nvPr/>
        </p:nvSpPr>
        <p:spPr>
          <a:xfrm>
            <a:off x="6342742" y="3213601"/>
            <a:ext cx="3347391" cy="539948"/>
          </a:xfrm>
          <a:prstGeom prst="roundRect">
            <a:avLst>
              <a:gd name="adj" fmla="val 16667"/>
            </a:avLst>
          </a:prstGeom>
          <a:solidFill>
            <a:schemeClr val="lt1"/>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99" name="Google Shape;3199;p281"/>
          <p:cNvSpPr txBox="1"/>
          <p:nvPr/>
        </p:nvSpPr>
        <p:spPr>
          <a:xfrm>
            <a:off x="6386468" y="3316942"/>
            <a:ext cx="25843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lo botones para navegar</a:t>
            </a:r>
            <a:endParaRPr sz="1400" b="0" i="0" u="none" strike="noStrike" cap="none">
              <a:solidFill>
                <a:srgbClr val="1F3864"/>
              </a:solidFill>
              <a:latin typeface="Open Sans"/>
              <a:ea typeface="Open Sans"/>
              <a:cs typeface="Open Sans"/>
              <a:sym typeface="Open Sans"/>
            </a:endParaRPr>
          </a:p>
        </p:txBody>
      </p:sp>
      <p:sp>
        <p:nvSpPr>
          <p:cNvPr id="3200" name="Google Shape;3200;p281">
            <a:hlinkClick r:id="" action="ppaction://hlinkshowjump?jump=lastslide"/>
          </p:cNvPr>
          <p:cNvSpPr/>
          <p:nvPr/>
        </p:nvSpPr>
        <p:spPr>
          <a:xfrm>
            <a:off x="11495928" y="4275728"/>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01" name="Google Shape;3201;p281" descr="Icono&#10;&#10;Descripción generada automáticamente"/>
          <p:cNvPicPr preferRelativeResize="0"/>
          <p:nvPr/>
        </p:nvPicPr>
        <p:blipFill rotWithShape="1">
          <a:blip r:embed="rId4">
            <a:alphaModFix/>
          </a:blip>
          <a:srcRect/>
          <a:stretch/>
        </p:blipFill>
        <p:spPr>
          <a:xfrm>
            <a:off x="11436468" y="4395139"/>
            <a:ext cx="434340" cy="53942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3207" name="Google Shape;3207;p282"/>
          <p:cNvSpPr/>
          <p:nvPr/>
        </p:nvSpPr>
        <p:spPr>
          <a:xfrm>
            <a:off x="6095999" y="3213601"/>
            <a:ext cx="5784557" cy="27082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08" name="Google Shape;3208;p282"/>
          <p:cNvPicPr preferRelativeResize="0"/>
          <p:nvPr/>
        </p:nvPicPr>
        <p:blipFill rotWithShape="1">
          <a:blip r:embed="rId3">
            <a:alphaModFix/>
          </a:blip>
          <a:srcRect/>
          <a:stretch/>
        </p:blipFill>
        <p:spPr>
          <a:xfrm>
            <a:off x="112397" y="2281287"/>
            <a:ext cx="5835027" cy="3988883"/>
          </a:xfrm>
          <a:prstGeom prst="rect">
            <a:avLst/>
          </a:prstGeom>
          <a:noFill/>
          <a:ln>
            <a:noFill/>
          </a:ln>
        </p:spPr>
      </p:pic>
      <p:sp>
        <p:nvSpPr>
          <p:cNvPr id="3209" name="Google Shape;3209;p282"/>
          <p:cNvSpPr/>
          <p:nvPr/>
        </p:nvSpPr>
        <p:spPr>
          <a:xfrm>
            <a:off x="633691" y="1594954"/>
            <a:ext cx="10891266" cy="88096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10" name="Google Shape;3210;p282"/>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211" name="Google Shape;3211;p282"/>
          <p:cNvSpPr txBox="1"/>
          <p:nvPr/>
        </p:nvSpPr>
        <p:spPr>
          <a:xfrm>
            <a:off x="667042" y="1597420"/>
            <a:ext cx="10685585" cy="131734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almacenamiento debe contar con condiciones que se establecen según la naturaleza de las muestras que se obtienen. Se debe velar por que las muestras no se alteren de forma alguna y no se afecten parámetros que se necesiten examinar. Es primordial el cumplimiento a los reglamentos de salud y seguridad. </a:t>
            </a:r>
            <a:endParaRPr/>
          </a:p>
          <a:p>
            <a:pPr marL="0" marR="0" lvl="0" indent="0" algn="just" rtl="0">
              <a:lnSpc>
                <a:spcPct val="100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2" name="Google Shape;3212;p282"/>
          <p:cNvSpPr txBox="1"/>
          <p:nvPr/>
        </p:nvSpPr>
        <p:spPr>
          <a:xfrm>
            <a:off x="6531429" y="3887639"/>
            <a:ext cx="4905039" cy="25163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avería de la muestra da nulidad a cualquier resultado obtenido, es por esto que se debe mantener de manera que se preserve la integridad, estabilidad, seguridad y regularidad.  Debe ser tan estricta, que debe evitar variaciones químicas o físicas de las muestras, que causen perturbación en la composición de los elementos traza. </a:t>
            </a:r>
            <a:endParaRPr/>
          </a:p>
          <a:p>
            <a:pPr marL="0" marR="0" lvl="0" indent="0" algn="just" rtl="0">
              <a:lnSpc>
                <a:spcPct val="100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800" b="0" i="0" u="none" strike="noStrike" cap="none">
              <a:solidFill>
                <a:srgbClr val="00000A"/>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13" name="Google Shape;3213;p282"/>
          <p:cNvSpPr txBox="1"/>
          <p:nvPr/>
        </p:nvSpPr>
        <p:spPr>
          <a:xfrm>
            <a:off x="6187091" y="2641108"/>
            <a:ext cx="33473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Otros criterios a tener en cuenta son: </a:t>
            </a:r>
            <a:endParaRPr sz="1400" b="0" i="0" u="none" strike="noStrike" cap="none">
              <a:solidFill>
                <a:srgbClr val="3F3F3F"/>
              </a:solidFill>
              <a:latin typeface="Open Sans"/>
              <a:ea typeface="Open Sans"/>
              <a:cs typeface="Open Sans"/>
              <a:sym typeface="Open Sans"/>
            </a:endParaRPr>
          </a:p>
        </p:txBody>
      </p:sp>
      <p:sp>
        <p:nvSpPr>
          <p:cNvPr id="3214" name="Google Shape;3214;p282"/>
          <p:cNvSpPr/>
          <p:nvPr/>
        </p:nvSpPr>
        <p:spPr>
          <a:xfrm>
            <a:off x="6342742" y="3213601"/>
            <a:ext cx="3347391" cy="539948"/>
          </a:xfrm>
          <a:prstGeom prst="roundRect">
            <a:avLst>
              <a:gd name="adj" fmla="val 16667"/>
            </a:avLst>
          </a:prstGeom>
          <a:solidFill>
            <a:schemeClr val="lt1"/>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15" name="Google Shape;3215;p282"/>
          <p:cNvSpPr txBox="1"/>
          <p:nvPr/>
        </p:nvSpPr>
        <p:spPr>
          <a:xfrm>
            <a:off x="6386468" y="3316942"/>
            <a:ext cx="25843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lo botones para navegar</a:t>
            </a:r>
            <a:endParaRPr sz="1400" b="0" i="0" u="none" strike="noStrike" cap="none">
              <a:solidFill>
                <a:srgbClr val="1F3864"/>
              </a:solidFill>
              <a:latin typeface="Open Sans"/>
              <a:ea typeface="Open Sans"/>
              <a:cs typeface="Open Sans"/>
              <a:sym typeface="Open Sans"/>
            </a:endParaRPr>
          </a:p>
        </p:txBody>
      </p:sp>
      <p:sp>
        <p:nvSpPr>
          <p:cNvPr id="3216" name="Google Shape;3216;p282">
            <a:hlinkClick r:id="" action="ppaction://hlinkshowjump?jump=lastslide"/>
          </p:cNvPr>
          <p:cNvSpPr/>
          <p:nvPr/>
        </p:nvSpPr>
        <p:spPr>
          <a:xfrm>
            <a:off x="11495928" y="4275728"/>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17" name="Google Shape;3217;p282" descr="Icono&#10;&#10;Descripción generada automáticamente"/>
          <p:cNvPicPr preferRelativeResize="0"/>
          <p:nvPr/>
        </p:nvPicPr>
        <p:blipFill rotWithShape="1">
          <a:blip r:embed="rId4">
            <a:alphaModFix/>
          </a:blip>
          <a:srcRect/>
          <a:stretch/>
        </p:blipFill>
        <p:spPr>
          <a:xfrm>
            <a:off x="11436468" y="4395139"/>
            <a:ext cx="434340" cy="539422"/>
          </a:xfrm>
          <a:prstGeom prst="rect">
            <a:avLst/>
          </a:prstGeom>
          <a:noFill/>
          <a:ln>
            <a:noFill/>
          </a:ln>
        </p:spPr>
      </p:pic>
      <p:sp>
        <p:nvSpPr>
          <p:cNvPr id="3218" name="Google Shape;3218;p282">
            <a:hlinkClick r:id="" action="ppaction://hlinkshowjump?jump=firstslide"/>
          </p:cNvPr>
          <p:cNvSpPr/>
          <p:nvPr/>
        </p:nvSpPr>
        <p:spPr>
          <a:xfrm>
            <a:off x="6187091" y="4275728"/>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223"/>
        <p:cNvGrpSpPr/>
        <p:nvPr/>
      </p:nvGrpSpPr>
      <p:grpSpPr>
        <a:xfrm>
          <a:off x="0" y="0"/>
          <a:ext cx="0" cy="0"/>
          <a:chOff x="0" y="0"/>
          <a:chExt cx="0" cy="0"/>
        </a:xfrm>
      </p:grpSpPr>
      <p:sp>
        <p:nvSpPr>
          <p:cNvPr id="3224" name="Google Shape;3224;p283"/>
          <p:cNvSpPr/>
          <p:nvPr/>
        </p:nvSpPr>
        <p:spPr>
          <a:xfrm>
            <a:off x="6095999" y="3213601"/>
            <a:ext cx="5784557" cy="27082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25" name="Google Shape;3225;p283"/>
          <p:cNvPicPr preferRelativeResize="0"/>
          <p:nvPr/>
        </p:nvPicPr>
        <p:blipFill rotWithShape="1">
          <a:blip r:embed="rId3">
            <a:alphaModFix/>
          </a:blip>
          <a:srcRect/>
          <a:stretch/>
        </p:blipFill>
        <p:spPr>
          <a:xfrm>
            <a:off x="112397" y="2281287"/>
            <a:ext cx="5835027" cy="3988883"/>
          </a:xfrm>
          <a:prstGeom prst="rect">
            <a:avLst/>
          </a:prstGeom>
          <a:noFill/>
          <a:ln>
            <a:noFill/>
          </a:ln>
        </p:spPr>
      </p:pic>
      <p:sp>
        <p:nvSpPr>
          <p:cNvPr id="3226" name="Google Shape;3226;p283"/>
          <p:cNvSpPr/>
          <p:nvPr/>
        </p:nvSpPr>
        <p:spPr>
          <a:xfrm>
            <a:off x="633691" y="1594954"/>
            <a:ext cx="10891266" cy="88096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7" name="Google Shape;3227;p283"/>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228" name="Google Shape;3228;p283"/>
          <p:cNvSpPr txBox="1"/>
          <p:nvPr/>
        </p:nvSpPr>
        <p:spPr>
          <a:xfrm>
            <a:off x="667042" y="1597420"/>
            <a:ext cx="10685585" cy="131734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almacenamiento debe contar con condiciones que se establecen según la naturaleza de las muestras que se obtienen. Se debe velar por que las muestras no se alteren de forma alguna y no se afecten parámetros que se necesiten examinar. Es primordial el cumplimiento a los reglamentos de salud y seguridad. </a:t>
            </a:r>
            <a:endParaRPr/>
          </a:p>
          <a:p>
            <a:pPr marL="0" marR="0" lvl="0" indent="0" algn="just" rtl="0">
              <a:lnSpc>
                <a:spcPct val="100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29" name="Google Shape;3229;p283"/>
          <p:cNvSpPr txBox="1"/>
          <p:nvPr/>
        </p:nvSpPr>
        <p:spPr>
          <a:xfrm>
            <a:off x="6531429" y="3887639"/>
            <a:ext cx="4905039" cy="20553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deberá tener muchas precauciones cuando se lleve a cabo un análisis de trazas, esto debido a que una mala práctica puede averiar la muestra. El cuidado debe ser para que la muestra y el equipo, no se contaminen con material extraño. </a:t>
            </a:r>
            <a:endParaRPr/>
          </a:p>
          <a:p>
            <a:pPr marL="0" marR="0" lvl="0" indent="0" algn="just" rtl="0">
              <a:lnSpc>
                <a:spcPct val="100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800" b="0" i="0" u="none" strike="noStrike" cap="none">
              <a:solidFill>
                <a:srgbClr val="00000A"/>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30" name="Google Shape;3230;p283"/>
          <p:cNvSpPr txBox="1"/>
          <p:nvPr/>
        </p:nvSpPr>
        <p:spPr>
          <a:xfrm>
            <a:off x="6187091" y="2641108"/>
            <a:ext cx="33473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Otros criterios a tener en cuenta son</a:t>
            </a:r>
            <a:r>
              <a:rPr lang="es-ES" sz="1400" b="0" i="0" u="none" strike="noStrike" cap="none">
                <a:solidFill>
                  <a:srgbClr val="1F3864"/>
                </a:solidFill>
                <a:latin typeface="Open Sans"/>
                <a:ea typeface="Open Sans"/>
                <a:cs typeface="Open Sans"/>
                <a:sym typeface="Open Sans"/>
              </a:rPr>
              <a:t>: </a:t>
            </a:r>
            <a:endParaRPr sz="1400" b="0" i="0" u="none" strike="noStrike" cap="none">
              <a:solidFill>
                <a:srgbClr val="1F3864"/>
              </a:solidFill>
              <a:latin typeface="Open Sans"/>
              <a:ea typeface="Open Sans"/>
              <a:cs typeface="Open Sans"/>
              <a:sym typeface="Open Sans"/>
            </a:endParaRPr>
          </a:p>
        </p:txBody>
      </p:sp>
      <p:sp>
        <p:nvSpPr>
          <p:cNvPr id="3231" name="Google Shape;3231;p283"/>
          <p:cNvSpPr/>
          <p:nvPr/>
        </p:nvSpPr>
        <p:spPr>
          <a:xfrm>
            <a:off x="6342742" y="3213601"/>
            <a:ext cx="3347391" cy="539948"/>
          </a:xfrm>
          <a:prstGeom prst="roundRect">
            <a:avLst>
              <a:gd name="adj" fmla="val 16667"/>
            </a:avLst>
          </a:prstGeom>
          <a:solidFill>
            <a:schemeClr val="lt1"/>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2" name="Google Shape;3232;p283"/>
          <p:cNvSpPr txBox="1"/>
          <p:nvPr/>
        </p:nvSpPr>
        <p:spPr>
          <a:xfrm>
            <a:off x="6386468" y="3316942"/>
            <a:ext cx="25843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lo botones para navegar</a:t>
            </a:r>
            <a:endParaRPr sz="1400" b="0" i="0" u="none" strike="noStrike" cap="none">
              <a:solidFill>
                <a:srgbClr val="1F3864"/>
              </a:solidFill>
              <a:latin typeface="Open Sans"/>
              <a:ea typeface="Open Sans"/>
              <a:cs typeface="Open Sans"/>
              <a:sym typeface="Open Sans"/>
            </a:endParaRPr>
          </a:p>
        </p:txBody>
      </p:sp>
      <p:sp>
        <p:nvSpPr>
          <p:cNvPr id="3233" name="Google Shape;3233;p283">
            <a:hlinkClick r:id="" action="ppaction://hlinkshowjump?jump=lastslide"/>
          </p:cNvPr>
          <p:cNvSpPr/>
          <p:nvPr/>
        </p:nvSpPr>
        <p:spPr>
          <a:xfrm>
            <a:off x="11495928" y="4275728"/>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34" name="Google Shape;3234;p283" descr="Icono&#10;&#10;Descripción generada automáticamente"/>
          <p:cNvPicPr preferRelativeResize="0"/>
          <p:nvPr/>
        </p:nvPicPr>
        <p:blipFill rotWithShape="1">
          <a:blip r:embed="rId4">
            <a:alphaModFix/>
          </a:blip>
          <a:srcRect/>
          <a:stretch/>
        </p:blipFill>
        <p:spPr>
          <a:xfrm>
            <a:off x="11436468" y="4395139"/>
            <a:ext cx="434340" cy="539422"/>
          </a:xfrm>
          <a:prstGeom prst="rect">
            <a:avLst/>
          </a:prstGeom>
          <a:noFill/>
          <a:ln>
            <a:noFill/>
          </a:ln>
        </p:spPr>
      </p:pic>
      <p:sp>
        <p:nvSpPr>
          <p:cNvPr id="3235" name="Google Shape;3235;p283">
            <a:hlinkClick r:id="" action="ppaction://hlinkshowjump?jump=firstslide"/>
          </p:cNvPr>
          <p:cNvSpPr/>
          <p:nvPr/>
        </p:nvSpPr>
        <p:spPr>
          <a:xfrm>
            <a:off x="6187091" y="4275728"/>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69"/>
          <p:cNvSpPr/>
          <p:nvPr/>
        </p:nvSpPr>
        <p:spPr>
          <a:xfrm>
            <a:off x="6073254" y="2919814"/>
            <a:ext cx="5404514" cy="265490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1" name="Google Shape;321;p169"/>
          <p:cNvSpPr/>
          <p:nvPr/>
        </p:nvSpPr>
        <p:spPr>
          <a:xfrm>
            <a:off x="5819617" y="1733266"/>
            <a:ext cx="5890162" cy="122881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2" name="Google Shape;322;p169"/>
          <p:cNvSpPr/>
          <p:nvPr/>
        </p:nvSpPr>
        <p:spPr>
          <a:xfrm>
            <a:off x="313896" y="3326430"/>
            <a:ext cx="5036024" cy="2254911"/>
          </a:xfrm>
          <a:prstGeom prst="roundRect">
            <a:avLst>
              <a:gd name="adj" fmla="val 16667"/>
            </a:avLst>
          </a:prstGeom>
          <a:no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169"/>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324" name="Google Shape;324;p169"/>
          <p:cNvSpPr/>
          <p:nvPr/>
        </p:nvSpPr>
        <p:spPr>
          <a:xfrm>
            <a:off x="1726438" y="2962082"/>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 name="Google Shape;325;p169"/>
          <p:cNvSpPr txBox="1"/>
          <p:nvPr/>
        </p:nvSpPr>
        <p:spPr>
          <a:xfrm>
            <a:off x="1787852" y="3064820"/>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La muestra y su pretratamiento</a:t>
            </a:r>
            <a:endParaRPr sz="1400" b="1" i="0" u="none" strike="noStrike" cap="none">
              <a:solidFill>
                <a:srgbClr val="3F3F3F"/>
              </a:solidFill>
              <a:latin typeface="Open Sans"/>
              <a:ea typeface="Open Sans"/>
              <a:cs typeface="Open Sans"/>
              <a:sym typeface="Open Sans"/>
            </a:endParaRPr>
          </a:p>
        </p:txBody>
      </p:sp>
      <p:pic>
        <p:nvPicPr>
          <p:cNvPr id="326" name="Google Shape;326;p169"/>
          <p:cNvPicPr preferRelativeResize="0"/>
          <p:nvPr/>
        </p:nvPicPr>
        <p:blipFill rotWithShape="1">
          <a:blip r:embed="rId3">
            <a:alphaModFix/>
          </a:blip>
          <a:srcRect/>
          <a:stretch/>
        </p:blipFill>
        <p:spPr>
          <a:xfrm>
            <a:off x="2030822" y="1588893"/>
            <a:ext cx="1506635" cy="1506635"/>
          </a:xfrm>
          <a:prstGeom prst="rect">
            <a:avLst/>
          </a:prstGeom>
          <a:noFill/>
          <a:ln>
            <a:noFill/>
          </a:ln>
          <a:effectLst>
            <a:outerShdw blurRad="50800" dist="38100" dir="2700000" algn="tl" rotWithShape="0">
              <a:srgbClr val="000000">
                <a:alpha val="40000"/>
              </a:srgbClr>
            </a:outerShdw>
          </a:effectLst>
        </p:spPr>
      </p:pic>
      <p:sp>
        <p:nvSpPr>
          <p:cNvPr id="327" name="Google Shape;327;p169"/>
          <p:cNvSpPr txBox="1"/>
          <p:nvPr/>
        </p:nvSpPr>
        <p:spPr>
          <a:xfrm>
            <a:off x="491316" y="3656275"/>
            <a:ext cx="4708476"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595959"/>
                </a:solidFill>
                <a:latin typeface="Open Sans"/>
                <a:ea typeface="Open Sans"/>
                <a:cs typeface="Open Sans"/>
                <a:sym typeface="Open Sans"/>
              </a:rPr>
              <a:t>Al pretratamiento se le conoce como al periodo que existe entre la toma y el tratamiento de la muestra, en la cual se efectúan acciones físicas sobre la muestra antes de su estudio, desde otro punto de vista, se concibe como tratamiento a la fase en la cual la muestra es reducida a métodos químicos y físicos para disponerla para su posterior estudio.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8" name="Google Shape;328;p169"/>
          <p:cNvSpPr txBox="1"/>
          <p:nvPr/>
        </p:nvSpPr>
        <p:spPr>
          <a:xfrm>
            <a:off x="5991368" y="1756889"/>
            <a:ext cx="5540992"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llegar la muestra al laboratorio, el analista tendrá un orden de procedimientos que ejecutar  para preservar las características de la muestra.</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navegar por la información</a:t>
            </a:r>
            <a:r>
              <a:rPr lang="es-ES" sz="1400" b="0" i="0" u="none" strike="noStrike" cap="none">
                <a:solidFill>
                  <a:srgbClr val="3F3F3F"/>
                </a:solidFill>
                <a:latin typeface="Open Sans"/>
                <a:ea typeface="Open Sans"/>
                <a:cs typeface="Open Sans"/>
                <a:sym typeface="Open Sans"/>
              </a:rPr>
              <a:t>. </a:t>
            </a:r>
            <a:endParaRPr/>
          </a:p>
        </p:txBody>
      </p:sp>
      <p:sp>
        <p:nvSpPr>
          <p:cNvPr id="329" name="Google Shape;329;p169"/>
          <p:cNvSpPr txBox="1"/>
          <p:nvPr/>
        </p:nvSpPr>
        <p:spPr>
          <a:xfrm>
            <a:off x="7945126" y="3016157"/>
            <a:ext cx="2946000" cy="2462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El almacenamiento,</a:t>
            </a:r>
            <a:r>
              <a:rPr lang="es-ES">
                <a:solidFill>
                  <a:schemeClr val="lt1"/>
                </a:solidFill>
                <a:latin typeface="Open Sans"/>
                <a:ea typeface="Open Sans"/>
                <a:cs typeface="Open Sans"/>
                <a:sym typeface="Open Sans"/>
              </a:rPr>
              <a:t> </a:t>
            </a:r>
            <a:r>
              <a:rPr lang="es-ES" sz="1400" b="0" i="0" u="none" strike="noStrike" cap="none">
                <a:solidFill>
                  <a:schemeClr val="lt1"/>
                </a:solidFill>
                <a:latin typeface="Open Sans"/>
                <a:ea typeface="Open Sans"/>
                <a:cs typeface="Open Sans"/>
                <a:sym typeface="Open Sans"/>
              </a:rPr>
              <a:t>debe efectuarse de manera correcta de acuerdo al tipo de muestra, esas muestras que se degradan velozmente tienen que examinarse de forma rápida, cuando este escenario no es posible, de inmediato se tendrán que adicionar conservantes o se deberán almacenar en condiciones  precisas, etc.</a:t>
            </a:r>
            <a:endParaRPr/>
          </a:p>
        </p:txBody>
      </p:sp>
      <p:sp>
        <p:nvSpPr>
          <p:cNvPr id="330" name="Google Shape;330;p169">
            <a:hlinkClick r:id="" action="ppaction://hlinkshowjump?jump=lastslide"/>
          </p:cNvPr>
          <p:cNvSpPr/>
          <p:nvPr/>
        </p:nvSpPr>
        <p:spPr>
          <a:xfrm>
            <a:off x="10929989" y="412162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31" name="Google Shape;331;p169" descr="Icono&#10;&#10;Descripción generada automáticamente"/>
          <p:cNvPicPr preferRelativeResize="0"/>
          <p:nvPr/>
        </p:nvPicPr>
        <p:blipFill rotWithShape="1">
          <a:blip r:embed="rId4">
            <a:alphaModFix/>
          </a:blip>
          <a:srcRect/>
          <a:stretch/>
        </p:blipFill>
        <p:spPr>
          <a:xfrm>
            <a:off x="10891174" y="4294505"/>
            <a:ext cx="434340" cy="539422"/>
          </a:xfrm>
          <a:prstGeom prst="rect">
            <a:avLst/>
          </a:prstGeom>
          <a:noFill/>
          <a:ln>
            <a:noFill/>
          </a:ln>
        </p:spPr>
      </p:pic>
      <p:sp>
        <p:nvSpPr>
          <p:cNvPr id="332" name="Google Shape;332;p169">
            <a:hlinkClick r:id="" action="ppaction://hlinkshowjump?jump=lastslide"/>
          </p:cNvPr>
          <p:cNvSpPr/>
          <p:nvPr/>
        </p:nvSpPr>
        <p:spPr>
          <a:xfrm flipH="1">
            <a:off x="6237032" y="3820930"/>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33" name="Google Shape;333;p169"/>
          <p:cNvPicPr preferRelativeResize="0"/>
          <p:nvPr/>
        </p:nvPicPr>
        <p:blipFill rotWithShape="1">
          <a:blip r:embed="rId5">
            <a:alphaModFix/>
          </a:blip>
          <a:srcRect/>
          <a:stretch/>
        </p:blipFill>
        <p:spPr>
          <a:xfrm>
            <a:off x="6555639" y="4167178"/>
            <a:ext cx="1389487" cy="138948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240"/>
        <p:cNvGrpSpPr/>
        <p:nvPr/>
      </p:nvGrpSpPr>
      <p:grpSpPr>
        <a:xfrm>
          <a:off x="0" y="0"/>
          <a:ext cx="0" cy="0"/>
          <a:chOff x="0" y="0"/>
          <a:chExt cx="0" cy="0"/>
        </a:xfrm>
      </p:grpSpPr>
      <p:sp>
        <p:nvSpPr>
          <p:cNvPr id="3241" name="Google Shape;3241;p284"/>
          <p:cNvSpPr/>
          <p:nvPr/>
        </p:nvSpPr>
        <p:spPr>
          <a:xfrm>
            <a:off x="6095999" y="3213601"/>
            <a:ext cx="5784557" cy="27082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42" name="Google Shape;3242;p284"/>
          <p:cNvPicPr preferRelativeResize="0"/>
          <p:nvPr/>
        </p:nvPicPr>
        <p:blipFill rotWithShape="1">
          <a:blip r:embed="rId3">
            <a:alphaModFix/>
          </a:blip>
          <a:srcRect/>
          <a:stretch/>
        </p:blipFill>
        <p:spPr>
          <a:xfrm>
            <a:off x="112397" y="2281287"/>
            <a:ext cx="5835027" cy="3988883"/>
          </a:xfrm>
          <a:prstGeom prst="rect">
            <a:avLst/>
          </a:prstGeom>
          <a:noFill/>
          <a:ln>
            <a:noFill/>
          </a:ln>
        </p:spPr>
      </p:pic>
      <p:sp>
        <p:nvSpPr>
          <p:cNvPr id="3243" name="Google Shape;3243;p284"/>
          <p:cNvSpPr/>
          <p:nvPr/>
        </p:nvSpPr>
        <p:spPr>
          <a:xfrm>
            <a:off x="633691" y="1594954"/>
            <a:ext cx="10891266" cy="880960"/>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4" name="Google Shape;3244;p284"/>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245" name="Google Shape;3245;p284"/>
          <p:cNvSpPr txBox="1"/>
          <p:nvPr/>
        </p:nvSpPr>
        <p:spPr>
          <a:xfrm>
            <a:off x="667042" y="1597420"/>
            <a:ext cx="10685585" cy="131734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almacenamiento debe contar con condiciones que se establecen según la naturaleza de las muestras que se obtienen. Se debe velar por que las muestras no se alteren de forma alguna y no se afecten parámetros que se necesiten examinar. Es primordial el cumplimiento a los reglamentos de salud y seguridad. </a:t>
            </a:r>
            <a:endParaRPr/>
          </a:p>
          <a:p>
            <a:pPr marL="0" marR="0" lvl="0" indent="0" algn="just" rtl="0">
              <a:lnSpc>
                <a:spcPct val="100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46" name="Google Shape;3246;p284"/>
          <p:cNvSpPr txBox="1"/>
          <p:nvPr/>
        </p:nvSpPr>
        <p:spPr>
          <a:xfrm>
            <a:off x="6531429" y="3732891"/>
            <a:ext cx="4905039" cy="297741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Las muestras que se averían provocan cambios en la composición, como por ejemplo fermentaciones, absorción de agua, absorción de óxido de carbono, desnaturalización de las proteínas por demasiado calor, reacciones fotoquímicas, proceso de oxidación por contacto con el ambiente, efectos microbiológicos. Es por este motivo que las muestras deben mantenerse de manera que disminuya los peligros de alteraciones a los que puedan estar expuestos antes de su análisis. </a:t>
            </a:r>
            <a:endParaRPr/>
          </a:p>
          <a:p>
            <a:pPr marL="0" marR="0" lvl="0" indent="0" algn="just" rtl="0">
              <a:lnSpc>
                <a:spcPct val="100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800" b="0" i="0" u="none" strike="noStrike" cap="none">
              <a:solidFill>
                <a:srgbClr val="00000A"/>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47" name="Google Shape;3247;p284"/>
          <p:cNvSpPr txBox="1"/>
          <p:nvPr/>
        </p:nvSpPr>
        <p:spPr>
          <a:xfrm>
            <a:off x="6187091" y="2641108"/>
            <a:ext cx="33473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Otros criterios a tener en cuenta son: </a:t>
            </a:r>
            <a:endParaRPr sz="1400" b="0" i="0" u="none" strike="noStrike" cap="none">
              <a:solidFill>
                <a:srgbClr val="3F3F3F"/>
              </a:solidFill>
              <a:latin typeface="Open Sans"/>
              <a:ea typeface="Open Sans"/>
              <a:cs typeface="Open Sans"/>
              <a:sym typeface="Open Sans"/>
            </a:endParaRPr>
          </a:p>
        </p:txBody>
      </p:sp>
      <p:sp>
        <p:nvSpPr>
          <p:cNvPr id="3248" name="Google Shape;3248;p284"/>
          <p:cNvSpPr/>
          <p:nvPr/>
        </p:nvSpPr>
        <p:spPr>
          <a:xfrm>
            <a:off x="6342742" y="3213601"/>
            <a:ext cx="3347391" cy="539948"/>
          </a:xfrm>
          <a:prstGeom prst="roundRect">
            <a:avLst>
              <a:gd name="adj" fmla="val 16667"/>
            </a:avLst>
          </a:prstGeom>
          <a:solidFill>
            <a:schemeClr val="lt1"/>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9" name="Google Shape;3249;p284"/>
          <p:cNvSpPr txBox="1"/>
          <p:nvPr/>
        </p:nvSpPr>
        <p:spPr>
          <a:xfrm>
            <a:off x="6386468" y="3316942"/>
            <a:ext cx="25843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lo botones para navegar</a:t>
            </a:r>
            <a:endParaRPr sz="1400" b="0" i="0" u="none" strike="noStrike" cap="none">
              <a:solidFill>
                <a:srgbClr val="1F3864"/>
              </a:solidFill>
              <a:latin typeface="Open Sans"/>
              <a:ea typeface="Open Sans"/>
              <a:cs typeface="Open Sans"/>
              <a:sym typeface="Open Sans"/>
            </a:endParaRPr>
          </a:p>
        </p:txBody>
      </p:sp>
      <p:pic>
        <p:nvPicPr>
          <p:cNvPr id="3250" name="Google Shape;3250;p284" descr="Icono&#10;&#10;Descripción generada automáticamente"/>
          <p:cNvPicPr preferRelativeResize="0"/>
          <p:nvPr/>
        </p:nvPicPr>
        <p:blipFill rotWithShape="1">
          <a:blip r:embed="rId4">
            <a:alphaModFix/>
          </a:blip>
          <a:srcRect/>
          <a:stretch/>
        </p:blipFill>
        <p:spPr>
          <a:xfrm>
            <a:off x="7244309" y="6279059"/>
            <a:ext cx="434340" cy="539422"/>
          </a:xfrm>
          <a:prstGeom prst="rect">
            <a:avLst/>
          </a:prstGeom>
          <a:noFill/>
          <a:ln>
            <a:noFill/>
          </a:ln>
        </p:spPr>
      </p:pic>
      <p:sp>
        <p:nvSpPr>
          <p:cNvPr id="3251" name="Google Shape;3251;p284">
            <a:hlinkClick r:id="" action="ppaction://hlinkshowjump?jump=firstslide"/>
          </p:cNvPr>
          <p:cNvSpPr/>
          <p:nvPr/>
        </p:nvSpPr>
        <p:spPr>
          <a:xfrm>
            <a:off x="6187091" y="4275728"/>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256"/>
        <p:cNvGrpSpPr/>
        <p:nvPr/>
      </p:nvGrpSpPr>
      <p:grpSpPr>
        <a:xfrm>
          <a:off x="0" y="0"/>
          <a:ext cx="0" cy="0"/>
          <a:chOff x="0" y="0"/>
          <a:chExt cx="0" cy="0"/>
        </a:xfrm>
      </p:grpSpPr>
      <p:sp>
        <p:nvSpPr>
          <p:cNvPr id="3257" name="Google Shape;3257;p285"/>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8" name="Google Shape;3258;p285"/>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59" name="Google Shape;3259;p285"/>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0" name="Google Shape;3260;p285"/>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261" name="Google Shape;3261;p285"/>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262" name="Google Shape;3262;p285"/>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263" name="Google Shape;3263;p285"/>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264" name="Google Shape;3264;p285"/>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65" name="Google Shape;3265;p285"/>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6" name="Google Shape;3266;p285"/>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7" name="Google Shape;3267;p285"/>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68" name="Google Shape;3268;p285"/>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3269" name="Google Shape;3269;p285"/>
          <p:cNvSpPr txBox="1"/>
          <p:nvPr/>
        </p:nvSpPr>
        <p:spPr>
          <a:xfrm>
            <a:off x="8446753" y="2290039"/>
            <a:ext cx="26773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del producto</a:t>
            </a:r>
            <a:endParaRPr sz="1400" b="0" i="0" u="none" strike="noStrike" cap="none">
              <a:solidFill>
                <a:srgbClr val="3F3F3F"/>
              </a:solidFill>
              <a:latin typeface="Open Sans"/>
              <a:ea typeface="Open Sans"/>
              <a:cs typeface="Open Sans"/>
              <a:sym typeface="Open Sans"/>
            </a:endParaRPr>
          </a:p>
        </p:txBody>
      </p:sp>
      <p:sp>
        <p:nvSpPr>
          <p:cNvPr id="3270" name="Google Shape;3270;p285"/>
          <p:cNvSpPr txBox="1"/>
          <p:nvPr/>
        </p:nvSpPr>
        <p:spPr>
          <a:xfrm>
            <a:off x="7540792" y="2988619"/>
            <a:ext cx="4079291" cy="271548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Identificación de la sustancia o el compuesto</a:t>
            </a:r>
            <a:endParaRPr/>
          </a:p>
          <a:p>
            <a:pPr marL="342900" marR="0" lvl="0" indent="-342900" algn="just"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Usos recomendados, indicando el nombre del proveedor e información de contacto incluyendo un número de teléfono en el que se le puede localizar en caso de emergencia.</a:t>
            </a:r>
            <a:endParaRPr/>
          </a:p>
          <a:p>
            <a:pPr marL="342900" marR="0" lvl="0" indent="-342900" algn="just"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Aplicación del producto</a:t>
            </a:r>
            <a:endParaRPr/>
          </a:p>
          <a:p>
            <a:pPr marL="342900" marR="0" lvl="0" indent="-342900" algn="just"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Manejo y manipulación segura del producto</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271" name="Google Shape;3271;p285">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72" name="Google Shape;3272;p285" descr="Icono&#10;&#10;Descripción generada automáticamente"/>
          <p:cNvPicPr preferRelativeResize="0"/>
          <p:nvPr/>
        </p:nvPicPr>
        <p:blipFill rotWithShape="1">
          <a:blip r:embed="rId4">
            <a:alphaModFix/>
          </a:blip>
          <a:srcRect/>
          <a:stretch/>
        </p:blipFill>
        <p:spPr>
          <a:xfrm>
            <a:off x="11186082" y="5724385"/>
            <a:ext cx="434340" cy="53942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277"/>
        <p:cNvGrpSpPr/>
        <p:nvPr/>
      </p:nvGrpSpPr>
      <p:grpSpPr>
        <a:xfrm>
          <a:off x="0" y="0"/>
          <a:ext cx="0" cy="0"/>
          <a:chOff x="0" y="0"/>
          <a:chExt cx="0" cy="0"/>
        </a:xfrm>
      </p:grpSpPr>
      <p:sp>
        <p:nvSpPr>
          <p:cNvPr id="3278" name="Google Shape;3278;p286"/>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79" name="Google Shape;3279;p286"/>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0" name="Google Shape;3280;p286"/>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1" name="Google Shape;3281;p286"/>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282" name="Google Shape;3282;p286"/>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283" name="Google Shape;3283;p286"/>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284" name="Google Shape;3284;p286"/>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285" name="Google Shape;3285;p286"/>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86" name="Google Shape;3286;p286"/>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7" name="Google Shape;3287;p286"/>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8" name="Google Shape;3288;p286"/>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89" name="Google Shape;3289;p286"/>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3290" name="Google Shape;3290;p286"/>
          <p:cNvSpPr txBox="1"/>
          <p:nvPr/>
        </p:nvSpPr>
        <p:spPr>
          <a:xfrm>
            <a:off x="8066925" y="2290039"/>
            <a:ext cx="34403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del peligro o peligros</a:t>
            </a:r>
            <a:endParaRPr sz="1400" b="0" i="0" u="none" strike="noStrike" cap="none">
              <a:solidFill>
                <a:srgbClr val="3F3F3F"/>
              </a:solidFill>
              <a:latin typeface="Open Sans"/>
              <a:ea typeface="Open Sans"/>
              <a:cs typeface="Open Sans"/>
              <a:sym typeface="Open Sans"/>
            </a:endParaRPr>
          </a:p>
        </p:txBody>
      </p:sp>
      <p:sp>
        <p:nvSpPr>
          <p:cNvPr id="3291" name="Google Shape;3291;p286"/>
          <p:cNvSpPr txBox="1"/>
          <p:nvPr/>
        </p:nvSpPr>
        <p:spPr>
          <a:xfrm>
            <a:off x="7597233" y="4385646"/>
            <a:ext cx="4079291" cy="156292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describen los peligros del producto según Sistema Globalmente Armonizado – SGA: Advertencias, indicación de peligro y recomendaciones de prudencia en su manipulación</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292" name="Google Shape;3292;p286">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93" name="Google Shape;3293;p286">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94" name="Google Shape;3294;p286" descr="Icono&#10;&#10;Descripción generada automáticamente"/>
          <p:cNvPicPr preferRelativeResize="0"/>
          <p:nvPr/>
        </p:nvPicPr>
        <p:blipFill rotWithShape="1">
          <a:blip r:embed="rId4">
            <a:alphaModFix/>
          </a:blip>
          <a:srcRect/>
          <a:stretch/>
        </p:blipFill>
        <p:spPr>
          <a:xfrm>
            <a:off x="11186082" y="5724385"/>
            <a:ext cx="434340" cy="539422"/>
          </a:xfrm>
          <a:prstGeom prst="rect">
            <a:avLst/>
          </a:prstGeom>
          <a:noFill/>
          <a:ln>
            <a:noFill/>
          </a:ln>
        </p:spPr>
      </p:pic>
      <p:pic>
        <p:nvPicPr>
          <p:cNvPr id="3295" name="Google Shape;3295;p286"/>
          <p:cNvPicPr preferRelativeResize="0"/>
          <p:nvPr/>
        </p:nvPicPr>
        <p:blipFill rotWithShape="1">
          <a:blip r:embed="rId5">
            <a:alphaModFix/>
          </a:blip>
          <a:srcRect/>
          <a:stretch/>
        </p:blipFill>
        <p:spPr>
          <a:xfrm>
            <a:off x="8721450" y="2607400"/>
            <a:ext cx="1778246" cy="177824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p287"/>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02" name="Google Shape;3302;p287"/>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03" name="Google Shape;3303;p287"/>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04" name="Google Shape;3304;p287"/>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305" name="Google Shape;3305;p287"/>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306" name="Google Shape;3306;p287"/>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307" name="Google Shape;3307;p287"/>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308" name="Google Shape;3308;p287"/>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09" name="Google Shape;3309;p287"/>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10" name="Google Shape;3310;p287"/>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11" name="Google Shape;3311;p287"/>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2" name="Google Shape;3312;p287"/>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3313" name="Google Shape;3313;p287"/>
          <p:cNvSpPr txBox="1"/>
          <p:nvPr/>
        </p:nvSpPr>
        <p:spPr>
          <a:xfrm>
            <a:off x="8066925" y="2290039"/>
            <a:ext cx="34403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del peligro o peligros</a:t>
            </a:r>
            <a:endParaRPr sz="1400" b="0" i="0" u="none" strike="noStrike" cap="none">
              <a:solidFill>
                <a:srgbClr val="3F3F3F"/>
              </a:solidFill>
              <a:latin typeface="Open Sans"/>
              <a:ea typeface="Open Sans"/>
              <a:cs typeface="Open Sans"/>
              <a:sym typeface="Open Sans"/>
            </a:endParaRPr>
          </a:p>
        </p:txBody>
      </p:sp>
      <p:sp>
        <p:nvSpPr>
          <p:cNvPr id="3314" name="Google Shape;3314;p287"/>
          <p:cNvSpPr txBox="1"/>
          <p:nvPr/>
        </p:nvSpPr>
        <p:spPr>
          <a:xfrm>
            <a:off x="7202658" y="2994830"/>
            <a:ext cx="4662854" cy="6408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000000"/>
                </a:solidFill>
                <a:latin typeface="Open Sans"/>
                <a:ea typeface="Open Sans"/>
                <a:cs typeface="Open Sans"/>
                <a:sym typeface="Open Sans"/>
              </a:rPr>
              <a:t>Caracterizar el producto en sustancia o mezcla</a:t>
            </a:r>
            <a:endParaRPr sz="1400" b="0" i="0" u="none" strike="noStrike" cap="none">
              <a:solidFill>
                <a:srgbClr val="00000A"/>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315" name="Google Shape;3315;p287">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16" name="Google Shape;3316;p287">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17" name="Google Shape;3317;p287"/>
          <p:cNvSpPr/>
          <p:nvPr/>
        </p:nvSpPr>
        <p:spPr>
          <a:xfrm>
            <a:off x="7216723" y="3367100"/>
            <a:ext cx="1308300" cy="60178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Sustancias</a:t>
            </a:r>
            <a:r>
              <a:rPr lang="es-ES"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3318" name="Google Shape;3318;p287"/>
          <p:cNvSpPr/>
          <p:nvPr/>
        </p:nvSpPr>
        <p:spPr>
          <a:xfrm>
            <a:off x="7219655" y="4082467"/>
            <a:ext cx="1308300" cy="60178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Mezclas</a:t>
            </a:r>
            <a:endParaRPr sz="1400" b="0" i="0" u="none" strike="noStrike" cap="none">
              <a:solidFill>
                <a:schemeClr val="lt1"/>
              </a:solidFill>
              <a:latin typeface="Arial"/>
              <a:ea typeface="Arial"/>
              <a:cs typeface="Arial"/>
              <a:sym typeface="Arial"/>
            </a:endParaRPr>
          </a:p>
        </p:txBody>
      </p:sp>
      <p:sp>
        <p:nvSpPr>
          <p:cNvPr id="3319" name="Google Shape;3319;p287"/>
          <p:cNvSpPr txBox="1"/>
          <p:nvPr/>
        </p:nvSpPr>
        <p:spPr>
          <a:xfrm>
            <a:off x="7297463" y="5628133"/>
            <a:ext cx="4662854" cy="6408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Describir los componentes</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320" name="Google Shape;3320;p287"/>
          <p:cNvSpPr txBox="1"/>
          <p:nvPr/>
        </p:nvSpPr>
        <p:spPr>
          <a:xfrm>
            <a:off x="9044084" y="3618006"/>
            <a:ext cx="2443621" cy="87139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a:t>
            </a:r>
            <a:endParaRPr sz="14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321" name="Google Shape;3321;p287"/>
          <p:cNvSpPr/>
          <p:nvPr/>
        </p:nvSpPr>
        <p:spPr>
          <a:xfrm flipH="1">
            <a:off x="9701114" y="4102000"/>
            <a:ext cx="522286" cy="172427"/>
          </a:xfrm>
          <a:prstGeom prst="rightArrow">
            <a:avLst>
              <a:gd name="adj1" fmla="val 50000"/>
              <a:gd name="adj2" fmla="val 50000"/>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322" name="Google Shape;3322;p287" descr="Icono&#10;&#10;Descripción generada automáticamente"/>
          <p:cNvPicPr preferRelativeResize="0"/>
          <p:nvPr/>
        </p:nvPicPr>
        <p:blipFill rotWithShape="1">
          <a:blip r:embed="rId4">
            <a:alphaModFix/>
          </a:blip>
          <a:srcRect/>
          <a:stretch/>
        </p:blipFill>
        <p:spPr>
          <a:xfrm>
            <a:off x="8253927" y="3598859"/>
            <a:ext cx="434340" cy="539422"/>
          </a:xfrm>
          <a:prstGeom prst="rect">
            <a:avLst/>
          </a:prstGeom>
          <a:noFill/>
          <a:ln>
            <a:noFill/>
          </a:ln>
        </p:spPr>
      </p:pic>
      <p:pic>
        <p:nvPicPr>
          <p:cNvPr id="3323" name="Google Shape;3323;p287"/>
          <p:cNvPicPr preferRelativeResize="0"/>
          <p:nvPr/>
        </p:nvPicPr>
        <p:blipFill rotWithShape="1">
          <a:blip r:embed="rId5">
            <a:alphaModFix/>
          </a:blip>
          <a:srcRect/>
          <a:stretch/>
        </p:blipFill>
        <p:spPr>
          <a:xfrm>
            <a:off x="9308107" y="4292124"/>
            <a:ext cx="1308300" cy="13083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29" name="Google Shape;3329;p288"/>
          <p:cNvSpPr/>
          <p:nvPr/>
        </p:nvSpPr>
        <p:spPr>
          <a:xfrm>
            <a:off x="7779434" y="3367100"/>
            <a:ext cx="4055013" cy="2197008"/>
          </a:xfrm>
          <a:prstGeom prst="rect">
            <a:avLst/>
          </a:prstGeom>
          <a:solidFill>
            <a:srgbClr val="2F5496"/>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30" name="Google Shape;3330;p288"/>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31" name="Google Shape;3331;p288"/>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32" name="Google Shape;3332;p288"/>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33" name="Google Shape;3333;p288"/>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334" name="Google Shape;3334;p288"/>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335" name="Google Shape;3335;p288"/>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336" name="Google Shape;3336;p288"/>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337" name="Google Shape;3337;p288"/>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38" name="Google Shape;3338;p288"/>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39" name="Google Shape;3339;p288"/>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40" name="Google Shape;3340;p288"/>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41" name="Google Shape;3341;p288"/>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3342" name="Google Shape;3342;p288"/>
          <p:cNvSpPr txBox="1"/>
          <p:nvPr/>
        </p:nvSpPr>
        <p:spPr>
          <a:xfrm>
            <a:off x="8066925" y="2290039"/>
            <a:ext cx="34403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del peligro o peligros</a:t>
            </a:r>
            <a:endParaRPr sz="1400" b="0" i="0" u="none" strike="noStrike" cap="none">
              <a:solidFill>
                <a:srgbClr val="3F3F3F"/>
              </a:solidFill>
              <a:latin typeface="Open Sans"/>
              <a:ea typeface="Open Sans"/>
              <a:cs typeface="Open Sans"/>
              <a:sym typeface="Open Sans"/>
            </a:endParaRPr>
          </a:p>
        </p:txBody>
      </p:sp>
      <p:sp>
        <p:nvSpPr>
          <p:cNvPr id="3343" name="Google Shape;3343;p288"/>
          <p:cNvSpPr txBox="1"/>
          <p:nvPr/>
        </p:nvSpPr>
        <p:spPr>
          <a:xfrm>
            <a:off x="7202658" y="2994830"/>
            <a:ext cx="4662854" cy="6408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000000"/>
                </a:solidFill>
                <a:latin typeface="Open Sans"/>
                <a:ea typeface="Open Sans"/>
                <a:cs typeface="Open Sans"/>
                <a:sym typeface="Open Sans"/>
              </a:rPr>
              <a:t>Caracterizar el producto en sustancia o mezcla</a:t>
            </a:r>
            <a:endParaRPr sz="1400" b="0" i="0" u="none" strike="noStrike" cap="none">
              <a:solidFill>
                <a:srgbClr val="00000A"/>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344" name="Google Shape;3344;p288">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45" name="Google Shape;3345;p288">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46" name="Google Shape;3346;p288"/>
          <p:cNvSpPr/>
          <p:nvPr/>
        </p:nvSpPr>
        <p:spPr>
          <a:xfrm>
            <a:off x="7216723" y="3367100"/>
            <a:ext cx="1308300" cy="60178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Sustancias</a:t>
            </a:r>
            <a:r>
              <a:rPr lang="es-ES"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3347" name="Google Shape;3347;p288"/>
          <p:cNvSpPr/>
          <p:nvPr/>
        </p:nvSpPr>
        <p:spPr>
          <a:xfrm>
            <a:off x="7219655" y="4082467"/>
            <a:ext cx="1308300" cy="60178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Mezclas</a:t>
            </a:r>
            <a:endParaRPr sz="1400" b="0" i="0" u="none" strike="noStrike" cap="none">
              <a:solidFill>
                <a:schemeClr val="lt1"/>
              </a:solidFill>
              <a:latin typeface="Arial"/>
              <a:ea typeface="Arial"/>
              <a:cs typeface="Arial"/>
              <a:sym typeface="Arial"/>
            </a:endParaRPr>
          </a:p>
        </p:txBody>
      </p:sp>
      <p:sp>
        <p:nvSpPr>
          <p:cNvPr id="3348" name="Google Shape;3348;p288"/>
          <p:cNvSpPr txBox="1"/>
          <p:nvPr/>
        </p:nvSpPr>
        <p:spPr>
          <a:xfrm>
            <a:off x="7306992" y="5621469"/>
            <a:ext cx="4662854" cy="6408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Describir los componentes</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349" name="Google Shape;3349;p288" descr="Icono&#10;&#10;Descripción generada automáticamente"/>
          <p:cNvPicPr preferRelativeResize="0"/>
          <p:nvPr/>
        </p:nvPicPr>
        <p:blipFill rotWithShape="1">
          <a:blip r:embed="rId4">
            <a:alphaModFix/>
          </a:blip>
          <a:srcRect/>
          <a:stretch/>
        </p:blipFill>
        <p:spPr>
          <a:xfrm>
            <a:off x="8253927" y="3598859"/>
            <a:ext cx="434340" cy="539422"/>
          </a:xfrm>
          <a:prstGeom prst="rect">
            <a:avLst/>
          </a:prstGeom>
          <a:noFill/>
          <a:ln>
            <a:noFill/>
          </a:ln>
        </p:spPr>
      </p:pic>
      <p:sp>
        <p:nvSpPr>
          <p:cNvPr id="3350" name="Google Shape;3350;p288"/>
          <p:cNvSpPr txBox="1"/>
          <p:nvPr/>
        </p:nvSpPr>
        <p:spPr>
          <a:xfrm>
            <a:off x="8539088" y="3316456"/>
            <a:ext cx="3210951"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describe su identidad química (puede realizarse con el mismo identificador en el SGA del producto), nombre común o sinónimo de la sustancia, cuando sea el caso. Se deben identificar las impurezas y/o aditivos estabilizadores que estén a su vez clasificados y que contribuyan a la clasificación de la sustancia</a:t>
            </a:r>
            <a:r>
              <a:rPr lang="es-ES" sz="1400" b="0" i="0" u="none" strike="noStrike" cap="none">
                <a:solidFill>
                  <a:srgbClr val="000000"/>
                </a:solidFill>
                <a:latin typeface="Open Sans"/>
                <a:ea typeface="Open Sans"/>
                <a:cs typeface="Open Sans"/>
                <a:sym typeface="Open Sans"/>
              </a:rPr>
              <a:t>. </a:t>
            </a:r>
            <a:endParaRPr sz="1400" b="0" i="0" u="none" strike="noStrike" cap="none">
              <a:solidFill>
                <a:srgbClr val="00000A"/>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289"/>
          <p:cNvSpPr/>
          <p:nvPr/>
        </p:nvSpPr>
        <p:spPr>
          <a:xfrm>
            <a:off x="7779434" y="3367100"/>
            <a:ext cx="4055013" cy="2069259"/>
          </a:xfrm>
          <a:prstGeom prst="rect">
            <a:avLst/>
          </a:prstGeom>
          <a:solidFill>
            <a:srgbClr val="2F5496"/>
          </a:solid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57" name="Google Shape;3357;p289"/>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58" name="Google Shape;3358;p289"/>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59" name="Google Shape;3359;p289"/>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60" name="Google Shape;3360;p289"/>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361" name="Google Shape;3361;p289"/>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362" name="Google Shape;3362;p289"/>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363" name="Google Shape;3363;p289"/>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364" name="Google Shape;3364;p289"/>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65" name="Google Shape;3365;p289"/>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66" name="Google Shape;3366;p289"/>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67" name="Google Shape;3367;p289"/>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68" name="Google Shape;3368;p289"/>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3369" name="Google Shape;3369;p289"/>
          <p:cNvSpPr txBox="1"/>
          <p:nvPr/>
        </p:nvSpPr>
        <p:spPr>
          <a:xfrm>
            <a:off x="8066925" y="2290039"/>
            <a:ext cx="34403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del peligro o peligros</a:t>
            </a:r>
            <a:endParaRPr sz="1400" b="0" i="0" u="none" strike="noStrike" cap="none">
              <a:solidFill>
                <a:srgbClr val="3F3F3F"/>
              </a:solidFill>
              <a:latin typeface="Open Sans"/>
              <a:ea typeface="Open Sans"/>
              <a:cs typeface="Open Sans"/>
              <a:sym typeface="Open Sans"/>
            </a:endParaRPr>
          </a:p>
        </p:txBody>
      </p:sp>
      <p:sp>
        <p:nvSpPr>
          <p:cNvPr id="3370" name="Google Shape;3370;p289"/>
          <p:cNvSpPr txBox="1"/>
          <p:nvPr/>
        </p:nvSpPr>
        <p:spPr>
          <a:xfrm>
            <a:off x="7202658" y="2994830"/>
            <a:ext cx="4662854" cy="6408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000000"/>
                </a:solidFill>
                <a:latin typeface="Open Sans"/>
                <a:ea typeface="Open Sans"/>
                <a:cs typeface="Open Sans"/>
                <a:sym typeface="Open Sans"/>
              </a:rPr>
              <a:t>Caracterizar el producto en sustancia o mezcla</a:t>
            </a:r>
            <a:endParaRPr sz="1400" b="0" i="0" u="none" strike="noStrike" cap="none">
              <a:solidFill>
                <a:srgbClr val="00000A"/>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371" name="Google Shape;3371;p289">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72" name="Google Shape;3372;p289">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73" name="Google Shape;3373;p289"/>
          <p:cNvSpPr/>
          <p:nvPr/>
        </p:nvSpPr>
        <p:spPr>
          <a:xfrm>
            <a:off x="7216723" y="3367100"/>
            <a:ext cx="1308300" cy="60178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Sustancias</a:t>
            </a:r>
            <a:r>
              <a:rPr lang="es-ES" sz="1400" b="0" i="0" u="none" strike="noStrike" cap="none">
                <a:solidFill>
                  <a:srgbClr val="3F3F3F"/>
                </a:solidFill>
                <a:latin typeface="Arial"/>
                <a:ea typeface="Arial"/>
                <a:cs typeface="Arial"/>
                <a:sym typeface="Arial"/>
              </a:rPr>
              <a:t> </a:t>
            </a:r>
            <a:endParaRPr sz="1400" b="0" i="0" u="none" strike="noStrike" cap="none">
              <a:solidFill>
                <a:srgbClr val="3F3F3F"/>
              </a:solidFill>
              <a:latin typeface="Arial"/>
              <a:ea typeface="Arial"/>
              <a:cs typeface="Arial"/>
              <a:sym typeface="Arial"/>
            </a:endParaRPr>
          </a:p>
        </p:txBody>
      </p:sp>
      <p:sp>
        <p:nvSpPr>
          <p:cNvPr id="3374" name="Google Shape;3374;p289"/>
          <p:cNvSpPr/>
          <p:nvPr/>
        </p:nvSpPr>
        <p:spPr>
          <a:xfrm>
            <a:off x="7219655" y="4082467"/>
            <a:ext cx="1308300" cy="601787"/>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Mezclas</a:t>
            </a:r>
            <a:endParaRPr sz="1400" b="0" i="0" u="none" strike="noStrike" cap="none">
              <a:solidFill>
                <a:schemeClr val="lt1"/>
              </a:solidFill>
              <a:latin typeface="Arial"/>
              <a:ea typeface="Arial"/>
              <a:cs typeface="Arial"/>
              <a:sym typeface="Arial"/>
            </a:endParaRPr>
          </a:p>
        </p:txBody>
      </p:sp>
      <p:sp>
        <p:nvSpPr>
          <p:cNvPr id="3375" name="Google Shape;3375;p289"/>
          <p:cNvSpPr txBox="1"/>
          <p:nvPr/>
        </p:nvSpPr>
        <p:spPr>
          <a:xfrm>
            <a:off x="7306992" y="5621469"/>
            <a:ext cx="4662854" cy="6408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Describir los componentes</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376" name="Google Shape;3376;p289" descr="Icono&#10;&#10;Descripción generada automáticamente"/>
          <p:cNvPicPr preferRelativeResize="0"/>
          <p:nvPr/>
        </p:nvPicPr>
        <p:blipFill rotWithShape="1">
          <a:blip r:embed="rId4">
            <a:alphaModFix/>
          </a:blip>
          <a:srcRect/>
          <a:stretch/>
        </p:blipFill>
        <p:spPr>
          <a:xfrm>
            <a:off x="7962318" y="4375611"/>
            <a:ext cx="434340" cy="539422"/>
          </a:xfrm>
          <a:prstGeom prst="rect">
            <a:avLst/>
          </a:prstGeom>
          <a:noFill/>
          <a:ln>
            <a:noFill/>
          </a:ln>
        </p:spPr>
      </p:pic>
      <p:sp>
        <p:nvSpPr>
          <p:cNvPr id="3377" name="Google Shape;3377;p289"/>
          <p:cNvSpPr txBox="1"/>
          <p:nvPr/>
        </p:nvSpPr>
        <p:spPr>
          <a:xfrm>
            <a:off x="8539088" y="3527475"/>
            <a:ext cx="3210951" cy="160043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identifica nombre químico, número de identificación, concentración o concentraciones de los componentes que generen peligro para la salud o el medio ambiente según lo definido por el SGA.</a:t>
            </a:r>
            <a:endParaRPr sz="14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382"/>
        <p:cNvGrpSpPr/>
        <p:nvPr/>
      </p:nvGrpSpPr>
      <p:grpSpPr>
        <a:xfrm>
          <a:off x="0" y="0"/>
          <a:ext cx="0" cy="0"/>
          <a:chOff x="0" y="0"/>
          <a:chExt cx="0" cy="0"/>
        </a:xfrm>
      </p:grpSpPr>
      <p:sp>
        <p:nvSpPr>
          <p:cNvPr id="3383" name="Google Shape;3383;p290"/>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4" name="Google Shape;3384;p290"/>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5" name="Google Shape;3385;p290"/>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6" name="Google Shape;3386;p290"/>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387" name="Google Shape;3387;p290"/>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388" name="Google Shape;3388;p290"/>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389" name="Google Shape;3389;p290"/>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390" name="Google Shape;3390;p290"/>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91" name="Google Shape;3391;p290"/>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2" name="Google Shape;3392;p290"/>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3" name="Google Shape;3393;p290"/>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94" name="Google Shape;3394;p290"/>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3395" name="Google Shape;3395;p290"/>
          <p:cNvSpPr txBox="1"/>
          <p:nvPr/>
        </p:nvSpPr>
        <p:spPr>
          <a:xfrm>
            <a:off x="8066925" y="2290039"/>
            <a:ext cx="34403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del peligro o peligros</a:t>
            </a:r>
            <a:endParaRPr sz="1400" b="0" i="0" u="none" strike="noStrike" cap="none">
              <a:solidFill>
                <a:srgbClr val="3F3F3F"/>
              </a:solidFill>
              <a:latin typeface="Open Sans"/>
              <a:ea typeface="Open Sans"/>
              <a:cs typeface="Open Sans"/>
              <a:sym typeface="Open Sans"/>
            </a:endParaRPr>
          </a:p>
        </p:txBody>
      </p:sp>
      <p:sp>
        <p:nvSpPr>
          <p:cNvPr id="3396" name="Google Shape;3396;p290"/>
          <p:cNvSpPr txBox="1"/>
          <p:nvPr/>
        </p:nvSpPr>
        <p:spPr>
          <a:xfrm>
            <a:off x="7202658" y="2994830"/>
            <a:ext cx="4662854" cy="6408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000000"/>
                </a:solidFill>
                <a:latin typeface="Open Sans"/>
                <a:ea typeface="Open Sans"/>
                <a:cs typeface="Open Sans"/>
                <a:sym typeface="Open Sans"/>
              </a:rPr>
              <a:t>Caracterizar el producto en sustancia o mezcla</a:t>
            </a:r>
            <a:endParaRPr sz="1400" b="0" i="0" u="none" strike="noStrike" cap="none">
              <a:solidFill>
                <a:srgbClr val="00000A"/>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397" name="Google Shape;3397;p290">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8" name="Google Shape;3398;p290">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9" name="Google Shape;3399;p290"/>
          <p:cNvSpPr/>
          <p:nvPr/>
        </p:nvSpPr>
        <p:spPr>
          <a:xfrm>
            <a:off x="7216723" y="3367100"/>
            <a:ext cx="1308300" cy="60178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Sustancias</a:t>
            </a:r>
            <a:r>
              <a:rPr lang="es-ES"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3400" name="Google Shape;3400;p290"/>
          <p:cNvSpPr/>
          <p:nvPr/>
        </p:nvSpPr>
        <p:spPr>
          <a:xfrm>
            <a:off x="7219655" y="4082467"/>
            <a:ext cx="1308300" cy="60178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Mezclas</a:t>
            </a:r>
            <a:endParaRPr sz="1400" b="0" i="0" u="none" strike="noStrike" cap="none">
              <a:solidFill>
                <a:schemeClr val="lt1"/>
              </a:solidFill>
              <a:latin typeface="Arial"/>
              <a:ea typeface="Arial"/>
              <a:cs typeface="Arial"/>
              <a:sym typeface="Arial"/>
            </a:endParaRPr>
          </a:p>
        </p:txBody>
      </p:sp>
      <p:sp>
        <p:nvSpPr>
          <p:cNvPr id="3401" name="Google Shape;3401;p290"/>
          <p:cNvSpPr txBox="1"/>
          <p:nvPr/>
        </p:nvSpPr>
        <p:spPr>
          <a:xfrm>
            <a:off x="7297463" y="5628133"/>
            <a:ext cx="4662854" cy="6408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Describir los componentes</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402" name="Google Shape;3402;p290"/>
          <p:cNvSpPr txBox="1"/>
          <p:nvPr/>
        </p:nvSpPr>
        <p:spPr>
          <a:xfrm>
            <a:off x="9044084" y="3618006"/>
            <a:ext cx="2443621" cy="87139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a:t>
            </a:r>
            <a:endParaRPr sz="14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403" name="Google Shape;3403;p290"/>
          <p:cNvSpPr/>
          <p:nvPr/>
        </p:nvSpPr>
        <p:spPr>
          <a:xfrm flipH="1">
            <a:off x="9701114" y="4102000"/>
            <a:ext cx="522286" cy="172427"/>
          </a:xfrm>
          <a:prstGeom prst="rightArrow">
            <a:avLst>
              <a:gd name="adj1" fmla="val 50000"/>
              <a:gd name="adj2" fmla="val 50000"/>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04" name="Google Shape;3404;p290"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pic>
        <p:nvPicPr>
          <p:cNvPr id="3405" name="Google Shape;3405;p290"/>
          <p:cNvPicPr preferRelativeResize="0"/>
          <p:nvPr/>
        </p:nvPicPr>
        <p:blipFill rotWithShape="1">
          <a:blip r:embed="rId5">
            <a:alphaModFix/>
          </a:blip>
          <a:srcRect/>
          <a:stretch/>
        </p:blipFill>
        <p:spPr>
          <a:xfrm>
            <a:off x="9308107" y="4292124"/>
            <a:ext cx="1308300" cy="13083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410"/>
        <p:cNvGrpSpPr/>
        <p:nvPr/>
      </p:nvGrpSpPr>
      <p:grpSpPr>
        <a:xfrm>
          <a:off x="0" y="0"/>
          <a:ext cx="0" cy="0"/>
          <a:chOff x="0" y="0"/>
          <a:chExt cx="0" cy="0"/>
        </a:xfrm>
      </p:grpSpPr>
      <p:sp>
        <p:nvSpPr>
          <p:cNvPr id="3411" name="Google Shape;3411;p291"/>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2" name="Google Shape;3412;p291"/>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3" name="Google Shape;3413;p291"/>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4" name="Google Shape;3414;p291"/>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415" name="Google Shape;3415;p291"/>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416" name="Google Shape;3416;p291"/>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417" name="Google Shape;3417;p291"/>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418" name="Google Shape;3418;p291"/>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19" name="Google Shape;3419;p291"/>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0" name="Google Shape;3420;p291"/>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1" name="Google Shape;3421;p291"/>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22" name="Google Shape;3422;p291"/>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sp>
        <p:nvSpPr>
          <p:cNvPr id="3423" name="Google Shape;3423;p291"/>
          <p:cNvSpPr txBox="1"/>
          <p:nvPr/>
        </p:nvSpPr>
        <p:spPr>
          <a:xfrm>
            <a:off x="8624220" y="2295382"/>
            <a:ext cx="18197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Primeros Auxilios</a:t>
            </a:r>
            <a:endParaRPr sz="1400" b="0" i="0" u="none" strike="noStrike" cap="none">
              <a:solidFill>
                <a:srgbClr val="3F3F3F"/>
              </a:solidFill>
              <a:latin typeface="Open Sans"/>
              <a:ea typeface="Open Sans"/>
              <a:cs typeface="Open Sans"/>
              <a:sym typeface="Open Sans"/>
            </a:endParaRPr>
          </a:p>
        </p:txBody>
      </p:sp>
      <p:sp>
        <p:nvSpPr>
          <p:cNvPr id="3424" name="Google Shape;3424;p291"/>
          <p:cNvSpPr txBox="1"/>
          <p:nvPr/>
        </p:nvSpPr>
        <p:spPr>
          <a:xfrm>
            <a:off x="7423931" y="4026952"/>
            <a:ext cx="4220308" cy="2023952"/>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Deben estar descritas las actividades que una persona sin formación puede ejecutar sin necesidad de contar y utilizar equipo especializado ni medicamentos. En el caso de que se requiera atención médica, debe estar definido en las instrucciones y especificando el nivel de urgencia.</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425" name="Google Shape;3425;p291">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6" name="Google Shape;3426;p291">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7" name="Google Shape;3427;p291"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pic>
        <p:nvPicPr>
          <p:cNvPr id="3428" name="Google Shape;3428;p291"/>
          <p:cNvPicPr preferRelativeResize="0"/>
          <p:nvPr/>
        </p:nvPicPr>
        <p:blipFill rotWithShape="1">
          <a:blip r:embed="rId5">
            <a:alphaModFix/>
          </a:blip>
          <a:srcRect/>
          <a:stretch/>
        </p:blipFill>
        <p:spPr>
          <a:xfrm>
            <a:off x="8784450" y="2553018"/>
            <a:ext cx="1368734" cy="1368734"/>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sp>
        <p:nvSpPr>
          <p:cNvPr id="3434" name="Google Shape;3434;p292"/>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p292"/>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6" name="Google Shape;3436;p292"/>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7" name="Google Shape;3437;p292"/>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438" name="Google Shape;3438;p292"/>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439" name="Google Shape;3439;p292"/>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440" name="Google Shape;3440;p292"/>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441" name="Google Shape;3441;p292"/>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42" name="Google Shape;3442;p292"/>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43" name="Google Shape;3443;p292"/>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44" name="Google Shape;3444;p292"/>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45" name="Google Shape;3445;p292"/>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5</a:t>
            </a:r>
            <a:endParaRPr sz="2800" b="1" i="0" u="none" strike="noStrike" cap="none">
              <a:solidFill>
                <a:srgbClr val="3F3F3F"/>
              </a:solidFill>
              <a:latin typeface="Open Sans"/>
              <a:ea typeface="Open Sans"/>
              <a:cs typeface="Open Sans"/>
              <a:sym typeface="Open Sans"/>
            </a:endParaRPr>
          </a:p>
        </p:txBody>
      </p:sp>
      <p:sp>
        <p:nvSpPr>
          <p:cNvPr id="3446" name="Google Shape;3446;p292"/>
          <p:cNvSpPr txBox="1"/>
          <p:nvPr/>
        </p:nvSpPr>
        <p:spPr>
          <a:xfrm>
            <a:off x="8277803" y="2297432"/>
            <a:ext cx="2818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Medidas en caso de incendio</a:t>
            </a:r>
            <a:endParaRPr sz="1400" b="0" i="0" u="none" strike="noStrike" cap="none">
              <a:solidFill>
                <a:srgbClr val="3F3F3F"/>
              </a:solidFill>
              <a:latin typeface="Open Sans"/>
              <a:ea typeface="Open Sans"/>
              <a:cs typeface="Open Sans"/>
              <a:sym typeface="Open Sans"/>
            </a:endParaRPr>
          </a:p>
        </p:txBody>
      </p:sp>
      <p:sp>
        <p:nvSpPr>
          <p:cNvPr id="3447" name="Google Shape;3447;p292">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48" name="Google Shape;3448;p292">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9" name="Google Shape;3449;p292"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pic>
        <p:nvPicPr>
          <p:cNvPr id="3450" name="Google Shape;3450;p292"/>
          <p:cNvPicPr preferRelativeResize="0"/>
          <p:nvPr/>
        </p:nvPicPr>
        <p:blipFill rotWithShape="1">
          <a:blip r:embed="rId5">
            <a:alphaModFix/>
          </a:blip>
          <a:srcRect/>
          <a:stretch/>
        </p:blipFill>
        <p:spPr>
          <a:xfrm>
            <a:off x="8579934" y="3190182"/>
            <a:ext cx="2214138" cy="2214138"/>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293"/>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7" name="Google Shape;3457;p293"/>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8" name="Google Shape;3458;p293"/>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p293"/>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460" name="Google Shape;3460;p293"/>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461" name="Google Shape;3461;p293"/>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462" name="Google Shape;3462;p293"/>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463" name="Google Shape;3463;p293"/>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64" name="Google Shape;3464;p293"/>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5" name="Google Shape;3465;p293"/>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p293"/>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67" name="Google Shape;3467;p293"/>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6</a:t>
            </a:r>
            <a:endParaRPr sz="2800" b="1" i="0" u="none" strike="noStrike" cap="none">
              <a:solidFill>
                <a:srgbClr val="3F3F3F"/>
              </a:solidFill>
              <a:latin typeface="Open Sans"/>
              <a:ea typeface="Open Sans"/>
              <a:cs typeface="Open Sans"/>
              <a:sym typeface="Open Sans"/>
            </a:endParaRPr>
          </a:p>
        </p:txBody>
      </p:sp>
      <p:sp>
        <p:nvSpPr>
          <p:cNvPr id="3468" name="Google Shape;3468;p293"/>
          <p:cNvSpPr txBox="1"/>
          <p:nvPr/>
        </p:nvSpPr>
        <p:spPr>
          <a:xfrm>
            <a:off x="7933033" y="2312422"/>
            <a:ext cx="37096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Medidas en caso de vertido accidental</a:t>
            </a:r>
            <a:endParaRPr sz="1400" b="0" i="0" u="none" strike="noStrike" cap="none">
              <a:solidFill>
                <a:srgbClr val="3F3F3F"/>
              </a:solidFill>
              <a:latin typeface="Open Sans"/>
              <a:ea typeface="Open Sans"/>
              <a:cs typeface="Open Sans"/>
              <a:sym typeface="Open Sans"/>
            </a:endParaRPr>
          </a:p>
        </p:txBody>
      </p:sp>
      <p:sp>
        <p:nvSpPr>
          <p:cNvPr id="3469" name="Google Shape;3469;p293">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0" name="Google Shape;3470;p293">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71" name="Google Shape;3471;p293"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sp>
        <p:nvSpPr>
          <p:cNvPr id="3472" name="Google Shape;3472;p293"/>
          <p:cNvSpPr txBox="1"/>
          <p:nvPr/>
        </p:nvSpPr>
        <p:spPr>
          <a:xfrm>
            <a:off x="7595761" y="4338825"/>
            <a:ext cx="3876600" cy="1600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describen las acciones y prevenciones que se deben tomar en caso de vertidos, fugas o pérdidas del producto con el </a:t>
            </a:r>
            <a:r>
              <a:rPr lang="es-ES">
                <a:solidFill>
                  <a:srgbClr val="3F3F3F"/>
                </a:solidFill>
                <a:latin typeface="Open Sans"/>
                <a:ea typeface="Open Sans"/>
                <a:cs typeface="Open Sans"/>
                <a:sym typeface="Open Sans"/>
              </a:rPr>
              <a:t>objetivo</a:t>
            </a:r>
            <a:r>
              <a:rPr lang="es-ES" sz="1400" b="0" i="0" u="none" strike="noStrike" cap="none">
                <a:solidFill>
                  <a:srgbClr val="3F3F3F"/>
                </a:solidFill>
                <a:latin typeface="Open Sans"/>
                <a:ea typeface="Open Sans"/>
                <a:cs typeface="Open Sans"/>
                <a:sym typeface="Open Sans"/>
              </a:rPr>
              <a:t> de evitar o disminuir al máximo los efectos adversos sobre las personas, los bienes y el medio ambiente.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473" name="Google Shape;3473;p293"/>
          <p:cNvPicPr preferRelativeResize="0"/>
          <p:nvPr/>
        </p:nvPicPr>
        <p:blipFill rotWithShape="1">
          <a:blip r:embed="rId5">
            <a:alphaModFix/>
          </a:blip>
          <a:srcRect/>
          <a:stretch/>
        </p:blipFill>
        <p:spPr>
          <a:xfrm>
            <a:off x="8732443" y="2620199"/>
            <a:ext cx="1603281" cy="16032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70"/>
          <p:cNvSpPr/>
          <p:nvPr/>
        </p:nvSpPr>
        <p:spPr>
          <a:xfrm>
            <a:off x="6073254" y="2919814"/>
            <a:ext cx="5404514" cy="265490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170"/>
          <p:cNvSpPr/>
          <p:nvPr/>
        </p:nvSpPr>
        <p:spPr>
          <a:xfrm>
            <a:off x="5819617" y="1733266"/>
            <a:ext cx="5890162" cy="122881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170"/>
          <p:cNvSpPr/>
          <p:nvPr/>
        </p:nvSpPr>
        <p:spPr>
          <a:xfrm>
            <a:off x="313896" y="3326430"/>
            <a:ext cx="5036024" cy="2254911"/>
          </a:xfrm>
          <a:prstGeom prst="roundRect">
            <a:avLst>
              <a:gd name="adj" fmla="val 16667"/>
            </a:avLst>
          </a:prstGeom>
          <a:no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170"/>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343" name="Google Shape;343;p170"/>
          <p:cNvSpPr/>
          <p:nvPr/>
        </p:nvSpPr>
        <p:spPr>
          <a:xfrm>
            <a:off x="1726438" y="2962082"/>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4" name="Google Shape;344;p170"/>
          <p:cNvSpPr txBox="1"/>
          <p:nvPr/>
        </p:nvSpPr>
        <p:spPr>
          <a:xfrm>
            <a:off x="1787852" y="3064820"/>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La muestra y su pretratamiento</a:t>
            </a:r>
            <a:endParaRPr sz="1400" b="1" i="0" u="none" strike="noStrike" cap="none">
              <a:solidFill>
                <a:srgbClr val="3F3F3F"/>
              </a:solidFill>
              <a:latin typeface="Open Sans"/>
              <a:ea typeface="Open Sans"/>
              <a:cs typeface="Open Sans"/>
              <a:sym typeface="Open Sans"/>
            </a:endParaRPr>
          </a:p>
        </p:txBody>
      </p:sp>
      <p:pic>
        <p:nvPicPr>
          <p:cNvPr id="345" name="Google Shape;345;p170"/>
          <p:cNvPicPr preferRelativeResize="0"/>
          <p:nvPr/>
        </p:nvPicPr>
        <p:blipFill rotWithShape="1">
          <a:blip r:embed="rId3">
            <a:alphaModFix/>
          </a:blip>
          <a:srcRect/>
          <a:stretch/>
        </p:blipFill>
        <p:spPr>
          <a:xfrm>
            <a:off x="2030822" y="1588893"/>
            <a:ext cx="1506635" cy="1506635"/>
          </a:xfrm>
          <a:prstGeom prst="rect">
            <a:avLst/>
          </a:prstGeom>
          <a:noFill/>
          <a:ln>
            <a:noFill/>
          </a:ln>
          <a:effectLst>
            <a:outerShdw blurRad="50800" dist="38100" dir="2700000" algn="tl" rotWithShape="0">
              <a:srgbClr val="000000">
                <a:alpha val="40000"/>
              </a:srgbClr>
            </a:outerShdw>
          </a:effectLst>
        </p:spPr>
      </p:pic>
      <p:sp>
        <p:nvSpPr>
          <p:cNvPr id="346" name="Google Shape;346;p170"/>
          <p:cNvSpPr txBox="1"/>
          <p:nvPr/>
        </p:nvSpPr>
        <p:spPr>
          <a:xfrm>
            <a:off x="491316" y="3656275"/>
            <a:ext cx="4708476"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595959"/>
                </a:solidFill>
                <a:latin typeface="Open Sans"/>
                <a:ea typeface="Open Sans"/>
                <a:cs typeface="Open Sans"/>
                <a:sym typeface="Open Sans"/>
              </a:rPr>
              <a:t>Al pretratamiento se le conoce como al periodo que existe entre la toma y el tratamiento de la muestra, en la cual se efectúan acciones físicas sobre la muestra antes de su estudio, desde otro punto de vista, se concibe como tratamiento a la fase en la cual la muestra es reducida a métodos químicos y físicos para disponerla para su posterior estudio.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7" name="Google Shape;347;p170"/>
          <p:cNvSpPr txBox="1"/>
          <p:nvPr/>
        </p:nvSpPr>
        <p:spPr>
          <a:xfrm>
            <a:off x="5991368" y="1756889"/>
            <a:ext cx="5540992"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llegar la muestra al laboratorio, el analista tendrá un orden de procedimientos que ejecutar  para preservar las características de la muestra.</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navegar por la información</a:t>
            </a:r>
            <a:r>
              <a:rPr lang="es-ES" sz="1400" b="0" i="0" u="none" strike="noStrike" cap="none">
                <a:solidFill>
                  <a:srgbClr val="3F3F3F"/>
                </a:solidFill>
                <a:latin typeface="Open Sans"/>
                <a:ea typeface="Open Sans"/>
                <a:cs typeface="Open Sans"/>
                <a:sym typeface="Open Sans"/>
              </a:rPr>
              <a:t>. </a:t>
            </a:r>
            <a:endParaRPr/>
          </a:p>
        </p:txBody>
      </p:sp>
      <p:sp>
        <p:nvSpPr>
          <p:cNvPr id="348" name="Google Shape;348;p170"/>
          <p:cNvSpPr txBox="1"/>
          <p:nvPr/>
        </p:nvSpPr>
        <p:spPr>
          <a:xfrm>
            <a:off x="6755642" y="3324240"/>
            <a:ext cx="4135532"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 conservación de la muestra intacta y completa depende del uso de diversas sustancias preservantes, su conservación depende de las propiedades de la muestra. Se podrían utilizar ácidos y bases para el control del pH, almacenar la muestra a bajas temperaturas (4°C), también del uso de recipientes en color ámbar y ocultos en la oscuridad. </a:t>
            </a:r>
            <a:endParaRPr/>
          </a:p>
        </p:txBody>
      </p:sp>
      <p:sp>
        <p:nvSpPr>
          <p:cNvPr id="349" name="Google Shape;349;p170">
            <a:hlinkClick r:id="" action="ppaction://hlinkshowjump?jump=lastslide"/>
          </p:cNvPr>
          <p:cNvSpPr/>
          <p:nvPr/>
        </p:nvSpPr>
        <p:spPr>
          <a:xfrm>
            <a:off x="10929989" y="412162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50" name="Google Shape;350;p170" descr="Icono&#10;&#10;Descripción generada automáticamente"/>
          <p:cNvPicPr preferRelativeResize="0"/>
          <p:nvPr/>
        </p:nvPicPr>
        <p:blipFill rotWithShape="1">
          <a:blip r:embed="rId4">
            <a:alphaModFix/>
          </a:blip>
          <a:srcRect/>
          <a:stretch/>
        </p:blipFill>
        <p:spPr>
          <a:xfrm>
            <a:off x="10891174" y="4294505"/>
            <a:ext cx="434340" cy="539422"/>
          </a:xfrm>
          <a:prstGeom prst="rect">
            <a:avLst/>
          </a:prstGeom>
          <a:noFill/>
          <a:ln>
            <a:noFill/>
          </a:ln>
        </p:spPr>
      </p:pic>
      <p:sp>
        <p:nvSpPr>
          <p:cNvPr id="351" name="Google Shape;351;p170">
            <a:hlinkClick r:id="" action="ppaction://hlinkshowjump?jump=lastslide"/>
          </p:cNvPr>
          <p:cNvSpPr/>
          <p:nvPr/>
        </p:nvSpPr>
        <p:spPr>
          <a:xfrm flipH="1">
            <a:off x="6237032" y="3820930"/>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478"/>
        <p:cNvGrpSpPr/>
        <p:nvPr/>
      </p:nvGrpSpPr>
      <p:grpSpPr>
        <a:xfrm>
          <a:off x="0" y="0"/>
          <a:ext cx="0" cy="0"/>
          <a:chOff x="0" y="0"/>
          <a:chExt cx="0" cy="0"/>
        </a:xfrm>
      </p:grpSpPr>
      <p:sp>
        <p:nvSpPr>
          <p:cNvPr id="3479" name="Google Shape;3479;p294"/>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0" name="Google Shape;3480;p294"/>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1" name="Google Shape;3481;p294"/>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2" name="Google Shape;3482;p294"/>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483" name="Google Shape;3483;p294"/>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484" name="Google Shape;3484;p294"/>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485" name="Google Shape;3485;p294"/>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486" name="Google Shape;3486;p294"/>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87" name="Google Shape;3487;p294"/>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p294"/>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9" name="Google Shape;3489;p294"/>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90" name="Google Shape;3490;p294"/>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7</a:t>
            </a:r>
            <a:endParaRPr sz="2800" b="1" i="0" u="none" strike="noStrike" cap="none">
              <a:solidFill>
                <a:srgbClr val="3F3F3F"/>
              </a:solidFill>
              <a:latin typeface="Open Sans"/>
              <a:ea typeface="Open Sans"/>
              <a:cs typeface="Open Sans"/>
              <a:sym typeface="Open Sans"/>
            </a:endParaRPr>
          </a:p>
        </p:txBody>
      </p:sp>
      <p:sp>
        <p:nvSpPr>
          <p:cNvPr id="3491" name="Google Shape;3491;p294"/>
          <p:cNvSpPr txBox="1"/>
          <p:nvPr/>
        </p:nvSpPr>
        <p:spPr>
          <a:xfrm>
            <a:off x="7933033" y="2312422"/>
            <a:ext cx="2178767" cy="5274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Manejo y almacenamiento</a:t>
            </a:r>
            <a:endParaRPr sz="1400" b="0" i="0" u="none" strike="noStrike" cap="none">
              <a:solidFill>
                <a:srgbClr val="3F3F3F"/>
              </a:solidFill>
              <a:latin typeface="Open Sans"/>
              <a:ea typeface="Open Sans"/>
              <a:cs typeface="Open Sans"/>
              <a:sym typeface="Open Sans"/>
            </a:endParaRPr>
          </a:p>
        </p:txBody>
      </p:sp>
      <p:sp>
        <p:nvSpPr>
          <p:cNvPr id="3492" name="Google Shape;3492;p294">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3" name="Google Shape;3493;p294">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94" name="Google Shape;3494;p294"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sp>
        <p:nvSpPr>
          <p:cNvPr id="3495" name="Google Shape;3495;p294"/>
          <p:cNvSpPr txBox="1"/>
          <p:nvPr/>
        </p:nvSpPr>
        <p:spPr>
          <a:xfrm>
            <a:off x="7371590" y="3385910"/>
            <a:ext cx="4377914" cy="243432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Manipulación. </a:t>
            </a:r>
            <a:endParaRPr/>
          </a:p>
          <a:p>
            <a:pPr marL="0" marR="0" lvl="0" indent="457200" algn="l"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Precaución para manipulaciones seguras</a:t>
            </a:r>
            <a:endParaRPr/>
          </a:p>
          <a:p>
            <a:pPr marL="0" marR="0" lvl="0" indent="457200" algn="l"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Prevención de incendios y explosiones</a:t>
            </a:r>
            <a:endParaRPr/>
          </a:p>
          <a:p>
            <a:pPr marL="0" marR="0" lvl="0" indent="0" algn="l"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Almacenamiento.</a:t>
            </a:r>
            <a:endParaRPr/>
          </a:p>
          <a:p>
            <a:pPr marL="45720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Condiciones del área, la temperatura, como se debe realizar el almacenamiento con otros productos, posibles incompatibilidades</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496" name="Google Shape;3496;p294"/>
          <p:cNvPicPr preferRelativeResize="0"/>
          <p:nvPr/>
        </p:nvPicPr>
        <p:blipFill rotWithShape="1">
          <a:blip r:embed="rId5">
            <a:alphaModFix/>
          </a:blip>
          <a:srcRect/>
          <a:stretch/>
        </p:blipFill>
        <p:spPr>
          <a:xfrm>
            <a:off x="9941747" y="2153711"/>
            <a:ext cx="1566552" cy="15665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501"/>
        <p:cNvGrpSpPr/>
        <p:nvPr/>
      </p:nvGrpSpPr>
      <p:grpSpPr>
        <a:xfrm>
          <a:off x="0" y="0"/>
          <a:ext cx="0" cy="0"/>
          <a:chOff x="0" y="0"/>
          <a:chExt cx="0" cy="0"/>
        </a:xfrm>
      </p:grpSpPr>
      <p:sp>
        <p:nvSpPr>
          <p:cNvPr id="3502" name="Google Shape;3502;p295"/>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3" name="Google Shape;3503;p295"/>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4" name="Google Shape;3504;p295"/>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5" name="Google Shape;3505;p295"/>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506" name="Google Shape;3506;p295"/>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507" name="Google Shape;3507;p295"/>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508" name="Google Shape;3508;p295"/>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509" name="Google Shape;3509;p295"/>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0" name="Google Shape;3510;p295"/>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1" name="Google Shape;3511;p295"/>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2" name="Google Shape;3512;p295"/>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3" name="Google Shape;3513;p295"/>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8</a:t>
            </a:r>
            <a:endParaRPr sz="2800" b="1" i="0" u="none" strike="noStrike" cap="none">
              <a:solidFill>
                <a:srgbClr val="3F3F3F"/>
              </a:solidFill>
              <a:latin typeface="Open Sans"/>
              <a:ea typeface="Open Sans"/>
              <a:cs typeface="Open Sans"/>
              <a:sym typeface="Open Sans"/>
            </a:endParaRPr>
          </a:p>
        </p:txBody>
      </p:sp>
      <p:sp>
        <p:nvSpPr>
          <p:cNvPr id="3514" name="Google Shape;3514;p295"/>
          <p:cNvSpPr txBox="1"/>
          <p:nvPr/>
        </p:nvSpPr>
        <p:spPr>
          <a:xfrm>
            <a:off x="7933033" y="2252462"/>
            <a:ext cx="374349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Controles de exposición y protección personal</a:t>
            </a:r>
            <a:endParaRPr sz="1400" b="0" i="0" u="none" strike="noStrike" cap="none">
              <a:solidFill>
                <a:srgbClr val="3F3F3F"/>
              </a:solidFill>
              <a:latin typeface="Open Sans"/>
              <a:ea typeface="Open Sans"/>
              <a:cs typeface="Open Sans"/>
              <a:sym typeface="Open Sans"/>
            </a:endParaRPr>
          </a:p>
        </p:txBody>
      </p:sp>
      <p:sp>
        <p:nvSpPr>
          <p:cNvPr id="3515" name="Google Shape;3515;p295">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6" name="Google Shape;3516;p295">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517" name="Google Shape;3517;p295"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sp>
        <p:nvSpPr>
          <p:cNvPr id="3518" name="Google Shape;3518;p295"/>
          <p:cNvSpPr txBox="1"/>
          <p:nvPr/>
        </p:nvSpPr>
        <p:spPr>
          <a:xfrm>
            <a:off x="7439933" y="4840645"/>
            <a:ext cx="4377914" cy="110190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000000"/>
                </a:solidFill>
                <a:latin typeface="Open Sans"/>
                <a:ea typeface="Open Sans"/>
                <a:cs typeface="Open Sans"/>
                <a:sym typeface="Open Sans"/>
              </a:rPr>
              <a:t>Se define que equipo de protección personal se requiere para la manipulación y exposición al producto.</a:t>
            </a:r>
            <a:endParaRPr sz="1400" b="0" i="0" u="none" strike="noStrike" cap="none">
              <a:solidFill>
                <a:srgbClr val="00000A"/>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519" name="Google Shape;3519;p295"/>
          <p:cNvPicPr preferRelativeResize="0"/>
          <p:nvPr/>
        </p:nvPicPr>
        <p:blipFill rotWithShape="1">
          <a:blip r:embed="rId5">
            <a:alphaModFix/>
          </a:blip>
          <a:srcRect/>
          <a:stretch/>
        </p:blipFill>
        <p:spPr>
          <a:xfrm>
            <a:off x="8725759" y="2847319"/>
            <a:ext cx="1806261" cy="180626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296"/>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6" name="Google Shape;3526;p296"/>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7" name="Google Shape;3527;p296"/>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8" name="Google Shape;3528;p296"/>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529" name="Google Shape;3529;p296"/>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530" name="Google Shape;3530;p296"/>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531" name="Google Shape;3531;p296"/>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532" name="Google Shape;3532;p296"/>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3" name="Google Shape;3533;p296"/>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4" name="Google Shape;3534;p296"/>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5" name="Google Shape;3535;p296"/>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6" name="Google Shape;3536;p296"/>
          <p:cNvSpPr/>
          <p:nvPr/>
        </p:nvSpPr>
        <p:spPr>
          <a:xfrm>
            <a:off x="7456216" y="2091655"/>
            <a:ext cx="4700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9</a:t>
            </a:r>
            <a:endParaRPr sz="2800" b="1" i="0" u="none" strike="noStrike" cap="none">
              <a:solidFill>
                <a:srgbClr val="3F3F3F"/>
              </a:solidFill>
              <a:latin typeface="Open Sans"/>
              <a:ea typeface="Open Sans"/>
              <a:cs typeface="Open Sans"/>
              <a:sym typeface="Open Sans"/>
            </a:endParaRPr>
          </a:p>
        </p:txBody>
      </p:sp>
      <p:sp>
        <p:nvSpPr>
          <p:cNvPr id="3537" name="Google Shape;3537;p296"/>
          <p:cNvSpPr txBox="1"/>
          <p:nvPr/>
        </p:nvSpPr>
        <p:spPr>
          <a:xfrm>
            <a:off x="7933033" y="2252462"/>
            <a:ext cx="37434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Propiedades físicas y químicas </a:t>
            </a:r>
            <a:endParaRPr sz="1400" b="0" i="0" u="none" strike="noStrike" cap="none">
              <a:solidFill>
                <a:srgbClr val="3F3F3F"/>
              </a:solidFill>
              <a:latin typeface="Open Sans"/>
              <a:ea typeface="Open Sans"/>
              <a:cs typeface="Open Sans"/>
              <a:sym typeface="Open Sans"/>
            </a:endParaRPr>
          </a:p>
        </p:txBody>
      </p:sp>
      <p:sp>
        <p:nvSpPr>
          <p:cNvPr id="3538" name="Google Shape;3538;p296">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9" name="Google Shape;3539;p296">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540" name="Google Shape;3540;p296"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sp>
        <p:nvSpPr>
          <p:cNvPr id="3541" name="Google Shape;3541;p296"/>
          <p:cNvSpPr txBox="1"/>
          <p:nvPr/>
        </p:nvSpPr>
        <p:spPr>
          <a:xfrm>
            <a:off x="7439933" y="4840645"/>
            <a:ext cx="4377914" cy="110190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Estado físico, Color, Olor, Valor pH, Punto de fusión, Punto de inflamación, Densidad, Solubilidad, Entre otras.</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542" name="Google Shape;3542;p296"/>
          <p:cNvPicPr preferRelativeResize="0"/>
          <p:nvPr/>
        </p:nvPicPr>
        <p:blipFill rotWithShape="1">
          <a:blip r:embed="rId5">
            <a:alphaModFix/>
          </a:blip>
          <a:srcRect/>
          <a:stretch/>
        </p:blipFill>
        <p:spPr>
          <a:xfrm>
            <a:off x="8656133" y="2684681"/>
            <a:ext cx="1945514" cy="1945514"/>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547"/>
        <p:cNvGrpSpPr/>
        <p:nvPr/>
      </p:nvGrpSpPr>
      <p:grpSpPr>
        <a:xfrm>
          <a:off x="0" y="0"/>
          <a:ext cx="0" cy="0"/>
          <a:chOff x="0" y="0"/>
          <a:chExt cx="0" cy="0"/>
        </a:xfrm>
      </p:grpSpPr>
      <p:sp>
        <p:nvSpPr>
          <p:cNvPr id="3548" name="Google Shape;3548;p297"/>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49" name="Google Shape;3549;p297"/>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0" name="Google Shape;3550;p297"/>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1" name="Google Shape;3551;p297"/>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552" name="Google Shape;3552;p297"/>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553" name="Google Shape;3553;p297"/>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554" name="Google Shape;3554;p297"/>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555" name="Google Shape;3555;p297"/>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56" name="Google Shape;3556;p297"/>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7" name="Google Shape;3557;p297"/>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8" name="Google Shape;3558;p297"/>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59" name="Google Shape;3559;p297"/>
          <p:cNvSpPr/>
          <p:nvPr/>
        </p:nvSpPr>
        <p:spPr>
          <a:xfrm>
            <a:off x="7456216" y="2091655"/>
            <a:ext cx="6224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10</a:t>
            </a:r>
            <a:endParaRPr sz="2800" b="1" i="0" u="none" strike="noStrike" cap="none">
              <a:solidFill>
                <a:srgbClr val="3F3F3F"/>
              </a:solidFill>
              <a:latin typeface="Open Sans"/>
              <a:ea typeface="Open Sans"/>
              <a:cs typeface="Open Sans"/>
              <a:sym typeface="Open Sans"/>
            </a:endParaRPr>
          </a:p>
        </p:txBody>
      </p:sp>
      <p:sp>
        <p:nvSpPr>
          <p:cNvPr id="3560" name="Google Shape;3560;p297"/>
          <p:cNvSpPr txBox="1"/>
          <p:nvPr/>
        </p:nvSpPr>
        <p:spPr>
          <a:xfrm>
            <a:off x="8659966" y="2425301"/>
            <a:ext cx="30773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Estabilidad y reactividad  </a:t>
            </a:r>
            <a:endParaRPr sz="1400" b="0" i="0" u="none" strike="noStrike" cap="none">
              <a:solidFill>
                <a:srgbClr val="3F3F3F"/>
              </a:solidFill>
              <a:latin typeface="Open Sans"/>
              <a:ea typeface="Open Sans"/>
              <a:cs typeface="Open Sans"/>
              <a:sym typeface="Open Sans"/>
            </a:endParaRPr>
          </a:p>
        </p:txBody>
      </p:sp>
      <p:sp>
        <p:nvSpPr>
          <p:cNvPr id="3561" name="Google Shape;3561;p297">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2" name="Google Shape;3562;p297">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563" name="Google Shape;3563;p297"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sp>
        <p:nvSpPr>
          <p:cNvPr id="3564" name="Google Shape;3564;p297"/>
          <p:cNvSpPr txBox="1"/>
          <p:nvPr/>
        </p:nvSpPr>
        <p:spPr>
          <a:xfrm>
            <a:off x="7695058" y="4076110"/>
            <a:ext cx="3867664" cy="187070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Descomposición térmica, condiciones de control para evitar</a:t>
            </a:r>
            <a:endParaRPr/>
          </a:p>
          <a:p>
            <a:pPr marL="285750" marR="0" lvl="0" indent="-285750" algn="l" rtl="0">
              <a:lnSpc>
                <a:spcPct val="107000"/>
              </a:lnSpc>
              <a:spcBef>
                <a:spcPts val="80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Posibles reacciones peligrosas</a:t>
            </a:r>
            <a:endParaRPr/>
          </a:p>
          <a:p>
            <a:pPr marL="285750" marR="0" lvl="0" indent="-285750" algn="l" rtl="0">
              <a:lnSpc>
                <a:spcPct val="107000"/>
              </a:lnSpc>
              <a:spcBef>
                <a:spcPts val="80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Materiales incompatibles</a:t>
            </a:r>
            <a:endParaRPr/>
          </a:p>
          <a:p>
            <a:pPr marL="285750" marR="0" lvl="0" indent="-285750" algn="l" rtl="0">
              <a:lnSpc>
                <a:spcPct val="107000"/>
              </a:lnSpc>
              <a:spcBef>
                <a:spcPts val="80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Productos de descomposición peligrosos</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565" name="Google Shape;3565;p297"/>
          <p:cNvPicPr preferRelativeResize="0"/>
          <p:nvPr/>
        </p:nvPicPr>
        <p:blipFill rotWithShape="1">
          <a:blip r:embed="rId5">
            <a:alphaModFix/>
          </a:blip>
          <a:srcRect/>
          <a:stretch/>
        </p:blipFill>
        <p:spPr>
          <a:xfrm>
            <a:off x="7673022" y="2192457"/>
            <a:ext cx="1864850" cy="18648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570"/>
        <p:cNvGrpSpPr/>
        <p:nvPr/>
      </p:nvGrpSpPr>
      <p:grpSpPr>
        <a:xfrm>
          <a:off x="0" y="0"/>
          <a:ext cx="0" cy="0"/>
          <a:chOff x="0" y="0"/>
          <a:chExt cx="0" cy="0"/>
        </a:xfrm>
      </p:grpSpPr>
      <p:sp>
        <p:nvSpPr>
          <p:cNvPr id="3571" name="Google Shape;3571;p298"/>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2" name="Google Shape;3572;p298"/>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3" name="Google Shape;3573;p298"/>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4" name="Google Shape;3574;p298"/>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575" name="Google Shape;3575;p298"/>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576" name="Google Shape;3576;p298"/>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577" name="Google Shape;3577;p298"/>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578" name="Google Shape;3578;p298"/>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79" name="Google Shape;3579;p298"/>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0" name="Google Shape;3580;p298"/>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1" name="Google Shape;3581;p298"/>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82" name="Google Shape;3582;p298"/>
          <p:cNvSpPr/>
          <p:nvPr/>
        </p:nvSpPr>
        <p:spPr>
          <a:xfrm>
            <a:off x="7456216" y="2091655"/>
            <a:ext cx="6224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11</a:t>
            </a:r>
            <a:endParaRPr sz="2800" b="1" i="0" u="none" strike="noStrike" cap="none">
              <a:solidFill>
                <a:srgbClr val="3F3F3F"/>
              </a:solidFill>
              <a:latin typeface="Open Sans"/>
              <a:ea typeface="Open Sans"/>
              <a:cs typeface="Open Sans"/>
              <a:sym typeface="Open Sans"/>
            </a:endParaRPr>
          </a:p>
        </p:txBody>
      </p:sp>
      <p:sp>
        <p:nvSpPr>
          <p:cNvPr id="3583" name="Google Shape;3583;p298"/>
          <p:cNvSpPr txBox="1"/>
          <p:nvPr/>
        </p:nvSpPr>
        <p:spPr>
          <a:xfrm>
            <a:off x="8120322" y="2320371"/>
            <a:ext cx="30773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Información toxicológica   </a:t>
            </a:r>
            <a:endParaRPr sz="1400" b="0" i="0" u="none" strike="noStrike" cap="none">
              <a:solidFill>
                <a:srgbClr val="3F3F3F"/>
              </a:solidFill>
              <a:latin typeface="Open Sans"/>
              <a:ea typeface="Open Sans"/>
              <a:cs typeface="Open Sans"/>
              <a:sym typeface="Open Sans"/>
            </a:endParaRPr>
          </a:p>
        </p:txBody>
      </p:sp>
      <p:sp>
        <p:nvSpPr>
          <p:cNvPr id="3584" name="Google Shape;3584;p298">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5" name="Google Shape;3585;p298">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586" name="Google Shape;3586;p298"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sp>
        <p:nvSpPr>
          <p:cNvPr id="3587" name="Google Shape;3587;p298"/>
          <p:cNvSpPr txBox="1"/>
          <p:nvPr/>
        </p:nvSpPr>
        <p:spPr>
          <a:xfrm>
            <a:off x="7695058" y="4315950"/>
            <a:ext cx="3867600" cy="18597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describe </a:t>
            </a:r>
            <a:r>
              <a:rPr lang="es-ES">
                <a:solidFill>
                  <a:srgbClr val="3F3F3F"/>
                </a:solidFill>
                <a:latin typeface="Open Sans"/>
                <a:ea typeface="Open Sans"/>
                <a:cs typeface="Open Sans"/>
                <a:sym typeface="Open Sans"/>
              </a:rPr>
              <a:t>qué</a:t>
            </a:r>
            <a:r>
              <a:rPr lang="es-ES" sz="1400" b="0" i="0" u="none" strike="noStrike" cap="none">
                <a:solidFill>
                  <a:srgbClr val="3F3F3F"/>
                </a:solidFill>
                <a:latin typeface="Open Sans"/>
                <a:ea typeface="Open Sans"/>
                <a:cs typeface="Open Sans"/>
                <a:sym typeface="Open Sans"/>
              </a:rPr>
              <a:t> tan tóxico es el producto, resultados y evidencias de estudios que demuestran las clasificaciones de riesgo para la salud descritas en el numeral 2, posibles síntomas y datos sobre e probables vías de exposición</a:t>
            </a:r>
            <a:r>
              <a:rPr lang="es-ES" sz="1800" b="0" i="0" u="none" strike="noStrike" cap="none">
                <a:solidFill>
                  <a:srgbClr val="000000"/>
                </a:solidFill>
                <a:latin typeface="Calibri"/>
                <a:ea typeface="Calibri"/>
                <a:cs typeface="Calibri"/>
                <a:sym typeface="Calibri"/>
              </a:rPr>
              <a:t>.</a:t>
            </a:r>
            <a:endParaRPr sz="1800" b="0" i="0" u="none" strike="noStrike" cap="none">
              <a:solidFill>
                <a:srgbClr val="00000A"/>
              </a:solidFill>
              <a:latin typeface="Calibri"/>
              <a:ea typeface="Calibri"/>
              <a:cs typeface="Calibri"/>
              <a:sym typeface="Calibri"/>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588" name="Google Shape;3588;p298"/>
          <p:cNvPicPr preferRelativeResize="0"/>
          <p:nvPr/>
        </p:nvPicPr>
        <p:blipFill rotWithShape="1">
          <a:blip r:embed="rId5">
            <a:alphaModFix/>
          </a:blip>
          <a:srcRect/>
          <a:stretch/>
        </p:blipFill>
        <p:spPr>
          <a:xfrm>
            <a:off x="8742521" y="2684910"/>
            <a:ext cx="1647698" cy="1647698"/>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593"/>
        <p:cNvGrpSpPr/>
        <p:nvPr/>
      </p:nvGrpSpPr>
      <p:grpSpPr>
        <a:xfrm>
          <a:off x="0" y="0"/>
          <a:ext cx="0" cy="0"/>
          <a:chOff x="0" y="0"/>
          <a:chExt cx="0" cy="0"/>
        </a:xfrm>
      </p:grpSpPr>
      <p:sp>
        <p:nvSpPr>
          <p:cNvPr id="3594" name="Google Shape;3594;p299"/>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5" name="Google Shape;3595;p299"/>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6" name="Google Shape;3596;p299"/>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7" name="Google Shape;3597;p299"/>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598" name="Google Shape;3598;p299"/>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599" name="Google Shape;3599;p299"/>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600" name="Google Shape;3600;p299"/>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601" name="Google Shape;3601;p299"/>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02" name="Google Shape;3602;p299"/>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3" name="Google Shape;3603;p299"/>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4" name="Google Shape;3604;p299"/>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05" name="Google Shape;3605;p299"/>
          <p:cNvSpPr/>
          <p:nvPr/>
        </p:nvSpPr>
        <p:spPr>
          <a:xfrm>
            <a:off x="7456216" y="2091655"/>
            <a:ext cx="6224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12</a:t>
            </a:r>
            <a:endParaRPr sz="2800" b="1" i="0" u="none" strike="noStrike" cap="none">
              <a:solidFill>
                <a:srgbClr val="3F3F3F"/>
              </a:solidFill>
              <a:latin typeface="Open Sans"/>
              <a:ea typeface="Open Sans"/>
              <a:cs typeface="Open Sans"/>
              <a:sym typeface="Open Sans"/>
            </a:endParaRPr>
          </a:p>
        </p:txBody>
      </p:sp>
      <p:sp>
        <p:nvSpPr>
          <p:cNvPr id="3606" name="Google Shape;3606;p299"/>
          <p:cNvSpPr txBox="1"/>
          <p:nvPr/>
        </p:nvSpPr>
        <p:spPr>
          <a:xfrm>
            <a:off x="8120322" y="2320371"/>
            <a:ext cx="30773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Información ecológica    </a:t>
            </a:r>
            <a:endParaRPr sz="1400" b="0" i="0" u="none" strike="noStrike" cap="none">
              <a:solidFill>
                <a:srgbClr val="3F3F3F"/>
              </a:solidFill>
              <a:latin typeface="Open Sans"/>
              <a:ea typeface="Open Sans"/>
              <a:cs typeface="Open Sans"/>
              <a:sym typeface="Open Sans"/>
            </a:endParaRPr>
          </a:p>
        </p:txBody>
      </p:sp>
      <p:sp>
        <p:nvSpPr>
          <p:cNvPr id="3607" name="Google Shape;3607;p299">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8" name="Google Shape;3608;p299">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609" name="Google Shape;3609;p299"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sp>
        <p:nvSpPr>
          <p:cNvPr id="3610" name="Google Shape;3610;p299"/>
          <p:cNvSpPr txBox="1"/>
          <p:nvPr/>
        </p:nvSpPr>
        <p:spPr>
          <a:xfrm>
            <a:off x="7695058" y="4315950"/>
            <a:ext cx="3867664" cy="179344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este numeral se describe y evalúa el impacto ambiental que tiene el producto, si este es liberado en el medio ambiente. Se deben describir los resultados generados por estudio sobre el tema y la toxicidad acuática.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611" name="Google Shape;3611;p299"/>
          <p:cNvPicPr preferRelativeResize="0"/>
          <p:nvPr/>
        </p:nvPicPr>
        <p:blipFill rotWithShape="1">
          <a:blip r:embed="rId5">
            <a:alphaModFix/>
          </a:blip>
          <a:srcRect/>
          <a:stretch/>
        </p:blipFill>
        <p:spPr>
          <a:xfrm>
            <a:off x="8891533" y="2628148"/>
            <a:ext cx="1651481" cy="165148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616"/>
        <p:cNvGrpSpPr/>
        <p:nvPr/>
      </p:nvGrpSpPr>
      <p:grpSpPr>
        <a:xfrm>
          <a:off x="0" y="0"/>
          <a:ext cx="0" cy="0"/>
          <a:chOff x="0" y="0"/>
          <a:chExt cx="0" cy="0"/>
        </a:xfrm>
      </p:grpSpPr>
      <p:sp>
        <p:nvSpPr>
          <p:cNvPr id="3617" name="Google Shape;3617;p300"/>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8" name="Google Shape;3618;p300"/>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9" name="Google Shape;3619;p300"/>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20" name="Google Shape;3620;p300"/>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621" name="Google Shape;3621;p300"/>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622" name="Google Shape;3622;p300"/>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623" name="Google Shape;3623;p300"/>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624" name="Google Shape;3624;p300"/>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25" name="Google Shape;3625;p300"/>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26" name="Google Shape;3626;p300"/>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27" name="Google Shape;3627;p300"/>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28" name="Google Shape;3628;p300"/>
          <p:cNvSpPr/>
          <p:nvPr/>
        </p:nvSpPr>
        <p:spPr>
          <a:xfrm>
            <a:off x="7456216" y="2091655"/>
            <a:ext cx="6224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13</a:t>
            </a:r>
            <a:endParaRPr sz="2800" b="1" i="0" u="none" strike="noStrike" cap="none">
              <a:solidFill>
                <a:srgbClr val="3F3F3F"/>
              </a:solidFill>
              <a:latin typeface="Open Sans"/>
              <a:ea typeface="Open Sans"/>
              <a:cs typeface="Open Sans"/>
              <a:sym typeface="Open Sans"/>
            </a:endParaRPr>
          </a:p>
        </p:txBody>
      </p:sp>
      <p:sp>
        <p:nvSpPr>
          <p:cNvPr id="3629" name="Google Shape;3629;p300"/>
          <p:cNvSpPr txBox="1"/>
          <p:nvPr/>
        </p:nvSpPr>
        <p:spPr>
          <a:xfrm>
            <a:off x="8120322" y="2320371"/>
            <a:ext cx="30773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Consideraciones de disposición     </a:t>
            </a:r>
            <a:endParaRPr sz="1400" b="0" i="0" u="none" strike="noStrike" cap="none">
              <a:solidFill>
                <a:srgbClr val="3F3F3F"/>
              </a:solidFill>
              <a:latin typeface="Open Sans"/>
              <a:ea typeface="Open Sans"/>
              <a:cs typeface="Open Sans"/>
              <a:sym typeface="Open Sans"/>
            </a:endParaRPr>
          </a:p>
        </p:txBody>
      </p:sp>
      <p:sp>
        <p:nvSpPr>
          <p:cNvPr id="3630" name="Google Shape;3630;p300">
            <a:hlinkClick r:id="" action="ppaction://hlinkshowjump?jump=lastslide"/>
          </p:cNvPr>
          <p:cNvSpPr/>
          <p:nvPr/>
        </p:nvSpPr>
        <p:spPr>
          <a:xfrm>
            <a:off x="11316524" y="558857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31" name="Google Shape;3631;p300">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632" name="Google Shape;3632;p300" descr="Icono&#10;&#10;Descripción generada automáticamente"/>
          <p:cNvPicPr preferRelativeResize="0"/>
          <p:nvPr/>
        </p:nvPicPr>
        <p:blipFill rotWithShape="1">
          <a:blip r:embed="rId4">
            <a:alphaModFix/>
          </a:blip>
          <a:srcRect/>
          <a:stretch/>
        </p:blipFill>
        <p:spPr>
          <a:xfrm>
            <a:off x="11343518" y="5724883"/>
            <a:ext cx="434340" cy="539422"/>
          </a:xfrm>
          <a:prstGeom prst="rect">
            <a:avLst/>
          </a:prstGeom>
          <a:noFill/>
          <a:ln>
            <a:noFill/>
          </a:ln>
        </p:spPr>
      </p:pic>
      <p:sp>
        <p:nvSpPr>
          <p:cNvPr id="3633" name="Google Shape;3633;p300"/>
          <p:cNvSpPr txBox="1"/>
          <p:nvPr/>
        </p:nvSpPr>
        <p:spPr>
          <a:xfrm>
            <a:off x="7695058" y="4790781"/>
            <a:ext cx="3867664" cy="110190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describe el proceso adecuado de disposición final de residuos, como desecharlo, en que recipiente.</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634" name="Google Shape;3634;p300"/>
          <p:cNvPicPr preferRelativeResize="0"/>
          <p:nvPr/>
        </p:nvPicPr>
        <p:blipFill rotWithShape="1">
          <a:blip r:embed="rId5">
            <a:alphaModFix/>
          </a:blip>
          <a:srcRect/>
          <a:stretch/>
        </p:blipFill>
        <p:spPr>
          <a:xfrm>
            <a:off x="8469086" y="2607559"/>
            <a:ext cx="2162633" cy="2162633"/>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301"/>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1" name="Google Shape;3641;p301"/>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2" name="Google Shape;3642;p301"/>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3" name="Google Shape;3643;p301"/>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644" name="Google Shape;3644;p301"/>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645" name="Google Shape;3645;p301"/>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646" name="Google Shape;3646;p301"/>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647" name="Google Shape;3647;p301"/>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48" name="Google Shape;3648;p301"/>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9" name="Google Shape;3649;p301"/>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0" name="Google Shape;3650;p301"/>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1" name="Google Shape;3651;p301"/>
          <p:cNvSpPr/>
          <p:nvPr/>
        </p:nvSpPr>
        <p:spPr>
          <a:xfrm>
            <a:off x="7456216" y="2091655"/>
            <a:ext cx="6224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14</a:t>
            </a:r>
            <a:endParaRPr sz="2800" b="1" i="0" u="none" strike="noStrike" cap="none">
              <a:solidFill>
                <a:srgbClr val="3F3F3F"/>
              </a:solidFill>
              <a:latin typeface="Open Sans"/>
              <a:ea typeface="Open Sans"/>
              <a:cs typeface="Open Sans"/>
              <a:sym typeface="Open Sans"/>
            </a:endParaRPr>
          </a:p>
        </p:txBody>
      </p:sp>
      <p:sp>
        <p:nvSpPr>
          <p:cNvPr id="3652" name="Google Shape;3652;p301"/>
          <p:cNvSpPr txBox="1"/>
          <p:nvPr/>
        </p:nvSpPr>
        <p:spPr>
          <a:xfrm>
            <a:off x="8120322" y="2320371"/>
            <a:ext cx="30773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Otras informaciones    </a:t>
            </a:r>
            <a:endParaRPr sz="1400" b="0" i="0" u="none" strike="noStrike" cap="none">
              <a:solidFill>
                <a:srgbClr val="3F3F3F"/>
              </a:solidFill>
              <a:latin typeface="Open Sans"/>
              <a:ea typeface="Open Sans"/>
              <a:cs typeface="Open Sans"/>
              <a:sym typeface="Open Sans"/>
            </a:endParaRPr>
          </a:p>
        </p:txBody>
      </p:sp>
      <p:sp>
        <p:nvSpPr>
          <p:cNvPr id="3653" name="Google Shape;3653;p301">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4" name="Google Shape;3654;p301"/>
          <p:cNvSpPr txBox="1"/>
          <p:nvPr/>
        </p:nvSpPr>
        <p:spPr>
          <a:xfrm>
            <a:off x="7426276" y="4260320"/>
            <a:ext cx="3867600" cy="15633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este numeral se indica el resto de información del producto que el fabricante crea relevante para la seguridad, por ejemplo: bibliografía, transporte, clasificaciones internacionales, etc.</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655" name="Google Shape;3655;p301"/>
          <p:cNvPicPr preferRelativeResize="0"/>
          <p:nvPr/>
        </p:nvPicPr>
        <p:blipFill rotWithShape="1">
          <a:blip r:embed="rId4">
            <a:alphaModFix/>
          </a:blip>
          <a:srcRect/>
          <a:stretch/>
        </p:blipFill>
        <p:spPr>
          <a:xfrm>
            <a:off x="8280203" y="2442119"/>
            <a:ext cx="2159814" cy="2159814"/>
          </a:xfrm>
          <a:prstGeom prst="rect">
            <a:avLst/>
          </a:prstGeom>
          <a:noFill/>
          <a:ln>
            <a:noFill/>
          </a:ln>
        </p:spPr>
      </p:pic>
      <p:sp>
        <p:nvSpPr>
          <p:cNvPr id="3656" name="Google Shape;3656;p301"/>
          <p:cNvSpPr/>
          <p:nvPr/>
        </p:nvSpPr>
        <p:spPr>
          <a:xfrm>
            <a:off x="8672983" y="5525911"/>
            <a:ext cx="1350163" cy="36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Arial"/>
                <a:ea typeface="Arial"/>
                <a:cs typeface="Arial"/>
                <a:sym typeface="Arial"/>
              </a:rPr>
              <a:t>Ver ejemplos</a:t>
            </a:r>
            <a:endParaRPr sz="1400" b="1" i="0" u="none" strike="noStrike" cap="none">
              <a:solidFill>
                <a:srgbClr val="3F3F3F"/>
              </a:solidFill>
              <a:latin typeface="Arial"/>
              <a:ea typeface="Arial"/>
              <a:cs typeface="Arial"/>
              <a:sym typeface="Arial"/>
            </a:endParaRPr>
          </a:p>
        </p:txBody>
      </p:sp>
      <p:pic>
        <p:nvPicPr>
          <p:cNvPr id="3657" name="Google Shape;3657;p301" descr="Icono&#10;&#10;Descripción generada automáticamente"/>
          <p:cNvPicPr preferRelativeResize="0"/>
          <p:nvPr/>
        </p:nvPicPr>
        <p:blipFill rotWithShape="1">
          <a:blip r:embed="rId5">
            <a:alphaModFix/>
          </a:blip>
          <a:srcRect/>
          <a:stretch/>
        </p:blipFill>
        <p:spPr>
          <a:xfrm>
            <a:off x="9680508" y="5692248"/>
            <a:ext cx="434340" cy="53942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pic>
        <p:nvPicPr>
          <p:cNvPr id="3663" name="Google Shape;3663;p302"/>
          <p:cNvPicPr preferRelativeResize="0"/>
          <p:nvPr/>
        </p:nvPicPr>
        <p:blipFill rotWithShape="1">
          <a:blip r:embed="rId3">
            <a:alphaModFix/>
          </a:blip>
          <a:srcRect/>
          <a:stretch/>
        </p:blipFill>
        <p:spPr>
          <a:xfrm>
            <a:off x="2538491" y="2122455"/>
            <a:ext cx="6316449" cy="4032000"/>
          </a:xfrm>
          <a:prstGeom prst="rect">
            <a:avLst/>
          </a:prstGeom>
          <a:noFill/>
          <a:ln>
            <a:noFill/>
          </a:ln>
        </p:spPr>
      </p:pic>
      <p:sp>
        <p:nvSpPr>
          <p:cNvPr id="3664" name="Google Shape;3664;p302"/>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5" name="Google Shape;3665;p302"/>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666" name="Google Shape;3666;p302"/>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667" name="Google Shape;3667;p302"/>
          <p:cNvSpPr/>
          <p:nvPr/>
        </p:nvSpPr>
        <p:spPr>
          <a:xfrm>
            <a:off x="389744" y="2101239"/>
            <a:ext cx="11475768"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8" name="Google Shape;3668;p302"/>
          <p:cNvSpPr/>
          <p:nvPr/>
        </p:nvSpPr>
        <p:spPr>
          <a:xfrm>
            <a:off x="8854940" y="2106363"/>
            <a:ext cx="3010572" cy="584735"/>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9" name="Google Shape;3669;p302"/>
          <p:cNvSpPr txBox="1"/>
          <p:nvPr/>
        </p:nvSpPr>
        <p:spPr>
          <a:xfrm>
            <a:off x="8760496" y="2173646"/>
            <a:ext cx="2779382" cy="87139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1" u="none" strike="noStrike" cap="none">
                <a:solidFill>
                  <a:srgbClr val="3F3F3F"/>
                </a:solidFill>
                <a:latin typeface="Open Sans"/>
                <a:ea typeface="Open Sans"/>
                <a:cs typeface="Open Sans"/>
                <a:sym typeface="Open Sans"/>
              </a:rPr>
              <a:t>Ejemplo Hoja de seguridad Ácido clorhídrico</a:t>
            </a:r>
            <a:r>
              <a:rPr lang="es-ES" sz="1400" b="0" i="1"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3670" name="Google Shape;3670;p302"/>
          <p:cNvSpPr/>
          <p:nvPr/>
        </p:nvSpPr>
        <p:spPr>
          <a:xfrm>
            <a:off x="11479917" y="1918271"/>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3671" name="Google Shape;3671;p302">
            <a:hlinkClick r:id="" action="ppaction://hlinkshowjump?jump=lastslide"/>
          </p:cNvPr>
          <p:cNvSpPr/>
          <p:nvPr/>
        </p:nvSpPr>
        <p:spPr>
          <a:xfrm>
            <a:off x="11288002" y="3868919"/>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672" name="Google Shape;3672;p302" descr="Icono&#10;&#10;Descripción generada automáticamente"/>
          <p:cNvPicPr preferRelativeResize="0"/>
          <p:nvPr/>
        </p:nvPicPr>
        <p:blipFill rotWithShape="1">
          <a:blip r:embed="rId4">
            <a:alphaModFix/>
          </a:blip>
          <a:srcRect/>
          <a:stretch/>
        </p:blipFill>
        <p:spPr>
          <a:xfrm>
            <a:off x="11213662" y="3997816"/>
            <a:ext cx="434340" cy="539422"/>
          </a:xfrm>
          <a:prstGeom prst="rect">
            <a:avLst/>
          </a:prstGeom>
          <a:noFill/>
          <a:ln>
            <a:noFill/>
          </a:ln>
        </p:spPr>
      </p:pic>
      <p:pic>
        <p:nvPicPr>
          <p:cNvPr id="3673" name="Google Shape;3673;p302"/>
          <p:cNvPicPr preferRelativeResize="0"/>
          <p:nvPr/>
        </p:nvPicPr>
        <p:blipFill rotWithShape="1">
          <a:blip r:embed="rId5">
            <a:alphaModFix/>
          </a:blip>
          <a:srcRect/>
          <a:stretch/>
        </p:blipFill>
        <p:spPr>
          <a:xfrm>
            <a:off x="788096" y="1375002"/>
            <a:ext cx="1067111" cy="1067111"/>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p303"/>
          <p:cNvSpPr/>
          <p:nvPr/>
        </p:nvSpPr>
        <p:spPr>
          <a:xfrm>
            <a:off x="8869932" y="2106363"/>
            <a:ext cx="3010572" cy="584735"/>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680" name="Google Shape;3680;p303"/>
          <p:cNvPicPr preferRelativeResize="0"/>
          <p:nvPr/>
        </p:nvPicPr>
        <p:blipFill rotWithShape="1">
          <a:blip r:embed="rId3">
            <a:alphaModFix/>
          </a:blip>
          <a:srcRect/>
          <a:stretch/>
        </p:blipFill>
        <p:spPr>
          <a:xfrm>
            <a:off x="2739600" y="2072852"/>
            <a:ext cx="6135410" cy="3952134"/>
          </a:xfrm>
          <a:prstGeom prst="rect">
            <a:avLst/>
          </a:prstGeom>
          <a:noFill/>
          <a:ln>
            <a:noFill/>
          </a:ln>
        </p:spPr>
      </p:pic>
      <p:sp>
        <p:nvSpPr>
          <p:cNvPr id="3681" name="Google Shape;3681;p303"/>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2" name="Google Shape;3682;p303"/>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683" name="Google Shape;3683;p303"/>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684" name="Google Shape;3684;p303"/>
          <p:cNvSpPr/>
          <p:nvPr/>
        </p:nvSpPr>
        <p:spPr>
          <a:xfrm>
            <a:off x="389744" y="2101239"/>
            <a:ext cx="11475768"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5" name="Google Shape;3685;p303"/>
          <p:cNvSpPr/>
          <p:nvPr/>
        </p:nvSpPr>
        <p:spPr>
          <a:xfrm>
            <a:off x="11479917" y="1918271"/>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3686" name="Google Shape;3686;p303">
            <a:hlinkClick r:id="" action="ppaction://hlinkshowjump?jump=lastslide"/>
          </p:cNvPr>
          <p:cNvSpPr/>
          <p:nvPr/>
        </p:nvSpPr>
        <p:spPr>
          <a:xfrm>
            <a:off x="11288002" y="3868919"/>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687" name="Google Shape;3687;p303" descr="Icono&#10;&#10;Descripción generada automáticamente"/>
          <p:cNvPicPr preferRelativeResize="0"/>
          <p:nvPr/>
        </p:nvPicPr>
        <p:blipFill rotWithShape="1">
          <a:blip r:embed="rId4">
            <a:alphaModFix/>
          </a:blip>
          <a:srcRect/>
          <a:stretch/>
        </p:blipFill>
        <p:spPr>
          <a:xfrm>
            <a:off x="11213662" y="3997816"/>
            <a:ext cx="434340" cy="539422"/>
          </a:xfrm>
          <a:prstGeom prst="rect">
            <a:avLst/>
          </a:prstGeom>
          <a:noFill/>
          <a:ln>
            <a:noFill/>
          </a:ln>
        </p:spPr>
      </p:pic>
      <p:pic>
        <p:nvPicPr>
          <p:cNvPr id="3688" name="Google Shape;3688;p303"/>
          <p:cNvPicPr preferRelativeResize="0"/>
          <p:nvPr/>
        </p:nvPicPr>
        <p:blipFill rotWithShape="1">
          <a:blip r:embed="rId5">
            <a:alphaModFix/>
          </a:blip>
          <a:srcRect/>
          <a:stretch/>
        </p:blipFill>
        <p:spPr>
          <a:xfrm>
            <a:off x="788096" y="1375002"/>
            <a:ext cx="1067111" cy="1067111"/>
          </a:xfrm>
          <a:prstGeom prst="rect">
            <a:avLst/>
          </a:prstGeom>
          <a:noFill/>
          <a:ln>
            <a:noFill/>
          </a:ln>
        </p:spPr>
      </p:pic>
      <p:sp>
        <p:nvSpPr>
          <p:cNvPr id="3689" name="Google Shape;3689;p303">
            <a:hlinkClick r:id="" action="ppaction://hlinkshowjump?jump=firstslide"/>
          </p:cNvPr>
          <p:cNvSpPr/>
          <p:nvPr/>
        </p:nvSpPr>
        <p:spPr>
          <a:xfrm>
            <a:off x="608096" y="3508919"/>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0" name="Google Shape;3690;p303"/>
          <p:cNvSpPr txBox="1"/>
          <p:nvPr/>
        </p:nvSpPr>
        <p:spPr>
          <a:xfrm>
            <a:off x="8760496" y="2173646"/>
            <a:ext cx="2779382" cy="87139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1" u="none" strike="noStrike" cap="none">
                <a:solidFill>
                  <a:srgbClr val="3F3F3F"/>
                </a:solidFill>
                <a:latin typeface="Open Sans"/>
                <a:ea typeface="Open Sans"/>
                <a:cs typeface="Open Sans"/>
                <a:sym typeface="Open Sans"/>
              </a:rPr>
              <a:t>Ejemplo Hoja de seguridad Ácido clorhídrico</a:t>
            </a:r>
            <a:r>
              <a:rPr lang="es-ES" sz="1400" b="0" i="1"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71"/>
          <p:cNvSpPr/>
          <p:nvPr/>
        </p:nvSpPr>
        <p:spPr>
          <a:xfrm>
            <a:off x="6073254" y="2919814"/>
            <a:ext cx="5404514" cy="265490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171"/>
          <p:cNvSpPr/>
          <p:nvPr/>
        </p:nvSpPr>
        <p:spPr>
          <a:xfrm>
            <a:off x="5819617" y="1733266"/>
            <a:ext cx="5890162" cy="122881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171"/>
          <p:cNvSpPr/>
          <p:nvPr/>
        </p:nvSpPr>
        <p:spPr>
          <a:xfrm>
            <a:off x="313896" y="3326430"/>
            <a:ext cx="5036024" cy="2254911"/>
          </a:xfrm>
          <a:prstGeom prst="roundRect">
            <a:avLst>
              <a:gd name="adj" fmla="val 16667"/>
            </a:avLst>
          </a:prstGeom>
          <a:no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 name="Google Shape;360;p171"/>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361" name="Google Shape;361;p171"/>
          <p:cNvSpPr/>
          <p:nvPr/>
        </p:nvSpPr>
        <p:spPr>
          <a:xfrm>
            <a:off x="1726438" y="2962082"/>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2" name="Google Shape;362;p171"/>
          <p:cNvSpPr txBox="1"/>
          <p:nvPr/>
        </p:nvSpPr>
        <p:spPr>
          <a:xfrm>
            <a:off x="1787852" y="3064820"/>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La muestra y su pretratamiento</a:t>
            </a:r>
            <a:endParaRPr sz="1400" b="1" i="0" u="none" strike="noStrike" cap="none">
              <a:solidFill>
                <a:srgbClr val="3F3F3F"/>
              </a:solidFill>
              <a:latin typeface="Open Sans"/>
              <a:ea typeface="Open Sans"/>
              <a:cs typeface="Open Sans"/>
              <a:sym typeface="Open Sans"/>
            </a:endParaRPr>
          </a:p>
        </p:txBody>
      </p:sp>
      <p:pic>
        <p:nvPicPr>
          <p:cNvPr id="363" name="Google Shape;363;p171"/>
          <p:cNvPicPr preferRelativeResize="0"/>
          <p:nvPr/>
        </p:nvPicPr>
        <p:blipFill rotWithShape="1">
          <a:blip r:embed="rId3">
            <a:alphaModFix/>
          </a:blip>
          <a:srcRect/>
          <a:stretch/>
        </p:blipFill>
        <p:spPr>
          <a:xfrm>
            <a:off x="2030822" y="1588893"/>
            <a:ext cx="1506635" cy="1506635"/>
          </a:xfrm>
          <a:prstGeom prst="rect">
            <a:avLst/>
          </a:prstGeom>
          <a:noFill/>
          <a:ln>
            <a:noFill/>
          </a:ln>
          <a:effectLst>
            <a:outerShdw blurRad="50800" dist="38100" dir="2700000" algn="tl" rotWithShape="0">
              <a:srgbClr val="000000">
                <a:alpha val="40000"/>
              </a:srgbClr>
            </a:outerShdw>
          </a:effectLst>
        </p:spPr>
      </p:pic>
      <p:sp>
        <p:nvSpPr>
          <p:cNvPr id="364" name="Google Shape;364;p171"/>
          <p:cNvSpPr txBox="1"/>
          <p:nvPr/>
        </p:nvSpPr>
        <p:spPr>
          <a:xfrm>
            <a:off x="491316" y="3656275"/>
            <a:ext cx="4708476"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595959"/>
                </a:solidFill>
                <a:latin typeface="Open Sans"/>
                <a:ea typeface="Open Sans"/>
                <a:cs typeface="Open Sans"/>
                <a:sym typeface="Open Sans"/>
              </a:rPr>
              <a:t>Al pretratamiento se le conoce como al periodo que existe entre la toma y el tratamiento de la muestra, en la cual se efectúan acciones físicas sobre la muestra antes de su estudio, desde otro punto de vista, se concibe como tratamiento a la fase en la cual la muestra es reducida a métodos químicos y físicos para disponerla para su posterior estudio.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5" name="Google Shape;365;p171"/>
          <p:cNvSpPr txBox="1"/>
          <p:nvPr/>
        </p:nvSpPr>
        <p:spPr>
          <a:xfrm>
            <a:off x="5991368" y="1756889"/>
            <a:ext cx="5540992"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llegar la muestra al laboratorio, el analista tendrá un orden de procedimientos que ejecutar  para preservar las características de la muestra.</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navegar por la información</a:t>
            </a:r>
            <a:r>
              <a:rPr lang="es-ES" sz="1400" b="0" i="0" u="none" strike="noStrike" cap="none">
                <a:solidFill>
                  <a:srgbClr val="3F3F3F"/>
                </a:solidFill>
                <a:latin typeface="Open Sans"/>
                <a:ea typeface="Open Sans"/>
                <a:cs typeface="Open Sans"/>
                <a:sym typeface="Open Sans"/>
              </a:rPr>
              <a:t>. </a:t>
            </a:r>
            <a:endParaRPr/>
          </a:p>
        </p:txBody>
      </p:sp>
      <p:sp>
        <p:nvSpPr>
          <p:cNvPr id="366" name="Google Shape;366;p171"/>
          <p:cNvSpPr txBox="1"/>
          <p:nvPr/>
        </p:nvSpPr>
        <p:spPr>
          <a:xfrm>
            <a:off x="6638235" y="2961333"/>
            <a:ext cx="2553300" cy="2678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 preservación de la muestra tiene un impacto directo en la consecución de resultados eficientes y fácilmente reproducibles. Parámetros como lo son el pH, la temperatura de la muestra, y la ausencia del cloro residual, se deben </a:t>
            </a:r>
            <a:r>
              <a:rPr lang="es-ES">
                <a:solidFill>
                  <a:schemeClr val="lt1"/>
                </a:solidFill>
                <a:latin typeface="Open Sans"/>
                <a:ea typeface="Open Sans"/>
                <a:cs typeface="Open Sans"/>
                <a:sym typeface="Open Sans"/>
              </a:rPr>
              <a:t>de</a:t>
            </a:r>
            <a:r>
              <a:rPr lang="es-ES" sz="1400" b="0" i="0" u="none" strike="noStrike" cap="none">
                <a:solidFill>
                  <a:schemeClr val="lt1"/>
                </a:solidFill>
                <a:latin typeface="Open Sans"/>
                <a:ea typeface="Open Sans"/>
                <a:cs typeface="Open Sans"/>
                <a:sym typeface="Open Sans"/>
              </a:rPr>
              <a:t> examinar dentro del muestreo y posteriormente en laboratorio. </a:t>
            </a:r>
            <a:endParaRPr/>
          </a:p>
        </p:txBody>
      </p:sp>
      <p:sp>
        <p:nvSpPr>
          <p:cNvPr id="367" name="Google Shape;367;p171">
            <a:hlinkClick r:id="" action="ppaction://hlinkshowjump?jump=lastslide"/>
          </p:cNvPr>
          <p:cNvSpPr/>
          <p:nvPr/>
        </p:nvSpPr>
        <p:spPr>
          <a:xfrm>
            <a:off x="10929989" y="412162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68" name="Google Shape;368;p171" descr="Icono&#10;&#10;Descripción generada automáticamente"/>
          <p:cNvPicPr preferRelativeResize="0"/>
          <p:nvPr/>
        </p:nvPicPr>
        <p:blipFill rotWithShape="1">
          <a:blip r:embed="rId4">
            <a:alphaModFix/>
          </a:blip>
          <a:srcRect/>
          <a:stretch/>
        </p:blipFill>
        <p:spPr>
          <a:xfrm>
            <a:off x="10891174" y="4294505"/>
            <a:ext cx="434340" cy="539422"/>
          </a:xfrm>
          <a:prstGeom prst="rect">
            <a:avLst/>
          </a:prstGeom>
          <a:noFill/>
          <a:ln>
            <a:noFill/>
          </a:ln>
        </p:spPr>
      </p:pic>
      <p:sp>
        <p:nvSpPr>
          <p:cNvPr id="369" name="Google Shape;369;p171">
            <a:hlinkClick r:id="" action="ppaction://hlinkshowjump?jump=lastslide"/>
          </p:cNvPr>
          <p:cNvSpPr/>
          <p:nvPr/>
        </p:nvSpPr>
        <p:spPr>
          <a:xfrm flipH="1">
            <a:off x="6237032" y="3820930"/>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0" name="Google Shape;370;p171"/>
          <p:cNvPicPr preferRelativeResize="0"/>
          <p:nvPr/>
        </p:nvPicPr>
        <p:blipFill rotWithShape="1">
          <a:blip r:embed="rId5">
            <a:alphaModFix/>
          </a:blip>
          <a:srcRect/>
          <a:stretch/>
        </p:blipFill>
        <p:spPr>
          <a:xfrm>
            <a:off x="9267021" y="3482428"/>
            <a:ext cx="1624153" cy="1624153"/>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695"/>
        <p:cNvGrpSpPr/>
        <p:nvPr/>
      </p:nvGrpSpPr>
      <p:grpSpPr>
        <a:xfrm>
          <a:off x="0" y="0"/>
          <a:ext cx="0" cy="0"/>
          <a:chOff x="0" y="0"/>
          <a:chExt cx="0" cy="0"/>
        </a:xfrm>
      </p:grpSpPr>
      <p:sp>
        <p:nvSpPr>
          <p:cNvPr id="3696" name="Google Shape;3696;p304"/>
          <p:cNvSpPr/>
          <p:nvPr/>
        </p:nvSpPr>
        <p:spPr>
          <a:xfrm>
            <a:off x="8854940" y="2106363"/>
            <a:ext cx="3010572" cy="584735"/>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7" name="Google Shape;3697;p304"/>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8" name="Google Shape;3698;p304"/>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699" name="Google Shape;3699;p304"/>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700" name="Google Shape;3700;p304"/>
          <p:cNvSpPr/>
          <p:nvPr/>
        </p:nvSpPr>
        <p:spPr>
          <a:xfrm>
            <a:off x="389744" y="2101239"/>
            <a:ext cx="11475768"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1" name="Google Shape;3701;p304"/>
          <p:cNvSpPr/>
          <p:nvPr/>
        </p:nvSpPr>
        <p:spPr>
          <a:xfrm>
            <a:off x="11479917" y="1918271"/>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3702" name="Google Shape;3702;p304">
            <a:hlinkClick r:id="" action="ppaction://hlinkshowjump?jump=lastslide"/>
          </p:cNvPr>
          <p:cNvSpPr/>
          <p:nvPr/>
        </p:nvSpPr>
        <p:spPr>
          <a:xfrm>
            <a:off x="11288002" y="3868919"/>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03" name="Google Shape;3703;p304" descr="Icono&#10;&#10;Descripción generada automáticamente"/>
          <p:cNvPicPr preferRelativeResize="0"/>
          <p:nvPr/>
        </p:nvPicPr>
        <p:blipFill rotWithShape="1">
          <a:blip r:embed="rId3">
            <a:alphaModFix/>
          </a:blip>
          <a:srcRect/>
          <a:stretch/>
        </p:blipFill>
        <p:spPr>
          <a:xfrm>
            <a:off x="11213662" y="3997816"/>
            <a:ext cx="434340" cy="539422"/>
          </a:xfrm>
          <a:prstGeom prst="rect">
            <a:avLst/>
          </a:prstGeom>
          <a:noFill/>
          <a:ln>
            <a:noFill/>
          </a:ln>
        </p:spPr>
      </p:pic>
      <p:pic>
        <p:nvPicPr>
          <p:cNvPr id="3704" name="Google Shape;3704;p304"/>
          <p:cNvPicPr preferRelativeResize="0"/>
          <p:nvPr/>
        </p:nvPicPr>
        <p:blipFill rotWithShape="1">
          <a:blip r:embed="rId4">
            <a:alphaModFix/>
          </a:blip>
          <a:srcRect/>
          <a:stretch/>
        </p:blipFill>
        <p:spPr>
          <a:xfrm>
            <a:off x="788096" y="1375002"/>
            <a:ext cx="1067111" cy="1067111"/>
          </a:xfrm>
          <a:prstGeom prst="rect">
            <a:avLst/>
          </a:prstGeom>
          <a:noFill/>
          <a:ln>
            <a:noFill/>
          </a:ln>
        </p:spPr>
      </p:pic>
      <p:sp>
        <p:nvSpPr>
          <p:cNvPr id="3705" name="Google Shape;3705;p304">
            <a:hlinkClick r:id="" action="ppaction://hlinkshowjump?jump=firstslide"/>
          </p:cNvPr>
          <p:cNvSpPr/>
          <p:nvPr/>
        </p:nvSpPr>
        <p:spPr>
          <a:xfrm>
            <a:off x="608096" y="3508919"/>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06" name="Google Shape;3706;p304"/>
          <p:cNvPicPr preferRelativeResize="0"/>
          <p:nvPr/>
        </p:nvPicPr>
        <p:blipFill rotWithShape="1">
          <a:blip r:embed="rId5">
            <a:alphaModFix/>
          </a:blip>
          <a:srcRect/>
          <a:stretch/>
        </p:blipFill>
        <p:spPr>
          <a:xfrm>
            <a:off x="3110605" y="2125156"/>
            <a:ext cx="5589930" cy="3923796"/>
          </a:xfrm>
          <a:prstGeom prst="rect">
            <a:avLst/>
          </a:prstGeom>
          <a:noFill/>
          <a:ln>
            <a:noFill/>
          </a:ln>
        </p:spPr>
      </p:pic>
      <p:sp>
        <p:nvSpPr>
          <p:cNvPr id="3707" name="Google Shape;3707;p304"/>
          <p:cNvSpPr txBox="1"/>
          <p:nvPr/>
        </p:nvSpPr>
        <p:spPr>
          <a:xfrm>
            <a:off x="8760496" y="2173646"/>
            <a:ext cx="2779382" cy="87139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1" u="none" strike="noStrike" cap="none">
                <a:solidFill>
                  <a:srgbClr val="3F3F3F"/>
                </a:solidFill>
                <a:latin typeface="Open Sans"/>
                <a:ea typeface="Open Sans"/>
                <a:cs typeface="Open Sans"/>
                <a:sym typeface="Open Sans"/>
              </a:rPr>
              <a:t>Ejemplo Hoja de seguridad Ácido clorhídrico</a:t>
            </a:r>
            <a:r>
              <a:rPr lang="es-ES" sz="1400" b="0" i="1"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712"/>
        <p:cNvGrpSpPr/>
        <p:nvPr/>
      </p:nvGrpSpPr>
      <p:grpSpPr>
        <a:xfrm>
          <a:off x="0" y="0"/>
          <a:ext cx="0" cy="0"/>
          <a:chOff x="0" y="0"/>
          <a:chExt cx="0" cy="0"/>
        </a:xfrm>
      </p:grpSpPr>
      <p:sp>
        <p:nvSpPr>
          <p:cNvPr id="3713" name="Google Shape;3713;p305"/>
          <p:cNvSpPr/>
          <p:nvPr/>
        </p:nvSpPr>
        <p:spPr>
          <a:xfrm>
            <a:off x="8854940" y="2106363"/>
            <a:ext cx="3010572" cy="584735"/>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14" name="Google Shape;3714;p305"/>
          <p:cNvPicPr preferRelativeResize="0"/>
          <p:nvPr/>
        </p:nvPicPr>
        <p:blipFill rotWithShape="1">
          <a:blip r:embed="rId3">
            <a:alphaModFix/>
          </a:blip>
          <a:srcRect/>
          <a:stretch/>
        </p:blipFill>
        <p:spPr>
          <a:xfrm>
            <a:off x="2959771" y="2087706"/>
            <a:ext cx="5800725" cy="4086225"/>
          </a:xfrm>
          <a:prstGeom prst="rect">
            <a:avLst/>
          </a:prstGeom>
          <a:noFill/>
          <a:ln>
            <a:noFill/>
          </a:ln>
        </p:spPr>
      </p:pic>
      <p:sp>
        <p:nvSpPr>
          <p:cNvPr id="3715" name="Google Shape;3715;p305"/>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16" name="Google Shape;3716;p305"/>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717" name="Google Shape;3717;p305"/>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718" name="Google Shape;3718;p305"/>
          <p:cNvSpPr/>
          <p:nvPr/>
        </p:nvSpPr>
        <p:spPr>
          <a:xfrm>
            <a:off x="389744" y="2101239"/>
            <a:ext cx="11475768"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19" name="Google Shape;3719;p305"/>
          <p:cNvSpPr/>
          <p:nvPr/>
        </p:nvSpPr>
        <p:spPr>
          <a:xfrm>
            <a:off x="11479917" y="1918271"/>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3720" name="Google Shape;3720;p305">
            <a:hlinkClick r:id="" action="ppaction://hlinkshowjump?jump=lastslide"/>
          </p:cNvPr>
          <p:cNvSpPr/>
          <p:nvPr/>
        </p:nvSpPr>
        <p:spPr>
          <a:xfrm>
            <a:off x="11288002" y="3868919"/>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21" name="Google Shape;3721;p305" descr="Icono&#10;&#10;Descripción generada automáticamente"/>
          <p:cNvPicPr preferRelativeResize="0"/>
          <p:nvPr/>
        </p:nvPicPr>
        <p:blipFill rotWithShape="1">
          <a:blip r:embed="rId4">
            <a:alphaModFix/>
          </a:blip>
          <a:srcRect/>
          <a:stretch/>
        </p:blipFill>
        <p:spPr>
          <a:xfrm>
            <a:off x="11585577" y="2188271"/>
            <a:ext cx="434340" cy="539422"/>
          </a:xfrm>
          <a:prstGeom prst="rect">
            <a:avLst/>
          </a:prstGeom>
          <a:noFill/>
          <a:ln>
            <a:noFill/>
          </a:ln>
        </p:spPr>
      </p:pic>
      <p:pic>
        <p:nvPicPr>
          <p:cNvPr id="3722" name="Google Shape;3722;p305"/>
          <p:cNvPicPr preferRelativeResize="0"/>
          <p:nvPr/>
        </p:nvPicPr>
        <p:blipFill rotWithShape="1">
          <a:blip r:embed="rId5">
            <a:alphaModFix/>
          </a:blip>
          <a:srcRect/>
          <a:stretch/>
        </p:blipFill>
        <p:spPr>
          <a:xfrm>
            <a:off x="788096" y="1375002"/>
            <a:ext cx="1067111" cy="1067111"/>
          </a:xfrm>
          <a:prstGeom prst="rect">
            <a:avLst/>
          </a:prstGeom>
          <a:noFill/>
          <a:ln>
            <a:noFill/>
          </a:ln>
        </p:spPr>
      </p:pic>
      <p:sp>
        <p:nvSpPr>
          <p:cNvPr id="3723" name="Google Shape;3723;p305">
            <a:hlinkClick r:id="" action="ppaction://hlinkshowjump?jump=firstslide"/>
          </p:cNvPr>
          <p:cNvSpPr/>
          <p:nvPr/>
        </p:nvSpPr>
        <p:spPr>
          <a:xfrm>
            <a:off x="608096" y="3508919"/>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24" name="Google Shape;3724;p305"/>
          <p:cNvSpPr txBox="1"/>
          <p:nvPr/>
        </p:nvSpPr>
        <p:spPr>
          <a:xfrm>
            <a:off x="8760496" y="2173646"/>
            <a:ext cx="2779382" cy="871392"/>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1" u="none" strike="noStrike" cap="none">
                <a:solidFill>
                  <a:srgbClr val="3F3F3F"/>
                </a:solidFill>
                <a:latin typeface="Open Sans"/>
                <a:ea typeface="Open Sans"/>
                <a:cs typeface="Open Sans"/>
                <a:sym typeface="Open Sans"/>
              </a:rPr>
              <a:t>Ejemplo Hoja de seguridad Ácido clorhídrico</a:t>
            </a:r>
            <a:r>
              <a:rPr lang="es-ES" sz="1400" b="0" i="1"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Open Sans"/>
              <a:ea typeface="Open Sans"/>
              <a:cs typeface="Open Sans"/>
              <a:sym typeface="Open Sans"/>
            </a:endParaRPr>
          </a:p>
          <a:p>
            <a:pPr marL="0" marR="0" lvl="0" indent="0" algn="ctr" rtl="0">
              <a:lnSpc>
                <a:spcPct val="100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729"/>
        <p:cNvGrpSpPr/>
        <p:nvPr/>
      </p:nvGrpSpPr>
      <p:grpSpPr>
        <a:xfrm>
          <a:off x="0" y="0"/>
          <a:ext cx="0" cy="0"/>
          <a:chOff x="0" y="0"/>
          <a:chExt cx="0" cy="0"/>
        </a:xfrm>
      </p:grpSpPr>
      <p:sp>
        <p:nvSpPr>
          <p:cNvPr id="3730" name="Google Shape;3730;p306"/>
          <p:cNvSpPr/>
          <p:nvPr/>
        </p:nvSpPr>
        <p:spPr>
          <a:xfrm>
            <a:off x="326488" y="4000615"/>
            <a:ext cx="6499273" cy="2076626"/>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1" name="Google Shape;3731;p306"/>
          <p:cNvSpPr/>
          <p:nvPr/>
        </p:nvSpPr>
        <p:spPr>
          <a:xfrm>
            <a:off x="295422" y="2192457"/>
            <a:ext cx="6499273" cy="1690224"/>
          </a:xfrm>
          <a:prstGeom prst="roundRect">
            <a:avLst>
              <a:gd name="adj" fmla="val 16667"/>
            </a:avLst>
          </a:prstGeom>
          <a:solidFill>
            <a:srgbClr val="D8E2F3"/>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2" name="Google Shape;3732;p306"/>
          <p:cNvSpPr/>
          <p:nvPr/>
        </p:nvSpPr>
        <p:spPr>
          <a:xfrm>
            <a:off x="1449617" y="1516505"/>
            <a:ext cx="4219664"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3" name="Google Shape;3733;p306"/>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734" name="Google Shape;3734;p306"/>
          <p:cNvSpPr txBox="1"/>
          <p:nvPr/>
        </p:nvSpPr>
        <p:spPr>
          <a:xfrm>
            <a:off x="1595513" y="159280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Hoja de datos de seguridad de materiales</a:t>
            </a:r>
            <a:endParaRPr sz="1400" b="0" i="0" u="none" strike="noStrike" cap="none">
              <a:solidFill>
                <a:srgbClr val="000000"/>
              </a:solidFill>
              <a:latin typeface="Arial"/>
              <a:ea typeface="Arial"/>
              <a:cs typeface="Arial"/>
              <a:sym typeface="Arial"/>
            </a:endParaRPr>
          </a:p>
        </p:txBody>
      </p:sp>
      <p:sp>
        <p:nvSpPr>
          <p:cNvPr id="3735" name="Google Shape;3735;p306"/>
          <p:cNvSpPr txBox="1"/>
          <p:nvPr/>
        </p:nvSpPr>
        <p:spPr>
          <a:xfrm>
            <a:off x="441961" y="2202132"/>
            <a:ext cx="6240194"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En todas las situaciones deberá tenerse una base de datos de cada muestra, organizada de acuerdo a la HOJA DE SEGURIDAD DE MATERIALES (MSDS).  Esta acta es primordial, ya que posibilita informar de manera detallada, peligros que proporcionan los productos químicos tanto para los seres humanos, ecosistemas e infraestructura. Así mismo, da a conocer precauciones y medidas que se pueden tomar en caso de emergencia. </a:t>
            </a:r>
            <a:endParaRPr/>
          </a:p>
        </p:txBody>
      </p:sp>
      <p:pic>
        <p:nvPicPr>
          <p:cNvPr id="3736" name="Google Shape;3736;p306"/>
          <p:cNvPicPr preferRelativeResize="0"/>
          <p:nvPr/>
        </p:nvPicPr>
        <p:blipFill rotWithShape="1">
          <a:blip r:embed="rId3">
            <a:alphaModFix/>
          </a:blip>
          <a:srcRect/>
          <a:stretch/>
        </p:blipFill>
        <p:spPr>
          <a:xfrm>
            <a:off x="788096" y="1375002"/>
            <a:ext cx="1067111" cy="1067111"/>
          </a:xfrm>
          <a:prstGeom prst="rect">
            <a:avLst/>
          </a:prstGeom>
          <a:noFill/>
          <a:ln>
            <a:noFill/>
          </a:ln>
        </p:spPr>
      </p:pic>
      <p:sp>
        <p:nvSpPr>
          <p:cNvPr id="3737" name="Google Shape;3737;p306"/>
          <p:cNvSpPr txBox="1"/>
          <p:nvPr/>
        </p:nvSpPr>
        <p:spPr>
          <a:xfrm>
            <a:off x="357553" y="4163784"/>
            <a:ext cx="6499273"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Todo producto químico, deberá contar con su hoja de seguridad; por consiguiente, la persona que lo diseña debe conocer en la totalidad sus propiedades, en otras palabras, quien fábrica el producto.  Al elaborar este formato es indispensable que el fabricante envíe muestras de productos a empresas especializadas donde se llevan a cabo pruebas toxicológicas, propiedades fisicoquímicas o en su defecto realizar revisión bibliográfica confiable.  Es de vital importancia, observar la fuente informática adecuada para mayor confiabilidad.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8" name="Google Shape;3738;p306"/>
          <p:cNvSpPr/>
          <p:nvPr/>
        </p:nvSpPr>
        <p:spPr>
          <a:xfrm>
            <a:off x="7202658" y="2101239"/>
            <a:ext cx="4662854" cy="3976001"/>
          </a:xfrm>
          <a:prstGeom prst="rect">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39" name="Google Shape;3739;p306"/>
          <p:cNvSpPr/>
          <p:nvPr/>
        </p:nvSpPr>
        <p:spPr>
          <a:xfrm>
            <a:off x="7456216" y="2105723"/>
            <a:ext cx="4220308" cy="81179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40" name="Google Shape;3740;p306"/>
          <p:cNvSpPr txBox="1"/>
          <p:nvPr/>
        </p:nvSpPr>
        <p:spPr>
          <a:xfrm>
            <a:off x="7065780" y="1516266"/>
            <a:ext cx="51262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Una hoja de vida de seguridad de materiales debe contener como mínimo la siguiente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1" name="Google Shape;3741;p306"/>
          <p:cNvSpPr/>
          <p:nvPr/>
        </p:nvSpPr>
        <p:spPr>
          <a:xfrm>
            <a:off x="7456216" y="2091655"/>
            <a:ext cx="622434" cy="811794"/>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14</a:t>
            </a:r>
            <a:endParaRPr sz="2800" b="1" i="0" u="none" strike="noStrike" cap="none">
              <a:solidFill>
                <a:srgbClr val="3F3F3F"/>
              </a:solidFill>
              <a:latin typeface="Open Sans"/>
              <a:ea typeface="Open Sans"/>
              <a:cs typeface="Open Sans"/>
              <a:sym typeface="Open Sans"/>
            </a:endParaRPr>
          </a:p>
        </p:txBody>
      </p:sp>
      <p:sp>
        <p:nvSpPr>
          <p:cNvPr id="3742" name="Google Shape;3742;p306"/>
          <p:cNvSpPr txBox="1"/>
          <p:nvPr/>
        </p:nvSpPr>
        <p:spPr>
          <a:xfrm>
            <a:off x="8120322" y="2320371"/>
            <a:ext cx="307737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Otras informaciones    </a:t>
            </a:r>
            <a:endParaRPr sz="1400" b="0" i="0" u="none" strike="noStrike" cap="none">
              <a:solidFill>
                <a:srgbClr val="3F3F3F"/>
              </a:solidFill>
              <a:latin typeface="Open Sans"/>
              <a:ea typeface="Open Sans"/>
              <a:cs typeface="Open Sans"/>
              <a:sym typeface="Open Sans"/>
            </a:endParaRPr>
          </a:p>
        </p:txBody>
      </p:sp>
      <p:sp>
        <p:nvSpPr>
          <p:cNvPr id="3743" name="Google Shape;3743;p306">
            <a:hlinkClick r:id="" action="ppaction://hlinkshowjump?jump=firstslide"/>
          </p:cNvPr>
          <p:cNvSpPr/>
          <p:nvPr/>
        </p:nvSpPr>
        <p:spPr>
          <a:xfrm>
            <a:off x="10810036" y="5588574"/>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44" name="Google Shape;3744;p306"/>
          <p:cNvSpPr txBox="1"/>
          <p:nvPr/>
        </p:nvSpPr>
        <p:spPr>
          <a:xfrm>
            <a:off x="7426276" y="4260320"/>
            <a:ext cx="3867664" cy="156292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este numeral se indica el resto de información del producto que el fabricante crea de relevante para la seguridad, por ejemplo: bibliografía, transporte, clasificaciones internacionales, etc.</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3745" name="Google Shape;3745;p306"/>
          <p:cNvPicPr preferRelativeResize="0"/>
          <p:nvPr/>
        </p:nvPicPr>
        <p:blipFill rotWithShape="1">
          <a:blip r:embed="rId4">
            <a:alphaModFix/>
          </a:blip>
          <a:srcRect/>
          <a:stretch/>
        </p:blipFill>
        <p:spPr>
          <a:xfrm>
            <a:off x="8688178" y="2333119"/>
            <a:ext cx="2159814" cy="2159814"/>
          </a:xfrm>
          <a:prstGeom prst="rect">
            <a:avLst/>
          </a:prstGeom>
          <a:noFill/>
          <a:ln>
            <a:noFill/>
          </a:ln>
        </p:spPr>
      </p:pic>
      <p:sp>
        <p:nvSpPr>
          <p:cNvPr id="3746" name="Google Shape;3746;p306"/>
          <p:cNvSpPr/>
          <p:nvPr/>
        </p:nvSpPr>
        <p:spPr>
          <a:xfrm>
            <a:off x="8672983" y="5525911"/>
            <a:ext cx="1350163" cy="36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Arial"/>
                <a:ea typeface="Arial"/>
                <a:cs typeface="Arial"/>
                <a:sym typeface="Arial"/>
              </a:rPr>
              <a:t>Ver ejemplos</a:t>
            </a:r>
            <a:endParaRPr sz="1400" b="1" i="0" u="none" strike="noStrike" cap="none">
              <a:solidFill>
                <a:srgbClr val="3F3F3F"/>
              </a:solidFill>
              <a:latin typeface="Arial"/>
              <a:ea typeface="Arial"/>
              <a:cs typeface="Arial"/>
              <a:sym typeface="Arial"/>
            </a:endParaRPr>
          </a:p>
        </p:txBody>
      </p:sp>
      <p:pic>
        <p:nvPicPr>
          <p:cNvPr id="3747" name="Google Shape;3747;p306" descr="Icono&#10;&#10;Descripción generada automáticamente"/>
          <p:cNvPicPr preferRelativeResize="0"/>
          <p:nvPr/>
        </p:nvPicPr>
        <p:blipFill rotWithShape="1">
          <a:blip r:embed="rId5">
            <a:alphaModFix/>
          </a:blip>
          <a:srcRect/>
          <a:stretch/>
        </p:blipFill>
        <p:spPr>
          <a:xfrm>
            <a:off x="7135457" y="6318578"/>
            <a:ext cx="434340" cy="539422"/>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752"/>
        <p:cNvGrpSpPr/>
        <p:nvPr/>
      </p:nvGrpSpPr>
      <p:grpSpPr>
        <a:xfrm>
          <a:off x="0" y="0"/>
          <a:ext cx="0" cy="0"/>
          <a:chOff x="0" y="0"/>
          <a:chExt cx="0" cy="0"/>
        </a:xfrm>
      </p:grpSpPr>
      <p:sp>
        <p:nvSpPr>
          <p:cNvPr id="3753" name="Google Shape;3753;p307"/>
          <p:cNvSpPr/>
          <p:nvPr/>
        </p:nvSpPr>
        <p:spPr>
          <a:xfrm>
            <a:off x="633691" y="1501515"/>
            <a:ext cx="210305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4" name="Google Shape;3754;p307"/>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755" name="Google Shape;3755;p307"/>
          <p:cNvSpPr txBox="1"/>
          <p:nvPr/>
        </p:nvSpPr>
        <p:spPr>
          <a:xfrm>
            <a:off x="779587" y="157781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Recomendaciones</a:t>
            </a:r>
            <a:endParaRPr sz="1400" b="0" i="0" u="none" strike="noStrike" cap="none">
              <a:solidFill>
                <a:srgbClr val="000000"/>
              </a:solidFill>
              <a:latin typeface="Arial"/>
              <a:ea typeface="Arial"/>
              <a:cs typeface="Arial"/>
              <a:sym typeface="Arial"/>
            </a:endParaRPr>
          </a:p>
        </p:txBody>
      </p:sp>
      <p:sp>
        <p:nvSpPr>
          <p:cNvPr id="3756" name="Google Shape;3756;p307"/>
          <p:cNvSpPr txBox="1"/>
          <p:nvPr/>
        </p:nvSpPr>
        <p:spPr>
          <a:xfrm>
            <a:off x="483742" y="2162546"/>
            <a:ext cx="42562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las tarjetas para ampliar información</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757" name="Google Shape;3757;p307"/>
          <p:cNvSpPr/>
          <p:nvPr/>
        </p:nvSpPr>
        <p:spPr>
          <a:xfrm>
            <a:off x="2434707" y="2470323"/>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8" name="Google Shape;3758;p307"/>
          <p:cNvSpPr/>
          <p:nvPr/>
        </p:nvSpPr>
        <p:spPr>
          <a:xfrm>
            <a:off x="244394" y="2470323"/>
            <a:ext cx="2169022" cy="364566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9" name="Google Shape;3759;p307"/>
          <p:cNvSpPr txBox="1"/>
          <p:nvPr/>
        </p:nvSpPr>
        <p:spPr>
          <a:xfrm>
            <a:off x="2551127" y="3273170"/>
            <a:ext cx="337823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Básicamente, se deben conservar las muestras en un sitio con las siguientes recomendaciones: lugar seco, limpio, oscuro, fresco y bastante ventilado. La temperatura de almacenamiento deberá ser controlada con frecuencia. En estas instalaciones la temperatura no debe estar por debajo de 0 °C ni superar los 30 °C.</a:t>
            </a:r>
            <a:endParaRPr sz="1400" b="0" i="0" u="none" strike="noStrike" cap="none">
              <a:solidFill>
                <a:srgbClr val="3F3F3F"/>
              </a:solidFill>
              <a:latin typeface="Open Sans"/>
              <a:ea typeface="Open Sans"/>
              <a:cs typeface="Open Sans"/>
              <a:sym typeface="Open Sans"/>
            </a:endParaRPr>
          </a:p>
        </p:txBody>
      </p:sp>
      <p:pic>
        <p:nvPicPr>
          <p:cNvPr id="3760" name="Google Shape;3760;p307"/>
          <p:cNvPicPr preferRelativeResize="0"/>
          <p:nvPr/>
        </p:nvPicPr>
        <p:blipFill rotWithShape="1">
          <a:blip r:embed="rId3">
            <a:alphaModFix/>
          </a:blip>
          <a:srcRect/>
          <a:stretch/>
        </p:blipFill>
        <p:spPr>
          <a:xfrm>
            <a:off x="483742" y="3176847"/>
            <a:ext cx="1752242" cy="1752242"/>
          </a:xfrm>
          <a:prstGeom prst="rect">
            <a:avLst/>
          </a:prstGeom>
          <a:noFill/>
          <a:ln>
            <a:noFill/>
          </a:ln>
        </p:spPr>
      </p:pic>
      <p:pic>
        <p:nvPicPr>
          <p:cNvPr id="3761" name="Google Shape;3761;p307" descr="Icono&#10;&#10;Descripción generada automáticamente"/>
          <p:cNvPicPr preferRelativeResize="0"/>
          <p:nvPr/>
        </p:nvPicPr>
        <p:blipFill rotWithShape="1">
          <a:blip r:embed="rId4">
            <a:alphaModFix/>
          </a:blip>
          <a:srcRect/>
          <a:stretch/>
        </p:blipFill>
        <p:spPr>
          <a:xfrm>
            <a:off x="1839987" y="5728162"/>
            <a:ext cx="434340" cy="539422"/>
          </a:xfrm>
          <a:prstGeom prst="rect">
            <a:avLst/>
          </a:prstGeom>
          <a:noFill/>
          <a:ln>
            <a:noFill/>
          </a:ln>
        </p:spPr>
      </p:pic>
      <p:sp>
        <p:nvSpPr>
          <p:cNvPr id="3762" name="Google Shape;3762;p307"/>
          <p:cNvSpPr/>
          <p:nvPr/>
        </p:nvSpPr>
        <p:spPr>
          <a:xfrm>
            <a:off x="8352514" y="2485585"/>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63" name="Google Shape;3763;p307"/>
          <p:cNvSpPr/>
          <p:nvPr/>
        </p:nvSpPr>
        <p:spPr>
          <a:xfrm>
            <a:off x="6162201" y="2485585"/>
            <a:ext cx="2169022" cy="364566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64" name="Google Shape;3764;p307"/>
          <p:cNvPicPr preferRelativeResize="0"/>
          <p:nvPr/>
        </p:nvPicPr>
        <p:blipFill rotWithShape="1">
          <a:blip r:embed="rId5">
            <a:alphaModFix/>
          </a:blip>
          <a:srcRect/>
          <a:stretch/>
        </p:blipFill>
        <p:spPr>
          <a:xfrm>
            <a:off x="6371009" y="3273170"/>
            <a:ext cx="1865085" cy="1865085"/>
          </a:xfrm>
          <a:prstGeom prst="rect">
            <a:avLst/>
          </a:prstGeom>
          <a:noFill/>
          <a:ln>
            <a:noFill/>
          </a:ln>
        </p:spPr>
      </p:pic>
      <p:sp>
        <p:nvSpPr>
          <p:cNvPr id="3765" name="Google Shape;3765;p307"/>
          <p:cNvSpPr txBox="1"/>
          <p:nvPr/>
        </p:nvSpPr>
        <p:spPr>
          <a:xfrm>
            <a:off x="8547640" y="3379016"/>
            <a:ext cx="3220821"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aconsejable que cada laboratorio elija un responsable para coordinar la planta de almacenamiento de muestras. Este encargado abarcará las siguientes labores: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770"/>
        <p:cNvGrpSpPr/>
        <p:nvPr/>
      </p:nvGrpSpPr>
      <p:grpSpPr>
        <a:xfrm>
          <a:off x="0" y="0"/>
          <a:ext cx="0" cy="0"/>
          <a:chOff x="0" y="0"/>
          <a:chExt cx="0" cy="0"/>
        </a:xfrm>
      </p:grpSpPr>
      <p:sp>
        <p:nvSpPr>
          <p:cNvPr id="3771" name="Google Shape;3771;p308"/>
          <p:cNvSpPr/>
          <p:nvPr/>
        </p:nvSpPr>
        <p:spPr>
          <a:xfrm>
            <a:off x="633691" y="1501515"/>
            <a:ext cx="210305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72" name="Google Shape;3772;p308"/>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773" name="Google Shape;3773;p308"/>
          <p:cNvSpPr txBox="1"/>
          <p:nvPr/>
        </p:nvSpPr>
        <p:spPr>
          <a:xfrm>
            <a:off x="779587" y="157781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Recomendaciones</a:t>
            </a:r>
            <a:endParaRPr sz="1400" b="0" i="0" u="none" strike="noStrike" cap="none">
              <a:solidFill>
                <a:srgbClr val="000000"/>
              </a:solidFill>
              <a:latin typeface="Arial"/>
              <a:ea typeface="Arial"/>
              <a:cs typeface="Arial"/>
              <a:sym typeface="Arial"/>
            </a:endParaRPr>
          </a:p>
        </p:txBody>
      </p:sp>
      <p:sp>
        <p:nvSpPr>
          <p:cNvPr id="3774" name="Google Shape;3774;p308"/>
          <p:cNvSpPr txBox="1"/>
          <p:nvPr/>
        </p:nvSpPr>
        <p:spPr>
          <a:xfrm>
            <a:off x="483742" y="2162546"/>
            <a:ext cx="42562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las tarjetas para ampliar información</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775" name="Google Shape;3775;p308"/>
          <p:cNvSpPr/>
          <p:nvPr/>
        </p:nvSpPr>
        <p:spPr>
          <a:xfrm>
            <a:off x="2434707" y="2470323"/>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76" name="Google Shape;3776;p308"/>
          <p:cNvSpPr/>
          <p:nvPr/>
        </p:nvSpPr>
        <p:spPr>
          <a:xfrm>
            <a:off x="244394" y="2470323"/>
            <a:ext cx="5822678" cy="364566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77" name="Google Shape;3777;p308"/>
          <p:cNvPicPr preferRelativeResize="0"/>
          <p:nvPr/>
        </p:nvPicPr>
        <p:blipFill rotWithShape="1">
          <a:blip r:embed="rId3">
            <a:alphaModFix/>
          </a:blip>
          <a:srcRect/>
          <a:stretch/>
        </p:blipFill>
        <p:spPr>
          <a:xfrm>
            <a:off x="483742" y="3176847"/>
            <a:ext cx="1752242" cy="1752242"/>
          </a:xfrm>
          <a:prstGeom prst="rect">
            <a:avLst/>
          </a:prstGeom>
          <a:noFill/>
          <a:ln>
            <a:noFill/>
          </a:ln>
        </p:spPr>
      </p:pic>
      <p:pic>
        <p:nvPicPr>
          <p:cNvPr id="3778" name="Google Shape;3778;p308" descr="Icono&#10;&#10;Descripción generada automáticamente"/>
          <p:cNvPicPr preferRelativeResize="0"/>
          <p:nvPr/>
        </p:nvPicPr>
        <p:blipFill rotWithShape="1">
          <a:blip r:embed="rId4">
            <a:alphaModFix/>
          </a:blip>
          <a:srcRect/>
          <a:stretch/>
        </p:blipFill>
        <p:spPr>
          <a:xfrm>
            <a:off x="1839987" y="5728162"/>
            <a:ext cx="434340" cy="539422"/>
          </a:xfrm>
          <a:prstGeom prst="rect">
            <a:avLst/>
          </a:prstGeom>
          <a:noFill/>
          <a:ln>
            <a:noFill/>
          </a:ln>
        </p:spPr>
      </p:pic>
      <p:sp>
        <p:nvSpPr>
          <p:cNvPr id="3779" name="Google Shape;3779;p308"/>
          <p:cNvSpPr/>
          <p:nvPr/>
        </p:nvSpPr>
        <p:spPr>
          <a:xfrm>
            <a:off x="8352514" y="2485585"/>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80" name="Google Shape;3780;p308"/>
          <p:cNvSpPr/>
          <p:nvPr/>
        </p:nvSpPr>
        <p:spPr>
          <a:xfrm>
            <a:off x="6162201" y="2485585"/>
            <a:ext cx="2169022" cy="364566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81" name="Google Shape;3781;p308"/>
          <p:cNvPicPr preferRelativeResize="0"/>
          <p:nvPr/>
        </p:nvPicPr>
        <p:blipFill rotWithShape="1">
          <a:blip r:embed="rId5">
            <a:alphaModFix/>
          </a:blip>
          <a:srcRect/>
          <a:stretch/>
        </p:blipFill>
        <p:spPr>
          <a:xfrm>
            <a:off x="6371009" y="3273170"/>
            <a:ext cx="1865085" cy="1865085"/>
          </a:xfrm>
          <a:prstGeom prst="rect">
            <a:avLst/>
          </a:prstGeom>
          <a:noFill/>
          <a:ln>
            <a:noFill/>
          </a:ln>
        </p:spPr>
      </p:pic>
      <p:sp>
        <p:nvSpPr>
          <p:cNvPr id="3782" name="Google Shape;3782;p308"/>
          <p:cNvSpPr txBox="1"/>
          <p:nvPr/>
        </p:nvSpPr>
        <p:spPr>
          <a:xfrm>
            <a:off x="8547640" y="3379016"/>
            <a:ext cx="3220821"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aconsejable que cada laboratorio elija un responsable para coordinar la planta de almacenamiento de muestras. Este encargado abarcará las siguientes labores: </a:t>
            </a:r>
            <a:endParaRPr/>
          </a:p>
        </p:txBody>
      </p:sp>
      <p:sp>
        <p:nvSpPr>
          <p:cNvPr id="3783" name="Google Shape;3783;p308"/>
          <p:cNvSpPr txBox="1"/>
          <p:nvPr/>
        </p:nvSpPr>
        <p:spPr>
          <a:xfrm>
            <a:off x="1891147" y="2687670"/>
            <a:ext cx="4064694" cy="330827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Los alimentos (muestras) deben ser guardadas aparte de otras muestras. Los productos perecederos deben contar con almacenamiento en refrigeradores o congeladores. Los productos que se encuentran congelados tendrán que preservarse a -18 °C y se debe controlar frecuentemente la temperatura de almacenamiento. </a:t>
            </a:r>
            <a:endParaRPr/>
          </a:p>
          <a:p>
            <a:pPr marL="0" marR="0" lvl="0" indent="0" algn="just" rtl="0">
              <a:lnSpc>
                <a:spcPct val="107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342900" marR="0" lvl="0" indent="-342900" algn="just" rtl="0">
              <a:lnSpc>
                <a:spcPct val="107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Las sustancias que se consideren inflamables serán guardadas dando cumplimiento a los reglamentos de seguridad de prevención de incendios.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788"/>
        <p:cNvGrpSpPr/>
        <p:nvPr/>
      </p:nvGrpSpPr>
      <p:grpSpPr>
        <a:xfrm>
          <a:off x="0" y="0"/>
          <a:ext cx="0" cy="0"/>
          <a:chOff x="0" y="0"/>
          <a:chExt cx="0" cy="0"/>
        </a:xfrm>
      </p:grpSpPr>
      <p:sp>
        <p:nvSpPr>
          <p:cNvPr id="3789" name="Google Shape;3789;p309"/>
          <p:cNvSpPr/>
          <p:nvPr/>
        </p:nvSpPr>
        <p:spPr>
          <a:xfrm>
            <a:off x="633691" y="1501515"/>
            <a:ext cx="210305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0" name="Google Shape;3790;p309"/>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791" name="Google Shape;3791;p309"/>
          <p:cNvSpPr txBox="1"/>
          <p:nvPr/>
        </p:nvSpPr>
        <p:spPr>
          <a:xfrm>
            <a:off x="779587" y="157781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Recomendaciones</a:t>
            </a:r>
            <a:endParaRPr sz="1400" b="0" i="0" u="none" strike="noStrike" cap="none">
              <a:solidFill>
                <a:srgbClr val="000000"/>
              </a:solidFill>
              <a:latin typeface="Arial"/>
              <a:ea typeface="Arial"/>
              <a:cs typeface="Arial"/>
              <a:sym typeface="Arial"/>
            </a:endParaRPr>
          </a:p>
        </p:txBody>
      </p:sp>
      <p:sp>
        <p:nvSpPr>
          <p:cNvPr id="3792" name="Google Shape;3792;p309"/>
          <p:cNvSpPr txBox="1"/>
          <p:nvPr/>
        </p:nvSpPr>
        <p:spPr>
          <a:xfrm>
            <a:off x="483742" y="2162546"/>
            <a:ext cx="42562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las tarjetas para ampliar información</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793" name="Google Shape;3793;p309"/>
          <p:cNvSpPr/>
          <p:nvPr/>
        </p:nvSpPr>
        <p:spPr>
          <a:xfrm>
            <a:off x="2434707" y="2470323"/>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4" name="Google Shape;3794;p309"/>
          <p:cNvSpPr/>
          <p:nvPr/>
        </p:nvSpPr>
        <p:spPr>
          <a:xfrm>
            <a:off x="244394" y="2470323"/>
            <a:ext cx="2169022" cy="364566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5" name="Google Shape;3795;p309"/>
          <p:cNvSpPr txBox="1"/>
          <p:nvPr/>
        </p:nvSpPr>
        <p:spPr>
          <a:xfrm>
            <a:off x="2551127" y="3273170"/>
            <a:ext cx="337823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Básicamente, se deben conservar las muestras en un sitio con las siguientes recomendaciones: lugar seco, limpio, oscuro, fresco y bastante ventilado. La temperatura de almacenamiento deberá ser controlada con frecuencia. En estas instalaciones la temperatura no debe estar por debajo de 0 °C ni superar los 30 °C.</a:t>
            </a:r>
            <a:endParaRPr sz="1400" b="0" i="0" u="none" strike="noStrike" cap="none">
              <a:solidFill>
                <a:srgbClr val="3F3F3F"/>
              </a:solidFill>
              <a:latin typeface="Open Sans"/>
              <a:ea typeface="Open Sans"/>
              <a:cs typeface="Open Sans"/>
              <a:sym typeface="Open Sans"/>
            </a:endParaRPr>
          </a:p>
        </p:txBody>
      </p:sp>
      <p:pic>
        <p:nvPicPr>
          <p:cNvPr id="3796" name="Google Shape;3796;p309"/>
          <p:cNvPicPr preferRelativeResize="0"/>
          <p:nvPr/>
        </p:nvPicPr>
        <p:blipFill rotWithShape="1">
          <a:blip r:embed="rId3">
            <a:alphaModFix/>
          </a:blip>
          <a:srcRect/>
          <a:stretch/>
        </p:blipFill>
        <p:spPr>
          <a:xfrm>
            <a:off x="483742" y="3176847"/>
            <a:ext cx="1752242" cy="1752242"/>
          </a:xfrm>
          <a:prstGeom prst="rect">
            <a:avLst/>
          </a:prstGeom>
          <a:noFill/>
          <a:ln>
            <a:noFill/>
          </a:ln>
        </p:spPr>
      </p:pic>
      <p:sp>
        <p:nvSpPr>
          <p:cNvPr id="3797" name="Google Shape;3797;p309"/>
          <p:cNvSpPr/>
          <p:nvPr/>
        </p:nvSpPr>
        <p:spPr>
          <a:xfrm>
            <a:off x="8352514" y="2485585"/>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8" name="Google Shape;3798;p309"/>
          <p:cNvSpPr/>
          <p:nvPr/>
        </p:nvSpPr>
        <p:spPr>
          <a:xfrm>
            <a:off x="6162201" y="2485585"/>
            <a:ext cx="2169022" cy="364566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799" name="Google Shape;3799;p309"/>
          <p:cNvPicPr preferRelativeResize="0"/>
          <p:nvPr/>
        </p:nvPicPr>
        <p:blipFill rotWithShape="1">
          <a:blip r:embed="rId4">
            <a:alphaModFix/>
          </a:blip>
          <a:srcRect/>
          <a:stretch/>
        </p:blipFill>
        <p:spPr>
          <a:xfrm>
            <a:off x="6371009" y="3273170"/>
            <a:ext cx="1865085" cy="1865085"/>
          </a:xfrm>
          <a:prstGeom prst="rect">
            <a:avLst/>
          </a:prstGeom>
          <a:noFill/>
          <a:ln>
            <a:noFill/>
          </a:ln>
        </p:spPr>
      </p:pic>
      <p:sp>
        <p:nvSpPr>
          <p:cNvPr id="3800" name="Google Shape;3800;p309"/>
          <p:cNvSpPr txBox="1"/>
          <p:nvPr/>
        </p:nvSpPr>
        <p:spPr>
          <a:xfrm>
            <a:off x="8547640" y="3379016"/>
            <a:ext cx="3220800" cy="12300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aconsejable que cada laboratorio elija un responsable para coordinar la planta de almacenamiento de muestras. Este encargado </a:t>
            </a:r>
            <a:r>
              <a:rPr lang="es-ES">
                <a:solidFill>
                  <a:srgbClr val="3F3F3F"/>
                </a:solidFill>
                <a:latin typeface="Open Sans"/>
                <a:ea typeface="Open Sans"/>
                <a:cs typeface="Open Sans"/>
                <a:sym typeface="Open Sans"/>
              </a:rPr>
              <a:t>abarca</a:t>
            </a:r>
            <a:r>
              <a:rPr lang="es-ES" sz="1400" b="0" i="0" u="none" strike="noStrike" cap="none">
                <a:solidFill>
                  <a:srgbClr val="3F3F3F"/>
                </a:solidFill>
                <a:latin typeface="Open Sans"/>
                <a:ea typeface="Open Sans"/>
                <a:cs typeface="Open Sans"/>
                <a:sym typeface="Open Sans"/>
              </a:rPr>
              <a:t> las siguientes labores: </a:t>
            </a:r>
            <a:endParaRPr/>
          </a:p>
        </p:txBody>
      </p:sp>
      <p:pic>
        <p:nvPicPr>
          <p:cNvPr id="3801" name="Google Shape;3801;p309" descr="Icono&#10;&#10;Descripción generada automáticamente"/>
          <p:cNvPicPr preferRelativeResize="0"/>
          <p:nvPr/>
        </p:nvPicPr>
        <p:blipFill rotWithShape="1">
          <a:blip r:embed="rId5">
            <a:alphaModFix/>
          </a:blip>
          <a:srcRect/>
          <a:stretch/>
        </p:blipFill>
        <p:spPr>
          <a:xfrm>
            <a:off x="7801754" y="5818613"/>
            <a:ext cx="434340" cy="539422"/>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806"/>
        <p:cNvGrpSpPr/>
        <p:nvPr/>
      </p:nvGrpSpPr>
      <p:grpSpPr>
        <a:xfrm>
          <a:off x="0" y="0"/>
          <a:ext cx="0" cy="0"/>
          <a:chOff x="0" y="0"/>
          <a:chExt cx="0" cy="0"/>
        </a:xfrm>
      </p:grpSpPr>
      <p:sp>
        <p:nvSpPr>
          <p:cNvPr id="3807" name="Google Shape;3807;p310"/>
          <p:cNvSpPr/>
          <p:nvPr/>
        </p:nvSpPr>
        <p:spPr>
          <a:xfrm>
            <a:off x="633691" y="1501515"/>
            <a:ext cx="210305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08" name="Google Shape;3808;p310"/>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809" name="Google Shape;3809;p310"/>
          <p:cNvSpPr txBox="1"/>
          <p:nvPr/>
        </p:nvSpPr>
        <p:spPr>
          <a:xfrm>
            <a:off x="779587" y="157781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Recomendaciones</a:t>
            </a:r>
            <a:endParaRPr sz="1400" b="0" i="0" u="none" strike="noStrike" cap="none">
              <a:solidFill>
                <a:srgbClr val="000000"/>
              </a:solidFill>
              <a:latin typeface="Arial"/>
              <a:ea typeface="Arial"/>
              <a:cs typeface="Arial"/>
              <a:sym typeface="Arial"/>
            </a:endParaRPr>
          </a:p>
        </p:txBody>
      </p:sp>
      <p:sp>
        <p:nvSpPr>
          <p:cNvPr id="3810" name="Google Shape;3810;p310"/>
          <p:cNvSpPr txBox="1"/>
          <p:nvPr/>
        </p:nvSpPr>
        <p:spPr>
          <a:xfrm>
            <a:off x="483742" y="2162546"/>
            <a:ext cx="42562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las tarjetas para ampliar información</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811" name="Google Shape;3811;p310"/>
          <p:cNvSpPr/>
          <p:nvPr/>
        </p:nvSpPr>
        <p:spPr>
          <a:xfrm>
            <a:off x="2434707" y="2470323"/>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12" name="Google Shape;3812;p310"/>
          <p:cNvSpPr/>
          <p:nvPr/>
        </p:nvSpPr>
        <p:spPr>
          <a:xfrm>
            <a:off x="244394" y="2470323"/>
            <a:ext cx="2169022" cy="364566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13" name="Google Shape;3813;p310"/>
          <p:cNvSpPr txBox="1"/>
          <p:nvPr/>
        </p:nvSpPr>
        <p:spPr>
          <a:xfrm>
            <a:off x="2551127" y="3273170"/>
            <a:ext cx="337823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Básicamente, se deben conservar las muestras en un sitio con las siguientes recomendaciones: lugar seco, limpio, oscuro, fresco y bastante ventilado. La temperatura de almacenamiento deberá ser controlada con frecuencia. En estas instalaciones la temperatura no debe estar por debajo de 0 °C ni superar los 30 °C.</a:t>
            </a:r>
            <a:endParaRPr sz="1400" b="0" i="0" u="none" strike="noStrike" cap="none">
              <a:solidFill>
                <a:srgbClr val="3F3F3F"/>
              </a:solidFill>
              <a:latin typeface="Open Sans"/>
              <a:ea typeface="Open Sans"/>
              <a:cs typeface="Open Sans"/>
              <a:sym typeface="Open Sans"/>
            </a:endParaRPr>
          </a:p>
        </p:txBody>
      </p:sp>
      <p:pic>
        <p:nvPicPr>
          <p:cNvPr id="3814" name="Google Shape;3814;p310"/>
          <p:cNvPicPr preferRelativeResize="0"/>
          <p:nvPr/>
        </p:nvPicPr>
        <p:blipFill rotWithShape="1">
          <a:blip r:embed="rId3">
            <a:alphaModFix/>
          </a:blip>
          <a:srcRect/>
          <a:stretch/>
        </p:blipFill>
        <p:spPr>
          <a:xfrm>
            <a:off x="483742" y="3176847"/>
            <a:ext cx="1752242" cy="1752242"/>
          </a:xfrm>
          <a:prstGeom prst="rect">
            <a:avLst/>
          </a:prstGeom>
          <a:noFill/>
          <a:ln>
            <a:noFill/>
          </a:ln>
        </p:spPr>
      </p:pic>
      <p:sp>
        <p:nvSpPr>
          <p:cNvPr id="3815" name="Google Shape;3815;p310"/>
          <p:cNvSpPr/>
          <p:nvPr/>
        </p:nvSpPr>
        <p:spPr>
          <a:xfrm>
            <a:off x="8352514" y="2485585"/>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16" name="Google Shape;3816;p310"/>
          <p:cNvSpPr/>
          <p:nvPr/>
        </p:nvSpPr>
        <p:spPr>
          <a:xfrm>
            <a:off x="6162200" y="2485585"/>
            <a:ext cx="5785405" cy="364566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17" name="Google Shape;3817;p310"/>
          <p:cNvPicPr preferRelativeResize="0"/>
          <p:nvPr/>
        </p:nvPicPr>
        <p:blipFill rotWithShape="1">
          <a:blip r:embed="rId4">
            <a:alphaModFix/>
          </a:blip>
          <a:srcRect/>
          <a:stretch/>
        </p:blipFill>
        <p:spPr>
          <a:xfrm>
            <a:off x="6371009" y="3273170"/>
            <a:ext cx="1865085" cy="1865085"/>
          </a:xfrm>
          <a:prstGeom prst="rect">
            <a:avLst/>
          </a:prstGeom>
          <a:noFill/>
          <a:ln>
            <a:noFill/>
          </a:ln>
        </p:spPr>
      </p:pic>
      <p:pic>
        <p:nvPicPr>
          <p:cNvPr id="3818" name="Google Shape;3818;p310" descr="Icono&#10;&#10;Descripción generada automáticamente"/>
          <p:cNvPicPr preferRelativeResize="0"/>
          <p:nvPr/>
        </p:nvPicPr>
        <p:blipFill rotWithShape="1">
          <a:blip r:embed="rId5">
            <a:alphaModFix/>
          </a:blip>
          <a:srcRect/>
          <a:stretch/>
        </p:blipFill>
        <p:spPr>
          <a:xfrm>
            <a:off x="7801754" y="5818613"/>
            <a:ext cx="434340" cy="539422"/>
          </a:xfrm>
          <a:prstGeom prst="rect">
            <a:avLst/>
          </a:prstGeom>
          <a:noFill/>
          <a:ln>
            <a:noFill/>
          </a:ln>
        </p:spPr>
      </p:pic>
      <p:sp>
        <p:nvSpPr>
          <p:cNvPr id="3819" name="Google Shape;3819;p310"/>
          <p:cNvSpPr txBox="1"/>
          <p:nvPr/>
        </p:nvSpPr>
        <p:spPr>
          <a:xfrm>
            <a:off x="8059715" y="2745633"/>
            <a:ext cx="3828000" cy="3109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Admitir para el almacenamiento y transporte de muestras con vistas a su examen, también de consignar los datos.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342900" marR="0" lvl="0" indent="-34290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Vigilar tiempos de vencimiento del almacenamiento de las muestras. </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342900" marR="0" lvl="0" indent="-34290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Preparar la eliminación después del vencimiento de plazos de las muestras.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342900" marR="0" lvl="0" indent="-342900" algn="just"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Verificar siempre el cumplimiento de las condiciones de almacenamiento de muestras.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824"/>
        <p:cNvGrpSpPr/>
        <p:nvPr/>
      </p:nvGrpSpPr>
      <p:grpSpPr>
        <a:xfrm>
          <a:off x="0" y="0"/>
          <a:ext cx="0" cy="0"/>
          <a:chOff x="0" y="0"/>
          <a:chExt cx="0" cy="0"/>
        </a:xfrm>
      </p:grpSpPr>
      <p:sp>
        <p:nvSpPr>
          <p:cNvPr id="3825" name="Google Shape;3825;p311"/>
          <p:cNvSpPr/>
          <p:nvPr/>
        </p:nvSpPr>
        <p:spPr>
          <a:xfrm>
            <a:off x="633691" y="1501515"/>
            <a:ext cx="210305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6" name="Google Shape;3826;p311"/>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827" name="Google Shape;3827;p311"/>
          <p:cNvSpPr txBox="1"/>
          <p:nvPr/>
        </p:nvSpPr>
        <p:spPr>
          <a:xfrm>
            <a:off x="779587" y="157781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Recomendaciones</a:t>
            </a:r>
            <a:endParaRPr sz="1400" b="0" i="0" u="none" strike="noStrike" cap="none">
              <a:solidFill>
                <a:srgbClr val="000000"/>
              </a:solidFill>
              <a:latin typeface="Arial"/>
              <a:ea typeface="Arial"/>
              <a:cs typeface="Arial"/>
              <a:sym typeface="Arial"/>
            </a:endParaRPr>
          </a:p>
        </p:txBody>
      </p:sp>
      <p:sp>
        <p:nvSpPr>
          <p:cNvPr id="3828" name="Google Shape;3828;p311"/>
          <p:cNvSpPr txBox="1"/>
          <p:nvPr/>
        </p:nvSpPr>
        <p:spPr>
          <a:xfrm>
            <a:off x="483742" y="2162546"/>
            <a:ext cx="42562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las tarjetas para ampliar información</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829" name="Google Shape;3829;p311"/>
          <p:cNvSpPr/>
          <p:nvPr/>
        </p:nvSpPr>
        <p:spPr>
          <a:xfrm>
            <a:off x="2434707" y="2470323"/>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30" name="Google Shape;3830;p311"/>
          <p:cNvSpPr/>
          <p:nvPr/>
        </p:nvSpPr>
        <p:spPr>
          <a:xfrm>
            <a:off x="244394" y="2470323"/>
            <a:ext cx="2169022" cy="364566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31" name="Google Shape;3831;p311"/>
          <p:cNvSpPr txBox="1"/>
          <p:nvPr/>
        </p:nvSpPr>
        <p:spPr>
          <a:xfrm>
            <a:off x="2551127" y="3273170"/>
            <a:ext cx="337823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Básicamente, se deben conservar las muestras en un sitio con las siguientes recomendaciones: lugar seco, limpio, oscuro, fresco y bastante ventilado. La temperatura de almacenamiento deberá ser controlada con frecuencia. En estas instalaciones la temperatura no debe estar por debajo de 0 °C ni superar los 30 °C.</a:t>
            </a:r>
            <a:endParaRPr sz="1400" b="0" i="0" u="none" strike="noStrike" cap="none">
              <a:solidFill>
                <a:srgbClr val="3F3F3F"/>
              </a:solidFill>
              <a:latin typeface="Open Sans"/>
              <a:ea typeface="Open Sans"/>
              <a:cs typeface="Open Sans"/>
              <a:sym typeface="Open Sans"/>
            </a:endParaRPr>
          </a:p>
        </p:txBody>
      </p:sp>
      <p:pic>
        <p:nvPicPr>
          <p:cNvPr id="3832" name="Google Shape;3832;p311"/>
          <p:cNvPicPr preferRelativeResize="0"/>
          <p:nvPr/>
        </p:nvPicPr>
        <p:blipFill rotWithShape="1">
          <a:blip r:embed="rId3">
            <a:alphaModFix/>
          </a:blip>
          <a:srcRect/>
          <a:stretch/>
        </p:blipFill>
        <p:spPr>
          <a:xfrm>
            <a:off x="483742" y="3176847"/>
            <a:ext cx="1752242" cy="1752242"/>
          </a:xfrm>
          <a:prstGeom prst="rect">
            <a:avLst/>
          </a:prstGeom>
          <a:noFill/>
          <a:ln>
            <a:noFill/>
          </a:ln>
        </p:spPr>
      </p:pic>
      <p:sp>
        <p:nvSpPr>
          <p:cNvPr id="3833" name="Google Shape;3833;p311"/>
          <p:cNvSpPr/>
          <p:nvPr/>
        </p:nvSpPr>
        <p:spPr>
          <a:xfrm>
            <a:off x="8352514" y="2485585"/>
            <a:ext cx="3611074"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34" name="Google Shape;3834;p311"/>
          <p:cNvSpPr/>
          <p:nvPr/>
        </p:nvSpPr>
        <p:spPr>
          <a:xfrm>
            <a:off x="6162201" y="2485585"/>
            <a:ext cx="2169022" cy="364566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35" name="Google Shape;3835;p311"/>
          <p:cNvPicPr preferRelativeResize="0"/>
          <p:nvPr/>
        </p:nvPicPr>
        <p:blipFill rotWithShape="1">
          <a:blip r:embed="rId4">
            <a:alphaModFix/>
          </a:blip>
          <a:srcRect/>
          <a:stretch/>
        </p:blipFill>
        <p:spPr>
          <a:xfrm>
            <a:off x="6371009" y="3273170"/>
            <a:ext cx="1865085" cy="1865085"/>
          </a:xfrm>
          <a:prstGeom prst="rect">
            <a:avLst/>
          </a:prstGeom>
          <a:noFill/>
          <a:ln>
            <a:noFill/>
          </a:ln>
        </p:spPr>
      </p:pic>
      <p:sp>
        <p:nvSpPr>
          <p:cNvPr id="3836" name="Google Shape;3836;p311"/>
          <p:cNvSpPr txBox="1"/>
          <p:nvPr/>
        </p:nvSpPr>
        <p:spPr>
          <a:xfrm>
            <a:off x="8547640" y="3379016"/>
            <a:ext cx="3220821"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aconsejable que cada laboratorio elija un responsable para coordinar la planta de almacenamiento de muestras. Este encargado abarcará las siguientes labores: </a:t>
            </a:r>
            <a:endParaRPr/>
          </a:p>
        </p:txBody>
      </p:sp>
      <p:pic>
        <p:nvPicPr>
          <p:cNvPr id="3837" name="Google Shape;3837;p311" descr="Icono&#10;&#10;Descripción generada automáticamente"/>
          <p:cNvPicPr preferRelativeResize="0"/>
          <p:nvPr/>
        </p:nvPicPr>
        <p:blipFill rotWithShape="1">
          <a:blip r:embed="rId5">
            <a:alphaModFix/>
          </a:blip>
          <a:srcRect/>
          <a:stretch/>
        </p:blipFill>
        <p:spPr>
          <a:xfrm>
            <a:off x="7086381" y="6268366"/>
            <a:ext cx="434340" cy="539422"/>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842"/>
        <p:cNvGrpSpPr/>
        <p:nvPr/>
      </p:nvGrpSpPr>
      <p:grpSpPr>
        <a:xfrm>
          <a:off x="0" y="0"/>
          <a:ext cx="0" cy="0"/>
          <a:chOff x="0" y="0"/>
          <a:chExt cx="0" cy="0"/>
        </a:xfrm>
      </p:grpSpPr>
      <p:sp>
        <p:nvSpPr>
          <p:cNvPr id="3843" name="Google Shape;3843;p312"/>
          <p:cNvSpPr/>
          <p:nvPr/>
        </p:nvSpPr>
        <p:spPr>
          <a:xfrm>
            <a:off x="633691" y="1501515"/>
            <a:ext cx="210305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4" name="Google Shape;3844;p312"/>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845" name="Google Shape;3845;p312"/>
          <p:cNvSpPr txBox="1"/>
          <p:nvPr/>
        </p:nvSpPr>
        <p:spPr>
          <a:xfrm>
            <a:off x="779587" y="157781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Recomendaciones</a:t>
            </a:r>
            <a:endParaRPr sz="1400" b="0" i="0" u="none" strike="noStrike" cap="none">
              <a:solidFill>
                <a:srgbClr val="000000"/>
              </a:solidFill>
              <a:latin typeface="Arial"/>
              <a:ea typeface="Arial"/>
              <a:cs typeface="Arial"/>
              <a:sym typeface="Arial"/>
            </a:endParaRPr>
          </a:p>
        </p:txBody>
      </p:sp>
      <p:sp>
        <p:nvSpPr>
          <p:cNvPr id="3846" name="Google Shape;3846;p312"/>
          <p:cNvSpPr txBox="1"/>
          <p:nvPr/>
        </p:nvSpPr>
        <p:spPr>
          <a:xfrm>
            <a:off x="483742" y="2162546"/>
            <a:ext cx="42066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las tarjetas para ampliar información </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847" name="Google Shape;3847;p312"/>
          <p:cNvSpPr/>
          <p:nvPr/>
        </p:nvSpPr>
        <p:spPr>
          <a:xfrm>
            <a:off x="2969664" y="2546619"/>
            <a:ext cx="8770827"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8" name="Google Shape;3848;p312"/>
          <p:cNvSpPr/>
          <p:nvPr/>
        </p:nvSpPr>
        <p:spPr>
          <a:xfrm>
            <a:off x="434426" y="2546619"/>
            <a:ext cx="2535242" cy="364566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9" name="Google Shape;3849;p312"/>
          <p:cNvSpPr txBox="1"/>
          <p:nvPr/>
        </p:nvSpPr>
        <p:spPr>
          <a:xfrm>
            <a:off x="5181149" y="3429000"/>
            <a:ext cx="4064694" cy="1464183"/>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Respecto a algunos productos, es conveniente poner en práctica condiciones especiales.  Hay que remitirse al procedimiento de muestreo determinado para la obtención de información más detallada, pero en la siguiente tabla encontrará algunos ejemplos: </a:t>
            </a:r>
            <a:endParaRPr/>
          </a:p>
        </p:txBody>
      </p:sp>
      <p:pic>
        <p:nvPicPr>
          <p:cNvPr id="3850" name="Google Shape;3850;p312" descr="Icono&#10;&#10;Descripción generada automáticamente"/>
          <p:cNvPicPr preferRelativeResize="0"/>
          <p:nvPr/>
        </p:nvPicPr>
        <p:blipFill rotWithShape="1">
          <a:blip r:embed="rId3">
            <a:alphaModFix/>
          </a:blip>
          <a:srcRect/>
          <a:stretch/>
        </p:blipFill>
        <p:spPr>
          <a:xfrm>
            <a:off x="4256003" y="6318578"/>
            <a:ext cx="434340" cy="539422"/>
          </a:xfrm>
          <a:prstGeom prst="rect">
            <a:avLst/>
          </a:prstGeom>
          <a:noFill/>
          <a:ln>
            <a:noFill/>
          </a:ln>
        </p:spPr>
      </p:pic>
      <p:pic>
        <p:nvPicPr>
          <p:cNvPr id="3851" name="Google Shape;3851;p312"/>
          <p:cNvPicPr preferRelativeResize="0"/>
          <p:nvPr/>
        </p:nvPicPr>
        <p:blipFill rotWithShape="1">
          <a:blip r:embed="rId4">
            <a:alphaModFix/>
          </a:blip>
          <a:srcRect/>
          <a:stretch/>
        </p:blipFill>
        <p:spPr>
          <a:xfrm>
            <a:off x="383032" y="3003238"/>
            <a:ext cx="2306931" cy="2306931"/>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856"/>
        <p:cNvGrpSpPr/>
        <p:nvPr/>
      </p:nvGrpSpPr>
      <p:grpSpPr>
        <a:xfrm>
          <a:off x="0" y="0"/>
          <a:ext cx="0" cy="0"/>
          <a:chOff x="0" y="0"/>
          <a:chExt cx="0" cy="0"/>
        </a:xfrm>
      </p:grpSpPr>
      <p:sp>
        <p:nvSpPr>
          <p:cNvPr id="3857" name="Google Shape;3857;p313"/>
          <p:cNvSpPr/>
          <p:nvPr/>
        </p:nvSpPr>
        <p:spPr>
          <a:xfrm>
            <a:off x="633691" y="1501515"/>
            <a:ext cx="210305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8" name="Google Shape;3858;p313"/>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859" name="Google Shape;3859;p313"/>
          <p:cNvSpPr txBox="1"/>
          <p:nvPr/>
        </p:nvSpPr>
        <p:spPr>
          <a:xfrm>
            <a:off x="779587" y="157781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Recomendaciones</a:t>
            </a:r>
            <a:endParaRPr sz="1400" b="0" i="0" u="none" strike="noStrike" cap="none">
              <a:solidFill>
                <a:srgbClr val="000000"/>
              </a:solidFill>
              <a:latin typeface="Arial"/>
              <a:ea typeface="Arial"/>
              <a:cs typeface="Arial"/>
              <a:sym typeface="Arial"/>
            </a:endParaRPr>
          </a:p>
        </p:txBody>
      </p:sp>
      <p:sp>
        <p:nvSpPr>
          <p:cNvPr id="3860" name="Google Shape;3860;p313"/>
          <p:cNvSpPr/>
          <p:nvPr/>
        </p:nvSpPr>
        <p:spPr>
          <a:xfrm>
            <a:off x="2969664" y="1592801"/>
            <a:ext cx="8770827" cy="4614472"/>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1" name="Google Shape;3861;p313"/>
          <p:cNvSpPr/>
          <p:nvPr/>
        </p:nvSpPr>
        <p:spPr>
          <a:xfrm>
            <a:off x="434426" y="2546619"/>
            <a:ext cx="2535242" cy="3645664"/>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62" name="Google Shape;3862;p313" descr="Icono&#10;&#10;Descripción generada automáticamente"/>
          <p:cNvPicPr preferRelativeResize="0"/>
          <p:nvPr/>
        </p:nvPicPr>
        <p:blipFill rotWithShape="1">
          <a:blip r:embed="rId3">
            <a:alphaModFix/>
          </a:blip>
          <a:srcRect/>
          <a:stretch/>
        </p:blipFill>
        <p:spPr>
          <a:xfrm>
            <a:off x="2369872" y="5652861"/>
            <a:ext cx="434340" cy="539422"/>
          </a:xfrm>
          <a:prstGeom prst="rect">
            <a:avLst/>
          </a:prstGeom>
          <a:noFill/>
          <a:ln>
            <a:noFill/>
          </a:ln>
        </p:spPr>
      </p:pic>
      <p:pic>
        <p:nvPicPr>
          <p:cNvPr id="3863" name="Google Shape;3863;p313"/>
          <p:cNvPicPr preferRelativeResize="0"/>
          <p:nvPr/>
        </p:nvPicPr>
        <p:blipFill rotWithShape="1">
          <a:blip r:embed="rId4">
            <a:alphaModFix/>
          </a:blip>
          <a:srcRect/>
          <a:stretch/>
        </p:blipFill>
        <p:spPr>
          <a:xfrm>
            <a:off x="383032" y="3003238"/>
            <a:ext cx="2306931" cy="2306931"/>
          </a:xfrm>
          <a:prstGeom prst="rect">
            <a:avLst/>
          </a:prstGeom>
          <a:noFill/>
          <a:ln>
            <a:noFill/>
          </a:ln>
        </p:spPr>
      </p:pic>
      <p:pic>
        <p:nvPicPr>
          <p:cNvPr id="3864" name="Google Shape;3864;p313"/>
          <p:cNvPicPr preferRelativeResize="0"/>
          <p:nvPr/>
        </p:nvPicPr>
        <p:blipFill rotWithShape="1">
          <a:blip r:embed="rId5">
            <a:alphaModFix/>
          </a:blip>
          <a:srcRect/>
          <a:stretch/>
        </p:blipFill>
        <p:spPr>
          <a:xfrm>
            <a:off x="3742586" y="1652944"/>
            <a:ext cx="5786120" cy="45726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72"/>
          <p:cNvSpPr/>
          <p:nvPr/>
        </p:nvSpPr>
        <p:spPr>
          <a:xfrm>
            <a:off x="6073254" y="2919814"/>
            <a:ext cx="5404514" cy="265490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7" name="Google Shape;377;p172"/>
          <p:cNvSpPr/>
          <p:nvPr/>
        </p:nvSpPr>
        <p:spPr>
          <a:xfrm>
            <a:off x="5819617" y="1733266"/>
            <a:ext cx="5890162" cy="122881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8" name="Google Shape;378;p172"/>
          <p:cNvSpPr/>
          <p:nvPr/>
        </p:nvSpPr>
        <p:spPr>
          <a:xfrm>
            <a:off x="313896" y="3326430"/>
            <a:ext cx="5036024" cy="2254911"/>
          </a:xfrm>
          <a:prstGeom prst="roundRect">
            <a:avLst>
              <a:gd name="adj" fmla="val 16667"/>
            </a:avLst>
          </a:prstGeom>
          <a:no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 name="Google Shape;379;p172"/>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380" name="Google Shape;380;p172"/>
          <p:cNvSpPr/>
          <p:nvPr/>
        </p:nvSpPr>
        <p:spPr>
          <a:xfrm>
            <a:off x="1726438" y="2962082"/>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1" name="Google Shape;381;p172"/>
          <p:cNvSpPr txBox="1"/>
          <p:nvPr/>
        </p:nvSpPr>
        <p:spPr>
          <a:xfrm>
            <a:off x="1787852" y="3064820"/>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La muestra y su pretratamiento</a:t>
            </a:r>
            <a:endParaRPr sz="1400" b="1" i="0" u="none" strike="noStrike" cap="none">
              <a:solidFill>
                <a:srgbClr val="3F3F3F"/>
              </a:solidFill>
              <a:latin typeface="Open Sans"/>
              <a:ea typeface="Open Sans"/>
              <a:cs typeface="Open Sans"/>
              <a:sym typeface="Open Sans"/>
            </a:endParaRPr>
          </a:p>
        </p:txBody>
      </p:sp>
      <p:pic>
        <p:nvPicPr>
          <p:cNvPr id="382" name="Google Shape;382;p172"/>
          <p:cNvPicPr preferRelativeResize="0"/>
          <p:nvPr/>
        </p:nvPicPr>
        <p:blipFill rotWithShape="1">
          <a:blip r:embed="rId3">
            <a:alphaModFix/>
          </a:blip>
          <a:srcRect/>
          <a:stretch/>
        </p:blipFill>
        <p:spPr>
          <a:xfrm>
            <a:off x="2030822" y="1588893"/>
            <a:ext cx="1506635" cy="1506635"/>
          </a:xfrm>
          <a:prstGeom prst="rect">
            <a:avLst/>
          </a:prstGeom>
          <a:noFill/>
          <a:ln>
            <a:noFill/>
          </a:ln>
          <a:effectLst>
            <a:outerShdw blurRad="50800" dist="38100" dir="2700000" algn="tl" rotWithShape="0">
              <a:srgbClr val="000000">
                <a:alpha val="40000"/>
              </a:srgbClr>
            </a:outerShdw>
          </a:effectLst>
        </p:spPr>
      </p:pic>
      <p:sp>
        <p:nvSpPr>
          <p:cNvPr id="383" name="Google Shape;383;p172"/>
          <p:cNvSpPr txBox="1"/>
          <p:nvPr/>
        </p:nvSpPr>
        <p:spPr>
          <a:xfrm>
            <a:off x="491316" y="3656275"/>
            <a:ext cx="4708476"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595959"/>
                </a:solidFill>
                <a:latin typeface="Open Sans"/>
                <a:ea typeface="Open Sans"/>
                <a:cs typeface="Open Sans"/>
                <a:sym typeface="Open Sans"/>
              </a:rPr>
              <a:t>Al pretratamiento se le conoce como al periodo que existe entre la toma y el tratamiento de la muestra, en la cual se efectúan acciones físicas sobre la muestra antes de su estudio, desde otro punto de vista, se concibe como tratamiento a la fase en la cual la muestra es reducida a métodos químicos y físicos para disponerla para su posterior estudio.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84" name="Google Shape;384;p172"/>
          <p:cNvSpPr txBox="1"/>
          <p:nvPr/>
        </p:nvSpPr>
        <p:spPr>
          <a:xfrm>
            <a:off x="5991368" y="1756889"/>
            <a:ext cx="5540992"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llegar la muestra al laboratorio, el analista tendrá un orden de procedimientos que ejecutar  para preservar las características de la muestra.</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navegar por la información</a:t>
            </a:r>
            <a:r>
              <a:rPr lang="es-ES" sz="1400" b="0" i="0" u="none" strike="noStrike" cap="none">
                <a:solidFill>
                  <a:srgbClr val="3F3F3F"/>
                </a:solidFill>
                <a:latin typeface="Open Sans"/>
                <a:ea typeface="Open Sans"/>
                <a:cs typeface="Open Sans"/>
                <a:sym typeface="Open Sans"/>
              </a:rPr>
              <a:t>. </a:t>
            </a:r>
            <a:endParaRPr/>
          </a:p>
        </p:txBody>
      </p:sp>
      <p:sp>
        <p:nvSpPr>
          <p:cNvPr id="385" name="Google Shape;385;p172"/>
          <p:cNvSpPr txBox="1"/>
          <p:nvPr/>
        </p:nvSpPr>
        <p:spPr>
          <a:xfrm>
            <a:off x="8147713" y="3018934"/>
            <a:ext cx="2644955"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debe prestar mucha atención a una factible contaminación de la muestra al introducir alguna sonda de medida, por lo regular apoyadas en la toma de dos muestras iguales para efectuar en una de ellas la medida de los parámetros de conservación. </a:t>
            </a:r>
            <a:endParaRPr/>
          </a:p>
        </p:txBody>
      </p:sp>
      <p:sp>
        <p:nvSpPr>
          <p:cNvPr id="386" name="Google Shape;386;p172">
            <a:hlinkClick r:id="" action="ppaction://hlinkshowjump?jump=lastslide"/>
          </p:cNvPr>
          <p:cNvSpPr/>
          <p:nvPr/>
        </p:nvSpPr>
        <p:spPr>
          <a:xfrm>
            <a:off x="10929989" y="412162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7" name="Google Shape;387;p172" descr="Icono&#10;&#10;Descripción generada automáticamente"/>
          <p:cNvPicPr preferRelativeResize="0"/>
          <p:nvPr/>
        </p:nvPicPr>
        <p:blipFill rotWithShape="1">
          <a:blip r:embed="rId4">
            <a:alphaModFix/>
          </a:blip>
          <a:srcRect/>
          <a:stretch/>
        </p:blipFill>
        <p:spPr>
          <a:xfrm>
            <a:off x="10891174" y="4294505"/>
            <a:ext cx="434340" cy="539422"/>
          </a:xfrm>
          <a:prstGeom prst="rect">
            <a:avLst/>
          </a:prstGeom>
          <a:noFill/>
          <a:ln>
            <a:noFill/>
          </a:ln>
        </p:spPr>
      </p:pic>
      <p:sp>
        <p:nvSpPr>
          <p:cNvPr id="388" name="Google Shape;388;p172">
            <a:hlinkClick r:id="" action="ppaction://hlinkshowjump?jump=lastslide"/>
          </p:cNvPr>
          <p:cNvSpPr/>
          <p:nvPr/>
        </p:nvSpPr>
        <p:spPr>
          <a:xfrm flipH="1">
            <a:off x="6237032" y="3820930"/>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9" name="Google Shape;389;p172"/>
          <p:cNvPicPr preferRelativeResize="0"/>
          <p:nvPr/>
        </p:nvPicPr>
        <p:blipFill rotWithShape="1">
          <a:blip r:embed="rId5">
            <a:alphaModFix/>
          </a:blip>
          <a:srcRect/>
          <a:stretch/>
        </p:blipFill>
        <p:spPr>
          <a:xfrm>
            <a:off x="6237032" y="3100686"/>
            <a:ext cx="1946926" cy="194692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314"/>
          <p:cNvSpPr/>
          <p:nvPr/>
        </p:nvSpPr>
        <p:spPr>
          <a:xfrm>
            <a:off x="633691" y="1501515"/>
            <a:ext cx="210305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1" name="Google Shape;3871;p314"/>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872" name="Google Shape;3872;p314"/>
          <p:cNvSpPr txBox="1"/>
          <p:nvPr/>
        </p:nvSpPr>
        <p:spPr>
          <a:xfrm>
            <a:off x="779587" y="157781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Recomendaciones</a:t>
            </a:r>
            <a:endParaRPr sz="1400" b="0" i="0" u="none" strike="noStrike" cap="none">
              <a:solidFill>
                <a:srgbClr val="000000"/>
              </a:solidFill>
              <a:latin typeface="Arial"/>
              <a:ea typeface="Arial"/>
              <a:cs typeface="Arial"/>
              <a:sym typeface="Arial"/>
            </a:endParaRPr>
          </a:p>
        </p:txBody>
      </p:sp>
      <p:sp>
        <p:nvSpPr>
          <p:cNvPr id="3873" name="Google Shape;3873;p314"/>
          <p:cNvSpPr txBox="1"/>
          <p:nvPr/>
        </p:nvSpPr>
        <p:spPr>
          <a:xfrm>
            <a:off x="483742" y="2162546"/>
            <a:ext cx="42066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las tarjetas para ampliar información </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874" name="Google Shape;3874;p314"/>
          <p:cNvSpPr/>
          <p:nvPr/>
        </p:nvSpPr>
        <p:spPr>
          <a:xfrm>
            <a:off x="2969664" y="2546619"/>
            <a:ext cx="8770827" cy="3645664"/>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5" name="Google Shape;3875;p314"/>
          <p:cNvSpPr/>
          <p:nvPr/>
        </p:nvSpPr>
        <p:spPr>
          <a:xfrm>
            <a:off x="434426" y="2546619"/>
            <a:ext cx="2535242" cy="364566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6" name="Google Shape;3876;p314"/>
          <p:cNvSpPr txBox="1"/>
          <p:nvPr/>
        </p:nvSpPr>
        <p:spPr>
          <a:xfrm>
            <a:off x="5181149" y="3429000"/>
            <a:ext cx="4064694" cy="1464183"/>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Respecto a algunos productos, es conveniente poner en práctica condiciones especiales.  Hay que remitirse al procedimiento de muestreo determinado para la obtención de información más detallada, pero en la siguiente tabla encontrará algunos ejemplos: </a:t>
            </a:r>
            <a:endParaRPr/>
          </a:p>
        </p:txBody>
      </p:sp>
      <p:pic>
        <p:nvPicPr>
          <p:cNvPr id="3877" name="Google Shape;3877;p314" descr="Icono&#10;&#10;Descripción generada automáticamente"/>
          <p:cNvPicPr preferRelativeResize="0"/>
          <p:nvPr/>
        </p:nvPicPr>
        <p:blipFill rotWithShape="1">
          <a:blip r:embed="rId3">
            <a:alphaModFix/>
          </a:blip>
          <a:srcRect/>
          <a:stretch/>
        </p:blipFill>
        <p:spPr>
          <a:xfrm>
            <a:off x="7137907" y="6268579"/>
            <a:ext cx="434340" cy="539422"/>
          </a:xfrm>
          <a:prstGeom prst="rect">
            <a:avLst/>
          </a:prstGeom>
          <a:noFill/>
          <a:ln>
            <a:noFill/>
          </a:ln>
        </p:spPr>
      </p:pic>
      <p:pic>
        <p:nvPicPr>
          <p:cNvPr id="3878" name="Google Shape;3878;p314"/>
          <p:cNvPicPr preferRelativeResize="0"/>
          <p:nvPr/>
        </p:nvPicPr>
        <p:blipFill rotWithShape="1">
          <a:blip r:embed="rId4">
            <a:alphaModFix/>
          </a:blip>
          <a:srcRect/>
          <a:stretch/>
        </p:blipFill>
        <p:spPr>
          <a:xfrm>
            <a:off x="383032" y="3003238"/>
            <a:ext cx="2306931" cy="230693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883"/>
        <p:cNvGrpSpPr/>
        <p:nvPr/>
      </p:nvGrpSpPr>
      <p:grpSpPr>
        <a:xfrm>
          <a:off x="0" y="0"/>
          <a:ext cx="0" cy="0"/>
          <a:chOff x="0" y="0"/>
          <a:chExt cx="0" cy="0"/>
        </a:xfrm>
      </p:grpSpPr>
      <p:sp>
        <p:nvSpPr>
          <p:cNvPr id="3884" name="Google Shape;3884;p315"/>
          <p:cNvSpPr/>
          <p:nvPr/>
        </p:nvSpPr>
        <p:spPr>
          <a:xfrm>
            <a:off x="633691" y="1501515"/>
            <a:ext cx="210305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5" name="Google Shape;3885;p315"/>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886" name="Google Shape;3886;p315"/>
          <p:cNvSpPr txBox="1"/>
          <p:nvPr/>
        </p:nvSpPr>
        <p:spPr>
          <a:xfrm>
            <a:off x="779587" y="1577811"/>
            <a:ext cx="4186312" cy="31047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Recomendaciones</a:t>
            </a:r>
            <a:endParaRPr sz="1400" b="0" i="0" u="none" strike="noStrike" cap="none">
              <a:solidFill>
                <a:srgbClr val="000000"/>
              </a:solidFill>
              <a:latin typeface="Arial"/>
              <a:ea typeface="Arial"/>
              <a:cs typeface="Arial"/>
              <a:sym typeface="Arial"/>
            </a:endParaRPr>
          </a:p>
        </p:txBody>
      </p:sp>
      <p:sp>
        <p:nvSpPr>
          <p:cNvPr id="3887" name="Google Shape;3887;p315"/>
          <p:cNvSpPr/>
          <p:nvPr/>
        </p:nvSpPr>
        <p:spPr>
          <a:xfrm>
            <a:off x="434425" y="2546619"/>
            <a:ext cx="5321797" cy="364566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88" name="Google Shape;3888;p315"/>
          <p:cNvSpPr txBox="1"/>
          <p:nvPr/>
        </p:nvSpPr>
        <p:spPr>
          <a:xfrm>
            <a:off x="2587042" y="2924231"/>
            <a:ext cx="2786558" cy="284725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Jamás se debe almacenar o transportar muestras de sustancias que puedan interactuar en la misma caja, es decir que la interacción que pueda existir ya sea física o química o cualquiera que se considere contaminación cruzada, puede afectar a las muestras o formar una situación de peligro (humo, incendio o explosión).</a:t>
            </a:r>
            <a:endParaRPr/>
          </a:p>
        </p:txBody>
      </p:sp>
      <p:pic>
        <p:nvPicPr>
          <p:cNvPr id="3889" name="Google Shape;3889;p315" descr="Icono&#10;&#10;Descripción generada automáticamente"/>
          <p:cNvPicPr preferRelativeResize="0"/>
          <p:nvPr/>
        </p:nvPicPr>
        <p:blipFill rotWithShape="1">
          <a:blip r:embed="rId3">
            <a:alphaModFix/>
          </a:blip>
          <a:srcRect/>
          <a:stretch/>
        </p:blipFill>
        <p:spPr>
          <a:xfrm>
            <a:off x="7137907" y="6268579"/>
            <a:ext cx="434340" cy="539422"/>
          </a:xfrm>
          <a:prstGeom prst="rect">
            <a:avLst/>
          </a:prstGeom>
          <a:noFill/>
          <a:ln>
            <a:noFill/>
          </a:ln>
        </p:spPr>
      </p:pic>
      <p:pic>
        <p:nvPicPr>
          <p:cNvPr id="3890" name="Google Shape;3890;p315"/>
          <p:cNvPicPr preferRelativeResize="0"/>
          <p:nvPr/>
        </p:nvPicPr>
        <p:blipFill rotWithShape="1">
          <a:blip r:embed="rId4">
            <a:alphaModFix/>
          </a:blip>
          <a:srcRect/>
          <a:stretch/>
        </p:blipFill>
        <p:spPr>
          <a:xfrm>
            <a:off x="483742" y="3176889"/>
            <a:ext cx="2103300" cy="2103300"/>
          </a:xfrm>
          <a:prstGeom prst="rect">
            <a:avLst/>
          </a:prstGeom>
          <a:noFill/>
          <a:ln>
            <a:noFill/>
          </a:ln>
        </p:spPr>
      </p:pic>
      <p:sp>
        <p:nvSpPr>
          <p:cNvPr id="3891" name="Google Shape;3891;p315"/>
          <p:cNvSpPr/>
          <p:nvPr/>
        </p:nvSpPr>
        <p:spPr>
          <a:xfrm>
            <a:off x="6096000" y="2525026"/>
            <a:ext cx="5321797" cy="3645664"/>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92" name="Google Shape;3892;p315"/>
          <p:cNvPicPr preferRelativeResize="0"/>
          <p:nvPr/>
        </p:nvPicPr>
        <p:blipFill rotWithShape="1">
          <a:blip r:embed="rId5">
            <a:alphaModFix/>
          </a:blip>
          <a:srcRect/>
          <a:stretch/>
        </p:blipFill>
        <p:spPr>
          <a:xfrm>
            <a:off x="6223040" y="3176889"/>
            <a:ext cx="2006560" cy="2006560"/>
          </a:xfrm>
          <a:prstGeom prst="rect">
            <a:avLst/>
          </a:prstGeom>
          <a:noFill/>
          <a:ln>
            <a:noFill/>
          </a:ln>
        </p:spPr>
      </p:pic>
      <p:sp>
        <p:nvSpPr>
          <p:cNvPr id="3893" name="Google Shape;3893;p315"/>
          <p:cNvSpPr txBox="1"/>
          <p:nvPr/>
        </p:nvSpPr>
        <p:spPr>
          <a:xfrm>
            <a:off x="8229601" y="2546619"/>
            <a:ext cx="3188196" cy="364138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deben almacenar de manera separada (cabina de carga, cajas de embalaje) las muestras alimenticias o químicos en el vehículo de transporte, y así evitar cualquier posible interacción directa entre ellos. Las muestras congeladas o refrigeradas, deben almacenarse en congeladores.  La documentación de la cadena de frio es indispensable. </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Las áreas se deben identificar. Las áreas de almacenamiento deberán estar rotuladas y deberán estar en un lugar visible.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898"/>
        <p:cNvGrpSpPr/>
        <p:nvPr/>
      </p:nvGrpSpPr>
      <p:grpSpPr>
        <a:xfrm>
          <a:off x="0" y="0"/>
          <a:ext cx="0" cy="0"/>
          <a:chOff x="0" y="0"/>
          <a:chExt cx="0" cy="0"/>
        </a:xfrm>
      </p:grpSpPr>
      <p:sp>
        <p:nvSpPr>
          <p:cNvPr id="3899" name="Google Shape;3899;p316"/>
          <p:cNvSpPr/>
          <p:nvPr/>
        </p:nvSpPr>
        <p:spPr>
          <a:xfrm>
            <a:off x="1672823" y="3511976"/>
            <a:ext cx="9722008" cy="233718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0" name="Google Shape;3900;p316"/>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1" name="Google Shape;3901;p316"/>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902" name="Google Shape;3902;p316"/>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3903" name="Google Shape;3903;p316" descr="Icono&#10;&#10;Descripción generada automáticamente"/>
          <p:cNvPicPr preferRelativeResize="0"/>
          <p:nvPr/>
        </p:nvPicPr>
        <p:blipFill rotWithShape="1">
          <a:blip r:embed="rId3">
            <a:alphaModFix/>
          </a:blip>
          <a:srcRect/>
          <a:stretch/>
        </p:blipFill>
        <p:spPr>
          <a:xfrm>
            <a:off x="7137907" y="6268579"/>
            <a:ext cx="434340" cy="539422"/>
          </a:xfrm>
          <a:prstGeom prst="rect">
            <a:avLst/>
          </a:prstGeom>
          <a:noFill/>
          <a:ln>
            <a:noFill/>
          </a:ln>
        </p:spPr>
      </p:pic>
      <p:sp>
        <p:nvSpPr>
          <p:cNvPr id="3904" name="Google Shape;3904;p316"/>
          <p:cNvSpPr txBox="1"/>
          <p:nvPr/>
        </p:nvSpPr>
        <p:spPr>
          <a:xfrm>
            <a:off x="2339848" y="2297456"/>
            <a:ext cx="9445749"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producto químico peligroso, tiene varias definiciones, pero básicamente, comprende todo lo que provoca daño a la salud de los seres humanos, los daños físicos, y daños al medio ambiente, teniendo en cuenta el criterio y las investigaciones que fueron realizadas por los entes de análisis e investigación acreditadas. Todo tipo de recipiente como latas, frascos, cajas, cilindros de gases deben ser rotulados.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905" name="Google Shape;3905;p316"/>
          <p:cNvPicPr preferRelativeResize="0"/>
          <p:nvPr/>
        </p:nvPicPr>
        <p:blipFill rotWithShape="1">
          <a:blip r:embed="rId4">
            <a:alphaModFix/>
          </a:blip>
          <a:srcRect/>
          <a:stretch/>
        </p:blipFill>
        <p:spPr>
          <a:xfrm>
            <a:off x="126451" y="1968534"/>
            <a:ext cx="3276878" cy="3965052"/>
          </a:xfrm>
          <a:prstGeom prst="rect">
            <a:avLst/>
          </a:prstGeom>
          <a:noFill/>
          <a:ln>
            <a:noFill/>
          </a:ln>
        </p:spPr>
      </p:pic>
      <p:sp>
        <p:nvSpPr>
          <p:cNvPr id="3906" name="Google Shape;3906;p316"/>
          <p:cNvSpPr txBox="1"/>
          <p:nvPr/>
        </p:nvSpPr>
        <p:spPr>
          <a:xfrm>
            <a:off x="3403329" y="3635280"/>
            <a:ext cx="76932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Así como los envases que contienen productos químicos se deben identificar debidamente con etiquetas, los sistemas de tuberías que transportan productos, deben ser señalizadas indicando la dirección que lleva el flujo del producto (liquido o gaseoso) y deben identificarse con colores según el producto que transporten. Existen varios sistemas de codificación de colores, uno muy reconocido es el definido por la American Standard Association (A.S.A.) fue tomado y adoptado, según la resolución 2400 de 1979 (Ministerio de trabajo y seguridad social) por el Estatuto de Seguridad Colombiano, este sistema de colores, hace las siguientes recomendaciones: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911"/>
        <p:cNvGrpSpPr/>
        <p:nvPr/>
      </p:nvGrpSpPr>
      <p:grpSpPr>
        <a:xfrm>
          <a:off x="0" y="0"/>
          <a:ext cx="0" cy="0"/>
          <a:chOff x="0" y="0"/>
          <a:chExt cx="0" cy="0"/>
        </a:xfrm>
      </p:grpSpPr>
      <p:sp>
        <p:nvSpPr>
          <p:cNvPr id="3912" name="Google Shape;3912;p317"/>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13" name="Google Shape;3913;p317"/>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914" name="Google Shape;3914;p317"/>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3915" name="Google Shape;3915;p317" descr="Icono&#10;&#10;Descripción generada automáticamente"/>
          <p:cNvPicPr preferRelativeResize="0"/>
          <p:nvPr/>
        </p:nvPicPr>
        <p:blipFill rotWithShape="1">
          <a:blip r:embed="rId3">
            <a:alphaModFix/>
          </a:blip>
          <a:srcRect/>
          <a:stretch/>
        </p:blipFill>
        <p:spPr>
          <a:xfrm>
            <a:off x="7137907" y="6268579"/>
            <a:ext cx="434340" cy="539422"/>
          </a:xfrm>
          <a:prstGeom prst="rect">
            <a:avLst/>
          </a:prstGeom>
          <a:noFill/>
          <a:ln>
            <a:noFill/>
          </a:ln>
        </p:spPr>
      </p:pic>
      <p:pic>
        <p:nvPicPr>
          <p:cNvPr id="3916" name="Google Shape;3916;p317"/>
          <p:cNvPicPr preferRelativeResize="0"/>
          <p:nvPr/>
        </p:nvPicPr>
        <p:blipFill rotWithShape="1">
          <a:blip r:embed="rId4">
            <a:alphaModFix/>
          </a:blip>
          <a:srcRect/>
          <a:stretch/>
        </p:blipFill>
        <p:spPr>
          <a:xfrm>
            <a:off x="2761422" y="2177536"/>
            <a:ext cx="7078566" cy="4106033"/>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921"/>
        <p:cNvGrpSpPr/>
        <p:nvPr/>
      </p:nvGrpSpPr>
      <p:grpSpPr>
        <a:xfrm>
          <a:off x="0" y="0"/>
          <a:ext cx="0" cy="0"/>
          <a:chOff x="0" y="0"/>
          <a:chExt cx="0" cy="0"/>
        </a:xfrm>
      </p:grpSpPr>
      <p:sp>
        <p:nvSpPr>
          <p:cNvPr id="3922" name="Google Shape;3922;p318"/>
          <p:cNvSpPr/>
          <p:nvPr/>
        </p:nvSpPr>
        <p:spPr>
          <a:xfrm>
            <a:off x="494521" y="4250555"/>
            <a:ext cx="4452078" cy="193101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3" name="Google Shape;3923;p318"/>
          <p:cNvSpPr/>
          <p:nvPr/>
        </p:nvSpPr>
        <p:spPr>
          <a:xfrm>
            <a:off x="509666" y="2202896"/>
            <a:ext cx="4452078" cy="193101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4" name="Google Shape;3924;p318"/>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25" name="Google Shape;3925;p318"/>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926" name="Google Shape;3926;p318"/>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3927" name="Google Shape;3927;p318" descr="Icono&#10;&#10;Descripción generada automáticamente"/>
          <p:cNvPicPr preferRelativeResize="0"/>
          <p:nvPr/>
        </p:nvPicPr>
        <p:blipFill rotWithShape="1">
          <a:blip r:embed="rId3">
            <a:alphaModFix/>
          </a:blip>
          <a:srcRect/>
          <a:stretch/>
        </p:blipFill>
        <p:spPr>
          <a:xfrm>
            <a:off x="7137907" y="6268579"/>
            <a:ext cx="434340" cy="539422"/>
          </a:xfrm>
          <a:prstGeom prst="rect">
            <a:avLst/>
          </a:prstGeom>
          <a:noFill/>
          <a:ln>
            <a:noFill/>
          </a:ln>
        </p:spPr>
      </p:pic>
      <p:sp>
        <p:nvSpPr>
          <p:cNvPr id="3928" name="Google Shape;3928;p318"/>
          <p:cNvSpPr txBox="1"/>
          <p:nvPr/>
        </p:nvSpPr>
        <p:spPr>
          <a:xfrm>
            <a:off x="633495" y="2244496"/>
            <a:ext cx="41742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Antes de usar el contenido, todos los envases deben ser verificados, y comprobar que tengan etiquetas. Si encuentran alguna desviación en el proceso de etiquetado de la muestra como, por ejemplo, algún producto químico considerado peligroso que se encuentre sin etiquetas, o con las etiquetas borrosas o manipuladas, se debe avisar de inmediato a quien sea el responsable.</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929" name="Google Shape;3929;p318"/>
          <p:cNvSpPr txBox="1"/>
          <p:nvPr/>
        </p:nvSpPr>
        <p:spPr>
          <a:xfrm>
            <a:off x="725223" y="4448544"/>
            <a:ext cx="3990600" cy="1816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No se debe dejar productos químicos sin etiquetas, asegurando “conocer el contenido” ya que si existe una emergencia no habrá posibilidad de aplicar las medidas correspondientes, en caso de que no se encuentre disponible la persona que </a:t>
            </a:r>
            <a:r>
              <a:rPr lang="es-ES">
                <a:solidFill>
                  <a:srgbClr val="3F3F3F"/>
                </a:solidFill>
                <a:latin typeface="Open Sans"/>
                <a:ea typeface="Open Sans"/>
                <a:cs typeface="Open Sans"/>
                <a:sym typeface="Open Sans"/>
              </a:rPr>
              <a:t>manipuló</a:t>
            </a:r>
            <a:r>
              <a:rPr lang="es-ES" sz="1400" b="0" i="0" u="none" strike="noStrike" cap="none">
                <a:solidFill>
                  <a:srgbClr val="3F3F3F"/>
                </a:solidFill>
                <a:latin typeface="Open Sans"/>
                <a:ea typeface="Open Sans"/>
                <a:cs typeface="Open Sans"/>
                <a:sym typeface="Open Sans"/>
              </a:rPr>
              <a:t> el producto.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930" name="Google Shape;3930;p318"/>
          <p:cNvPicPr preferRelativeResize="0"/>
          <p:nvPr/>
        </p:nvPicPr>
        <p:blipFill rotWithShape="1">
          <a:blip r:embed="rId4">
            <a:alphaModFix/>
          </a:blip>
          <a:srcRect/>
          <a:stretch/>
        </p:blipFill>
        <p:spPr>
          <a:xfrm>
            <a:off x="5038328" y="2086250"/>
            <a:ext cx="4044846" cy="4044846"/>
          </a:xfrm>
          <a:prstGeom prst="rect">
            <a:avLst/>
          </a:prstGeom>
          <a:noFill/>
          <a:ln>
            <a:noFill/>
          </a:ln>
        </p:spPr>
      </p:pic>
      <p:sp>
        <p:nvSpPr>
          <p:cNvPr id="3931" name="Google Shape;3931;p318"/>
          <p:cNvSpPr txBox="1"/>
          <p:nvPr/>
        </p:nvSpPr>
        <p:spPr>
          <a:xfrm>
            <a:off x="9083174" y="2106237"/>
            <a:ext cx="2872344" cy="375487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Existen muchos formatos de etiquetas. El único formato que es de carácter obligatorio es el que propone la ONU para el transporte de mercancía peligrosa. Los demás están sometidos a la regulación de cada país. Pero para evitar las confusiones se está promoviendo el uso del Sistema Globalmente Armonizado – SGA y concuerda los símbolos y la información con la que se detectan los peligros de todas las sustancias, según la categoría en la que estén.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sp>
        <p:nvSpPr>
          <p:cNvPr id="3937" name="Google Shape;3937;p319"/>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3938" name="Google Shape;3938;p319"/>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3939" name="Google Shape;3939;p319"/>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3940" name="Google Shape;3940;p319"/>
          <p:cNvSpPr/>
          <p:nvPr/>
        </p:nvSpPr>
        <p:spPr>
          <a:xfrm>
            <a:off x="1573966" y="3019996"/>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3941" name="Google Shape;3941;p319"/>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42" name="Google Shape;3942;p319"/>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43" name="Google Shape;3943;p319"/>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44" name="Google Shape;3944;p319"/>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945" name="Google Shape;3945;p319"/>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3946" name="Google Shape;3946;p319" descr="Icono&#10;&#10;Descripción generada automáticamente"/>
          <p:cNvPicPr preferRelativeResize="0"/>
          <p:nvPr/>
        </p:nvPicPr>
        <p:blipFill rotWithShape="1">
          <a:blip r:embed="rId3">
            <a:alphaModFix/>
          </a:blip>
          <a:srcRect/>
          <a:stretch/>
        </p:blipFill>
        <p:spPr>
          <a:xfrm>
            <a:off x="4255467" y="2990720"/>
            <a:ext cx="434340" cy="539422"/>
          </a:xfrm>
          <a:prstGeom prst="rect">
            <a:avLst/>
          </a:prstGeom>
          <a:noFill/>
          <a:ln>
            <a:noFill/>
          </a:ln>
        </p:spPr>
      </p:pic>
      <p:sp>
        <p:nvSpPr>
          <p:cNvPr id="3947" name="Google Shape;3947;p319"/>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948" name="Google Shape;3948;p319"/>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3949" name="Google Shape;3949;p319"/>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3950" name="Google Shape;3950;p319"/>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3951" name="Google Shape;3951;p319"/>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3952" name="Google Shape;3952;p319"/>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pic>
        <p:nvPicPr>
          <p:cNvPr id="3953" name="Google Shape;3953;p319"/>
          <p:cNvPicPr preferRelativeResize="0"/>
          <p:nvPr/>
        </p:nvPicPr>
        <p:blipFill rotWithShape="1">
          <a:blip r:embed="rId4">
            <a:alphaModFix/>
          </a:blip>
          <a:srcRect/>
          <a:stretch/>
        </p:blipFill>
        <p:spPr>
          <a:xfrm>
            <a:off x="4815308" y="2584584"/>
            <a:ext cx="7254128" cy="370101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958"/>
        <p:cNvGrpSpPr/>
        <p:nvPr/>
      </p:nvGrpSpPr>
      <p:grpSpPr>
        <a:xfrm>
          <a:off x="0" y="0"/>
          <a:ext cx="0" cy="0"/>
          <a:chOff x="0" y="0"/>
          <a:chExt cx="0" cy="0"/>
        </a:xfrm>
      </p:grpSpPr>
      <p:sp>
        <p:nvSpPr>
          <p:cNvPr id="3959" name="Google Shape;3959;p320"/>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0" name="Google Shape;3960;p320"/>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3961" name="Google Shape;3961;p320"/>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3962" name="Google Shape;3962;p320"/>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3963" name="Google Shape;3963;p320"/>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3964" name="Google Shape;3964;p320"/>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5" name="Google Shape;3965;p320"/>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6" name="Google Shape;3966;p320"/>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7" name="Google Shape;3967;p320"/>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968" name="Google Shape;3968;p320"/>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3969" name="Google Shape;3969;p320" descr="Icono&#10;&#10;Descripción generada automáticamente"/>
          <p:cNvPicPr preferRelativeResize="0"/>
          <p:nvPr/>
        </p:nvPicPr>
        <p:blipFill rotWithShape="1">
          <a:blip r:embed="rId3">
            <a:alphaModFix/>
          </a:blip>
          <a:srcRect/>
          <a:stretch/>
        </p:blipFill>
        <p:spPr>
          <a:xfrm>
            <a:off x="3875039" y="3156517"/>
            <a:ext cx="434340" cy="539422"/>
          </a:xfrm>
          <a:prstGeom prst="rect">
            <a:avLst/>
          </a:prstGeom>
          <a:noFill/>
          <a:ln>
            <a:noFill/>
          </a:ln>
        </p:spPr>
      </p:pic>
      <p:sp>
        <p:nvSpPr>
          <p:cNvPr id="3970" name="Google Shape;3970;p320"/>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971" name="Google Shape;3971;p320"/>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3972" name="Google Shape;3972;p320"/>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3973" name="Google Shape;3973;p320"/>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3974" name="Google Shape;3974;p320"/>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3975" name="Google Shape;3975;p320"/>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3976" name="Google Shape;3976;p320"/>
          <p:cNvSpPr txBox="1"/>
          <p:nvPr/>
        </p:nvSpPr>
        <p:spPr>
          <a:xfrm>
            <a:off x="6306649" y="2694761"/>
            <a:ext cx="4918800" cy="32799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Son indicios gráficos que indican el riesgo de un producto químico, ubicado en un rombo de color rojo para todas las clases de peligros (Físicos, para la salud y para el medio ambiente) y para cada clase de peligro tiene emparejada unas categorías y subcategorías, teniendo en cuenta la intensidad del efecto que posiblemente ocasiona.</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Ejemplo: una sustancia INFLAMABLE Categoría 1 apunta que es </a:t>
            </a:r>
            <a:r>
              <a:rPr lang="es-ES" sz="1400" b="0" i="0" u="sng" strike="noStrike" cap="none">
                <a:solidFill>
                  <a:srgbClr val="3F3F3F"/>
                </a:solidFill>
                <a:latin typeface="Open Sans"/>
                <a:ea typeface="Open Sans"/>
                <a:cs typeface="Open Sans"/>
                <a:sym typeface="Open Sans"/>
              </a:rPr>
              <a:t>extremadamente inflamable</a:t>
            </a:r>
            <a:r>
              <a:rPr lang="es-ES" sz="1400" b="0" i="0" u="none" strike="noStrike" cap="none">
                <a:solidFill>
                  <a:srgbClr val="3F3F3F"/>
                </a:solidFill>
                <a:latin typeface="Open Sans"/>
                <a:ea typeface="Open Sans"/>
                <a:cs typeface="Open Sans"/>
                <a:sym typeface="Open Sans"/>
              </a:rPr>
              <a:t>; en tanto que un INFLAMABLE Categoría 3 es </a:t>
            </a:r>
            <a:r>
              <a:rPr lang="es-ES" sz="1400" b="0" i="0" u="sng" strike="noStrike" cap="none">
                <a:solidFill>
                  <a:srgbClr val="3F3F3F"/>
                </a:solidFill>
                <a:latin typeface="Open Sans"/>
                <a:ea typeface="Open Sans"/>
                <a:cs typeface="Open Sans"/>
                <a:sym typeface="Open Sans"/>
              </a:rPr>
              <a:t>inflamable en menor nivel</a:t>
            </a:r>
            <a:r>
              <a:rPr lang="es-ES" sz="1400" b="0" i="0" u="none" strike="noStrike" cap="none">
                <a:solidFill>
                  <a:srgbClr val="3F3F3F"/>
                </a:solidFill>
                <a:latin typeface="Open Sans"/>
                <a:ea typeface="Open Sans"/>
                <a:cs typeface="Open Sans"/>
                <a:sym typeface="Open Sans"/>
              </a:rPr>
              <a:t>. Esto se identifica teniendo en cuenta las características de las sustancias y las condiciones del proceso.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3977" name="Google Shape;3977;p320"/>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Símbolos y pictogramas:</a:t>
            </a:r>
            <a:endParaRPr sz="1400" b="0" i="0" u="none" strike="noStrike" cap="none">
              <a:solidFill>
                <a:schemeClr val="lt1"/>
              </a:solidFill>
              <a:latin typeface="Arial"/>
              <a:ea typeface="Arial"/>
              <a:cs typeface="Arial"/>
              <a:sym typeface="Arial"/>
            </a:endParaRPr>
          </a:p>
        </p:txBody>
      </p:sp>
      <p:sp>
        <p:nvSpPr>
          <p:cNvPr id="3978" name="Google Shape;3978;p320"/>
          <p:cNvSpPr/>
          <p:nvPr/>
        </p:nvSpPr>
        <p:spPr>
          <a:xfrm>
            <a:off x="10732957" y="5396459"/>
            <a:ext cx="654911"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979" name="Google Shape;3979;p320" descr="Icono&#10;&#10;Descripción generada automáticamente"/>
          <p:cNvPicPr preferRelativeResize="0"/>
          <p:nvPr/>
        </p:nvPicPr>
        <p:blipFill rotWithShape="1">
          <a:blip r:embed="rId3">
            <a:alphaModFix/>
          </a:blip>
          <a:srcRect/>
          <a:stretch/>
        </p:blipFill>
        <p:spPr>
          <a:xfrm>
            <a:off x="10586864" y="5679327"/>
            <a:ext cx="434340" cy="539422"/>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321"/>
          <p:cNvSpPr/>
          <p:nvPr/>
        </p:nvSpPr>
        <p:spPr>
          <a:xfrm>
            <a:off x="5920781" y="3260084"/>
            <a:ext cx="1296000" cy="1192679"/>
          </a:xfrm>
          <a:prstGeom prst="diamond">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86" name="Google Shape;3986;p321"/>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3987" name="Google Shape;3987;p321"/>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3988" name="Google Shape;3988;p321"/>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3989" name="Google Shape;3989;p321"/>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3990" name="Google Shape;3990;p321"/>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1" name="Google Shape;3991;p321"/>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2" name="Google Shape;3992;p321"/>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3" name="Google Shape;3993;p321"/>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3994" name="Google Shape;3994;p321"/>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3995" name="Google Shape;3995;p321" descr="Icono&#10;&#10;Descripción generada automáticamente"/>
          <p:cNvPicPr preferRelativeResize="0"/>
          <p:nvPr/>
        </p:nvPicPr>
        <p:blipFill rotWithShape="1">
          <a:blip r:embed="rId3">
            <a:alphaModFix/>
          </a:blip>
          <a:srcRect/>
          <a:stretch/>
        </p:blipFill>
        <p:spPr>
          <a:xfrm>
            <a:off x="3875039" y="3156517"/>
            <a:ext cx="434340" cy="539422"/>
          </a:xfrm>
          <a:prstGeom prst="rect">
            <a:avLst/>
          </a:prstGeom>
          <a:noFill/>
          <a:ln>
            <a:noFill/>
          </a:ln>
        </p:spPr>
      </p:pic>
      <p:sp>
        <p:nvSpPr>
          <p:cNvPr id="3996" name="Google Shape;3996;p321"/>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997" name="Google Shape;3997;p321"/>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3998" name="Google Shape;3998;p321"/>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3999" name="Google Shape;3999;p321"/>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00" name="Google Shape;4000;p321"/>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001" name="Google Shape;4001;p321"/>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002" name="Google Shape;4002;p321"/>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003" name="Google Shape;4003;p321"/>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4" name="Google Shape;4004;p321"/>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Riesgo físico: Explosivos </a:t>
            </a:r>
            <a:endParaRPr sz="1400" b="0" i="0" u="none" strike="noStrike" cap="none">
              <a:solidFill>
                <a:schemeClr val="lt1"/>
              </a:solidFill>
              <a:latin typeface="Arial"/>
              <a:ea typeface="Arial"/>
              <a:cs typeface="Arial"/>
              <a:sym typeface="Arial"/>
            </a:endParaRPr>
          </a:p>
        </p:txBody>
      </p:sp>
      <p:sp>
        <p:nvSpPr>
          <p:cNvPr id="4005" name="Google Shape;4005;p321"/>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06" name="Google Shape;4006;p321"/>
          <p:cNvPicPr preferRelativeResize="0"/>
          <p:nvPr/>
        </p:nvPicPr>
        <p:blipFill rotWithShape="1">
          <a:blip r:embed="rId4">
            <a:alphaModFix/>
          </a:blip>
          <a:srcRect/>
          <a:stretch/>
        </p:blipFill>
        <p:spPr>
          <a:xfrm>
            <a:off x="5769745" y="3047410"/>
            <a:ext cx="5976000" cy="3048921"/>
          </a:xfrm>
          <a:prstGeom prst="rect">
            <a:avLst/>
          </a:prstGeom>
          <a:noFill/>
          <a:ln>
            <a:noFill/>
          </a:ln>
        </p:spPr>
      </p:pic>
      <p:pic>
        <p:nvPicPr>
          <p:cNvPr id="4007" name="Google Shape;4007;p321" descr="Icono&#10;&#10;Descripción generada automáticamente"/>
          <p:cNvPicPr preferRelativeResize="0"/>
          <p:nvPr/>
        </p:nvPicPr>
        <p:blipFill rotWithShape="1">
          <a:blip r:embed="rId3">
            <a:alphaModFix/>
          </a:blip>
          <a:srcRect/>
          <a:stretch/>
        </p:blipFill>
        <p:spPr>
          <a:xfrm>
            <a:off x="6467492" y="4296845"/>
            <a:ext cx="434340" cy="539422"/>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4012"/>
        <p:cNvGrpSpPr/>
        <p:nvPr/>
      </p:nvGrpSpPr>
      <p:grpSpPr>
        <a:xfrm>
          <a:off x="0" y="0"/>
          <a:ext cx="0" cy="0"/>
          <a:chOff x="0" y="0"/>
          <a:chExt cx="0" cy="0"/>
        </a:xfrm>
      </p:grpSpPr>
      <p:sp>
        <p:nvSpPr>
          <p:cNvPr id="4013" name="Google Shape;4013;p322"/>
          <p:cNvSpPr/>
          <p:nvPr/>
        </p:nvSpPr>
        <p:spPr>
          <a:xfrm>
            <a:off x="7393526" y="3250575"/>
            <a:ext cx="1296000" cy="1192679"/>
          </a:xfrm>
          <a:prstGeom prst="diamond">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14" name="Google Shape;4014;p322"/>
          <p:cNvPicPr preferRelativeResize="0"/>
          <p:nvPr/>
        </p:nvPicPr>
        <p:blipFill rotWithShape="1">
          <a:blip r:embed="rId3">
            <a:alphaModFix/>
          </a:blip>
          <a:srcRect/>
          <a:stretch/>
        </p:blipFill>
        <p:spPr>
          <a:xfrm>
            <a:off x="5769745" y="3047410"/>
            <a:ext cx="5976000" cy="3048921"/>
          </a:xfrm>
          <a:prstGeom prst="rect">
            <a:avLst/>
          </a:prstGeom>
          <a:noFill/>
          <a:ln>
            <a:noFill/>
          </a:ln>
        </p:spPr>
      </p:pic>
      <p:sp>
        <p:nvSpPr>
          <p:cNvPr id="4015" name="Google Shape;4015;p322"/>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016" name="Google Shape;4016;p322"/>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017" name="Google Shape;4017;p322"/>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018" name="Google Shape;4018;p322"/>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019" name="Google Shape;4019;p322"/>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0" name="Google Shape;4020;p322"/>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1" name="Google Shape;4021;p322"/>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2" name="Google Shape;4022;p322"/>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023" name="Google Shape;4023;p322"/>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024" name="Google Shape;4024;p322" descr="Icono&#10;&#10;Descripción generada automáticamente"/>
          <p:cNvPicPr preferRelativeResize="0"/>
          <p:nvPr/>
        </p:nvPicPr>
        <p:blipFill rotWithShape="1">
          <a:blip r:embed="rId4">
            <a:alphaModFix/>
          </a:blip>
          <a:srcRect/>
          <a:stretch/>
        </p:blipFill>
        <p:spPr>
          <a:xfrm>
            <a:off x="3875039" y="3156517"/>
            <a:ext cx="434340" cy="539422"/>
          </a:xfrm>
          <a:prstGeom prst="rect">
            <a:avLst/>
          </a:prstGeom>
          <a:noFill/>
          <a:ln>
            <a:noFill/>
          </a:ln>
        </p:spPr>
      </p:pic>
      <p:sp>
        <p:nvSpPr>
          <p:cNvPr id="4025" name="Google Shape;4025;p322"/>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026" name="Google Shape;4026;p322"/>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27" name="Google Shape;4027;p322"/>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28" name="Google Shape;4028;p322"/>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29" name="Google Shape;4029;p322"/>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030" name="Google Shape;4030;p322"/>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031" name="Google Shape;4031;p322"/>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032" name="Google Shape;4032;p322"/>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3" name="Google Shape;4033;p322"/>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Riesgo físico: líquidos inflamables  </a:t>
            </a:r>
            <a:endParaRPr sz="1400" b="0" i="0" u="none" strike="noStrike" cap="none">
              <a:solidFill>
                <a:schemeClr val="lt1"/>
              </a:solidFill>
              <a:latin typeface="Arial"/>
              <a:ea typeface="Arial"/>
              <a:cs typeface="Arial"/>
              <a:sym typeface="Arial"/>
            </a:endParaRPr>
          </a:p>
        </p:txBody>
      </p:sp>
      <p:sp>
        <p:nvSpPr>
          <p:cNvPr id="4034" name="Google Shape;4034;p322"/>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35" name="Google Shape;4035;p322" descr="Icono&#10;&#10;Descripción generada automáticamente"/>
          <p:cNvPicPr preferRelativeResize="0"/>
          <p:nvPr/>
        </p:nvPicPr>
        <p:blipFill rotWithShape="1">
          <a:blip r:embed="rId4">
            <a:alphaModFix/>
          </a:blip>
          <a:srcRect/>
          <a:stretch/>
        </p:blipFill>
        <p:spPr>
          <a:xfrm>
            <a:off x="7455639" y="3858661"/>
            <a:ext cx="434340" cy="539422"/>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4040"/>
        <p:cNvGrpSpPr/>
        <p:nvPr/>
      </p:nvGrpSpPr>
      <p:grpSpPr>
        <a:xfrm>
          <a:off x="0" y="0"/>
          <a:ext cx="0" cy="0"/>
          <a:chOff x="0" y="0"/>
          <a:chExt cx="0" cy="0"/>
        </a:xfrm>
      </p:grpSpPr>
      <p:sp>
        <p:nvSpPr>
          <p:cNvPr id="4041" name="Google Shape;4041;p323"/>
          <p:cNvSpPr/>
          <p:nvPr/>
        </p:nvSpPr>
        <p:spPr>
          <a:xfrm>
            <a:off x="8891783" y="3223905"/>
            <a:ext cx="1296000" cy="1192679"/>
          </a:xfrm>
          <a:prstGeom prst="diamond">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42" name="Google Shape;4042;p323"/>
          <p:cNvPicPr preferRelativeResize="0"/>
          <p:nvPr/>
        </p:nvPicPr>
        <p:blipFill rotWithShape="1">
          <a:blip r:embed="rId3">
            <a:alphaModFix/>
          </a:blip>
          <a:srcRect/>
          <a:stretch/>
        </p:blipFill>
        <p:spPr>
          <a:xfrm>
            <a:off x="5769745" y="3047410"/>
            <a:ext cx="5976000" cy="3048921"/>
          </a:xfrm>
          <a:prstGeom prst="rect">
            <a:avLst/>
          </a:prstGeom>
          <a:noFill/>
          <a:ln>
            <a:noFill/>
          </a:ln>
        </p:spPr>
      </p:pic>
      <p:sp>
        <p:nvSpPr>
          <p:cNvPr id="4043" name="Google Shape;4043;p323"/>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044" name="Google Shape;4044;p323"/>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045" name="Google Shape;4045;p323"/>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046" name="Google Shape;4046;p323"/>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047" name="Google Shape;4047;p323"/>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8" name="Google Shape;4048;p323"/>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9" name="Google Shape;4049;p323"/>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0" name="Google Shape;4050;p323"/>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051" name="Google Shape;4051;p323"/>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052" name="Google Shape;4052;p323" descr="Icono&#10;&#10;Descripción generada automáticamente"/>
          <p:cNvPicPr preferRelativeResize="0"/>
          <p:nvPr/>
        </p:nvPicPr>
        <p:blipFill rotWithShape="1">
          <a:blip r:embed="rId4">
            <a:alphaModFix/>
          </a:blip>
          <a:srcRect/>
          <a:stretch/>
        </p:blipFill>
        <p:spPr>
          <a:xfrm>
            <a:off x="3875039" y="3156517"/>
            <a:ext cx="434340" cy="539422"/>
          </a:xfrm>
          <a:prstGeom prst="rect">
            <a:avLst/>
          </a:prstGeom>
          <a:noFill/>
          <a:ln>
            <a:noFill/>
          </a:ln>
        </p:spPr>
      </p:pic>
      <p:sp>
        <p:nvSpPr>
          <p:cNvPr id="4053" name="Google Shape;4053;p323"/>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054" name="Google Shape;4054;p323"/>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55" name="Google Shape;4055;p323"/>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56" name="Google Shape;4056;p323"/>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57" name="Google Shape;4057;p323"/>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058" name="Google Shape;4058;p323"/>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059" name="Google Shape;4059;p323"/>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060" name="Google Shape;4060;p323"/>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61" name="Google Shape;4061;p323"/>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Riesgo físico: líquidos comburentes  </a:t>
            </a:r>
            <a:endParaRPr sz="1400" b="0" i="0" u="none" strike="noStrike" cap="none">
              <a:solidFill>
                <a:schemeClr val="lt1"/>
              </a:solidFill>
              <a:latin typeface="Arial"/>
              <a:ea typeface="Arial"/>
              <a:cs typeface="Arial"/>
              <a:sym typeface="Arial"/>
            </a:endParaRPr>
          </a:p>
        </p:txBody>
      </p:sp>
      <p:sp>
        <p:nvSpPr>
          <p:cNvPr id="4062" name="Google Shape;4062;p323"/>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63" name="Google Shape;4063;p323" descr="Icono&#10;&#10;Descripción generada automáticamente"/>
          <p:cNvPicPr preferRelativeResize="0"/>
          <p:nvPr/>
        </p:nvPicPr>
        <p:blipFill rotWithShape="1">
          <a:blip r:embed="rId4">
            <a:alphaModFix/>
          </a:blip>
          <a:srcRect/>
          <a:stretch/>
        </p:blipFill>
        <p:spPr>
          <a:xfrm>
            <a:off x="9346811" y="4131883"/>
            <a:ext cx="434340" cy="5394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73"/>
          <p:cNvSpPr/>
          <p:nvPr/>
        </p:nvSpPr>
        <p:spPr>
          <a:xfrm>
            <a:off x="6073254" y="2919814"/>
            <a:ext cx="5404514" cy="265490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6" name="Google Shape;396;p173"/>
          <p:cNvSpPr/>
          <p:nvPr/>
        </p:nvSpPr>
        <p:spPr>
          <a:xfrm>
            <a:off x="5819617" y="1733266"/>
            <a:ext cx="5890162" cy="122881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7" name="Google Shape;397;p173"/>
          <p:cNvSpPr/>
          <p:nvPr/>
        </p:nvSpPr>
        <p:spPr>
          <a:xfrm>
            <a:off x="313896" y="3326430"/>
            <a:ext cx="5036024" cy="2254911"/>
          </a:xfrm>
          <a:prstGeom prst="roundRect">
            <a:avLst>
              <a:gd name="adj" fmla="val 16667"/>
            </a:avLst>
          </a:prstGeom>
          <a:no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8" name="Google Shape;398;p173"/>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399" name="Google Shape;399;p173"/>
          <p:cNvSpPr/>
          <p:nvPr/>
        </p:nvSpPr>
        <p:spPr>
          <a:xfrm>
            <a:off x="1726438" y="2962082"/>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173"/>
          <p:cNvSpPr txBox="1"/>
          <p:nvPr/>
        </p:nvSpPr>
        <p:spPr>
          <a:xfrm>
            <a:off x="1787852" y="3064820"/>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La muestra y su pretratamiento</a:t>
            </a:r>
            <a:endParaRPr sz="1400" b="1" i="0" u="none" strike="noStrike" cap="none">
              <a:solidFill>
                <a:srgbClr val="3F3F3F"/>
              </a:solidFill>
              <a:latin typeface="Open Sans"/>
              <a:ea typeface="Open Sans"/>
              <a:cs typeface="Open Sans"/>
              <a:sym typeface="Open Sans"/>
            </a:endParaRPr>
          </a:p>
        </p:txBody>
      </p:sp>
      <p:pic>
        <p:nvPicPr>
          <p:cNvPr id="401" name="Google Shape;401;p173"/>
          <p:cNvPicPr preferRelativeResize="0"/>
          <p:nvPr/>
        </p:nvPicPr>
        <p:blipFill rotWithShape="1">
          <a:blip r:embed="rId3">
            <a:alphaModFix/>
          </a:blip>
          <a:srcRect/>
          <a:stretch/>
        </p:blipFill>
        <p:spPr>
          <a:xfrm>
            <a:off x="2030822" y="1588893"/>
            <a:ext cx="1506635" cy="1506635"/>
          </a:xfrm>
          <a:prstGeom prst="rect">
            <a:avLst/>
          </a:prstGeom>
          <a:noFill/>
          <a:ln>
            <a:noFill/>
          </a:ln>
          <a:effectLst>
            <a:outerShdw blurRad="50800" dist="38100" dir="2700000" algn="tl" rotWithShape="0">
              <a:srgbClr val="000000">
                <a:alpha val="40000"/>
              </a:srgbClr>
            </a:outerShdw>
          </a:effectLst>
        </p:spPr>
      </p:pic>
      <p:sp>
        <p:nvSpPr>
          <p:cNvPr id="402" name="Google Shape;402;p173"/>
          <p:cNvSpPr txBox="1"/>
          <p:nvPr/>
        </p:nvSpPr>
        <p:spPr>
          <a:xfrm>
            <a:off x="491316" y="3656275"/>
            <a:ext cx="4708476"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595959"/>
                </a:solidFill>
                <a:latin typeface="Open Sans"/>
                <a:ea typeface="Open Sans"/>
                <a:cs typeface="Open Sans"/>
                <a:sym typeface="Open Sans"/>
              </a:rPr>
              <a:t>Al pretratamiento se le conoce como al periodo que existe entre la toma y el tratamiento de la muestra, en la cual se efectúan acciones físicas sobre la muestra antes de su estudio, desde otro punto de vista, se concibe como tratamiento a la fase en la cual la muestra es reducida a métodos químicos y físicos para disponerla para su posterior estudio.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3" name="Google Shape;403;p173"/>
          <p:cNvSpPr txBox="1"/>
          <p:nvPr/>
        </p:nvSpPr>
        <p:spPr>
          <a:xfrm>
            <a:off x="5991368" y="1756889"/>
            <a:ext cx="5540992"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llegar la muestra al laboratorio, el analista tendrá un orden de procedimientos que ejecutar  para preservar las características de la muestra.</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navegar por la información</a:t>
            </a:r>
            <a:r>
              <a:rPr lang="es-ES" sz="1400" b="0" i="0" u="none" strike="noStrike" cap="none">
                <a:solidFill>
                  <a:srgbClr val="3F3F3F"/>
                </a:solidFill>
                <a:latin typeface="Open Sans"/>
                <a:ea typeface="Open Sans"/>
                <a:cs typeface="Open Sans"/>
                <a:sym typeface="Open Sans"/>
              </a:rPr>
              <a:t>. </a:t>
            </a:r>
            <a:endParaRPr/>
          </a:p>
        </p:txBody>
      </p:sp>
      <p:sp>
        <p:nvSpPr>
          <p:cNvPr id="404" name="Google Shape;404;p173"/>
          <p:cNvSpPr txBox="1"/>
          <p:nvPr/>
        </p:nvSpPr>
        <p:spPr>
          <a:xfrm>
            <a:off x="8227182" y="3009944"/>
            <a:ext cx="2605787"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Al mismo tiempo, otro punto de vista importante es la duración que existe entre el muestreo y su estudio, si bien, las técnicas de conservación y almacenamiento son las apropiadas, las sustancias a analizar pueden experimentar pérdidas o variaciones. </a:t>
            </a:r>
            <a:endParaRPr/>
          </a:p>
        </p:txBody>
      </p:sp>
      <p:sp>
        <p:nvSpPr>
          <p:cNvPr id="405" name="Google Shape;405;p173">
            <a:hlinkClick r:id="" action="ppaction://hlinkshowjump?jump=lastslide"/>
          </p:cNvPr>
          <p:cNvSpPr/>
          <p:nvPr/>
        </p:nvSpPr>
        <p:spPr>
          <a:xfrm>
            <a:off x="10929989" y="412162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6" name="Google Shape;406;p173" descr="Icono&#10;&#10;Descripción generada automáticamente"/>
          <p:cNvPicPr preferRelativeResize="0"/>
          <p:nvPr/>
        </p:nvPicPr>
        <p:blipFill rotWithShape="1">
          <a:blip r:embed="rId4">
            <a:alphaModFix/>
          </a:blip>
          <a:srcRect/>
          <a:stretch/>
        </p:blipFill>
        <p:spPr>
          <a:xfrm>
            <a:off x="10891174" y="4294505"/>
            <a:ext cx="434340" cy="539422"/>
          </a:xfrm>
          <a:prstGeom prst="rect">
            <a:avLst/>
          </a:prstGeom>
          <a:noFill/>
          <a:ln>
            <a:noFill/>
          </a:ln>
        </p:spPr>
      </p:pic>
      <p:sp>
        <p:nvSpPr>
          <p:cNvPr id="407" name="Google Shape;407;p173">
            <a:hlinkClick r:id="" action="ppaction://hlinkshowjump?jump=lastslide"/>
          </p:cNvPr>
          <p:cNvSpPr/>
          <p:nvPr/>
        </p:nvSpPr>
        <p:spPr>
          <a:xfrm flipH="1">
            <a:off x="6237032" y="3820930"/>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8" name="Google Shape;408;p173"/>
          <p:cNvPicPr preferRelativeResize="0"/>
          <p:nvPr/>
        </p:nvPicPr>
        <p:blipFill rotWithShape="1">
          <a:blip r:embed="rId5">
            <a:alphaModFix/>
          </a:blip>
          <a:srcRect/>
          <a:stretch/>
        </p:blipFill>
        <p:spPr>
          <a:xfrm>
            <a:off x="6597033" y="3588040"/>
            <a:ext cx="1807806" cy="1807806"/>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4068"/>
        <p:cNvGrpSpPr/>
        <p:nvPr/>
      </p:nvGrpSpPr>
      <p:grpSpPr>
        <a:xfrm>
          <a:off x="0" y="0"/>
          <a:ext cx="0" cy="0"/>
          <a:chOff x="0" y="0"/>
          <a:chExt cx="0" cy="0"/>
        </a:xfrm>
      </p:grpSpPr>
      <p:sp>
        <p:nvSpPr>
          <p:cNvPr id="4069" name="Google Shape;4069;p324"/>
          <p:cNvSpPr/>
          <p:nvPr/>
        </p:nvSpPr>
        <p:spPr>
          <a:xfrm>
            <a:off x="10383248" y="3194567"/>
            <a:ext cx="1296000" cy="1192679"/>
          </a:xfrm>
          <a:prstGeom prst="diamond">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70" name="Google Shape;4070;p324"/>
          <p:cNvPicPr preferRelativeResize="0"/>
          <p:nvPr/>
        </p:nvPicPr>
        <p:blipFill rotWithShape="1">
          <a:blip r:embed="rId3">
            <a:alphaModFix/>
          </a:blip>
          <a:srcRect/>
          <a:stretch/>
        </p:blipFill>
        <p:spPr>
          <a:xfrm>
            <a:off x="5769745" y="3047410"/>
            <a:ext cx="5976000" cy="3048921"/>
          </a:xfrm>
          <a:prstGeom prst="rect">
            <a:avLst/>
          </a:prstGeom>
          <a:noFill/>
          <a:ln>
            <a:noFill/>
          </a:ln>
        </p:spPr>
      </p:pic>
      <p:sp>
        <p:nvSpPr>
          <p:cNvPr id="4071" name="Google Shape;4071;p324"/>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072" name="Google Shape;4072;p324"/>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073" name="Google Shape;4073;p324"/>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074" name="Google Shape;4074;p324"/>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075" name="Google Shape;4075;p324"/>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6" name="Google Shape;4076;p324"/>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7" name="Google Shape;4077;p324"/>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8" name="Google Shape;4078;p324"/>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079" name="Google Shape;4079;p324"/>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080" name="Google Shape;4080;p324" descr="Icono&#10;&#10;Descripción generada automáticamente"/>
          <p:cNvPicPr preferRelativeResize="0"/>
          <p:nvPr/>
        </p:nvPicPr>
        <p:blipFill rotWithShape="1">
          <a:blip r:embed="rId4">
            <a:alphaModFix/>
          </a:blip>
          <a:srcRect/>
          <a:stretch/>
        </p:blipFill>
        <p:spPr>
          <a:xfrm>
            <a:off x="3875039" y="3156517"/>
            <a:ext cx="434340" cy="539422"/>
          </a:xfrm>
          <a:prstGeom prst="rect">
            <a:avLst/>
          </a:prstGeom>
          <a:noFill/>
          <a:ln>
            <a:noFill/>
          </a:ln>
        </p:spPr>
      </p:pic>
      <p:sp>
        <p:nvSpPr>
          <p:cNvPr id="4081" name="Google Shape;4081;p324"/>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082" name="Google Shape;4082;p324"/>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83" name="Google Shape;4083;p324"/>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84" name="Google Shape;4084;p324"/>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085" name="Google Shape;4085;p324"/>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086" name="Google Shape;4086;p324"/>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087" name="Google Shape;4087;p324"/>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088" name="Google Shape;4088;p324"/>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89" name="Google Shape;4089;p324"/>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Riesgo físico: Gases comprimidos  </a:t>
            </a:r>
            <a:endParaRPr sz="1400" b="0" i="0" u="none" strike="noStrike" cap="none">
              <a:solidFill>
                <a:schemeClr val="lt1"/>
              </a:solidFill>
              <a:latin typeface="Arial"/>
              <a:ea typeface="Arial"/>
              <a:cs typeface="Arial"/>
              <a:sym typeface="Arial"/>
            </a:endParaRPr>
          </a:p>
        </p:txBody>
      </p:sp>
      <p:sp>
        <p:nvSpPr>
          <p:cNvPr id="4090" name="Google Shape;4090;p324"/>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91" name="Google Shape;4091;p324" descr="Icono&#10;&#10;Descripción generada automáticamente"/>
          <p:cNvPicPr preferRelativeResize="0"/>
          <p:nvPr/>
        </p:nvPicPr>
        <p:blipFill rotWithShape="1">
          <a:blip r:embed="rId4">
            <a:alphaModFix/>
          </a:blip>
          <a:srcRect/>
          <a:stretch/>
        </p:blipFill>
        <p:spPr>
          <a:xfrm>
            <a:off x="10814078" y="4044379"/>
            <a:ext cx="434340" cy="539422"/>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sp>
        <p:nvSpPr>
          <p:cNvPr id="4097" name="Google Shape;4097;p325"/>
          <p:cNvSpPr/>
          <p:nvPr/>
        </p:nvSpPr>
        <p:spPr>
          <a:xfrm>
            <a:off x="6656526" y="3987461"/>
            <a:ext cx="1296000" cy="1192679"/>
          </a:xfrm>
          <a:prstGeom prst="diamond">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98" name="Google Shape;4098;p325"/>
          <p:cNvPicPr preferRelativeResize="0"/>
          <p:nvPr/>
        </p:nvPicPr>
        <p:blipFill rotWithShape="1">
          <a:blip r:embed="rId3">
            <a:alphaModFix/>
          </a:blip>
          <a:srcRect/>
          <a:stretch/>
        </p:blipFill>
        <p:spPr>
          <a:xfrm>
            <a:off x="5769745" y="3047410"/>
            <a:ext cx="5976000" cy="3048921"/>
          </a:xfrm>
          <a:prstGeom prst="rect">
            <a:avLst/>
          </a:prstGeom>
          <a:noFill/>
          <a:ln>
            <a:noFill/>
          </a:ln>
        </p:spPr>
      </p:pic>
      <p:sp>
        <p:nvSpPr>
          <p:cNvPr id="4099" name="Google Shape;4099;p325"/>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100" name="Google Shape;4100;p325"/>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101" name="Google Shape;4101;p325"/>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102" name="Google Shape;4102;p325"/>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103" name="Google Shape;4103;p325"/>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04" name="Google Shape;4104;p325"/>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05" name="Google Shape;4105;p325"/>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06" name="Google Shape;4106;p325"/>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107" name="Google Shape;4107;p325"/>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108" name="Google Shape;4108;p325" descr="Icono&#10;&#10;Descripción generada automáticamente"/>
          <p:cNvPicPr preferRelativeResize="0"/>
          <p:nvPr/>
        </p:nvPicPr>
        <p:blipFill rotWithShape="1">
          <a:blip r:embed="rId4">
            <a:alphaModFix/>
          </a:blip>
          <a:srcRect/>
          <a:stretch/>
        </p:blipFill>
        <p:spPr>
          <a:xfrm>
            <a:off x="3875039" y="3156517"/>
            <a:ext cx="434340" cy="539422"/>
          </a:xfrm>
          <a:prstGeom prst="rect">
            <a:avLst/>
          </a:prstGeom>
          <a:noFill/>
          <a:ln>
            <a:noFill/>
          </a:ln>
        </p:spPr>
      </p:pic>
      <p:sp>
        <p:nvSpPr>
          <p:cNvPr id="4109" name="Google Shape;4109;p325"/>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110" name="Google Shape;4110;p325"/>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11" name="Google Shape;4111;p325"/>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12" name="Google Shape;4112;p325"/>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13" name="Google Shape;4113;p325"/>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114" name="Google Shape;4114;p325"/>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115" name="Google Shape;4115;p325"/>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116" name="Google Shape;4116;p325"/>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17" name="Google Shape;4117;p325"/>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Peligro físico: Corrosivo de metales  </a:t>
            </a:r>
            <a:endParaRPr sz="1400" b="0" i="0" u="none" strike="noStrike" cap="none">
              <a:solidFill>
                <a:schemeClr val="lt1"/>
              </a:solidFill>
              <a:latin typeface="Arial"/>
              <a:ea typeface="Arial"/>
              <a:cs typeface="Arial"/>
              <a:sym typeface="Arial"/>
            </a:endParaRPr>
          </a:p>
        </p:txBody>
      </p:sp>
      <p:sp>
        <p:nvSpPr>
          <p:cNvPr id="4118" name="Google Shape;4118;p325"/>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19" name="Google Shape;4119;p325" descr="Icono&#10;&#10;Descripción generada automáticamente"/>
          <p:cNvPicPr preferRelativeResize="0"/>
          <p:nvPr/>
        </p:nvPicPr>
        <p:blipFill rotWithShape="1">
          <a:blip r:embed="rId4">
            <a:alphaModFix/>
          </a:blip>
          <a:srcRect/>
          <a:stretch/>
        </p:blipFill>
        <p:spPr>
          <a:xfrm>
            <a:off x="6853186" y="4696427"/>
            <a:ext cx="434340" cy="539422"/>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4124"/>
        <p:cNvGrpSpPr/>
        <p:nvPr/>
      </p:nvGrpSpPr>
      <p:grpSpPr>
        <a:xfrm>
          <a:off x="0" y="0"/>
          <a:ext cx="0" cy="0"/>
          <a:chOff x="0" y="0"/>
          <a:chExt cx="0" cy="0"/>
        </a:xfrm>
      </p:grpSpPr>
      <p:sp>
        <p:nvSpPr>
          <p:cNvPr id="4125" name="Google Shape;4125;p326"/>
          <p:cNvSpPr/>
          <p:nvPr/>
        </p:nvSpPr>
        <p:spPr>
          <a:xfrm>
            <a:off x="8171566" y="3960630"/>
            <a:ext cx="1296000" cy="1192679"/>
          </a:xfrm>
          <a:prstGeom prst="diamond">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26" name="Google Shape;4126;p326"/>
          <p:cNvPicPr preferRelativeResize="0"/>
          <p:nvPr/>
        </p:nvPicPr>
        <p:blipFill rotWithShape="1">
          <a:blip r:embed="rId3">
            <a:alphaModFix/>
          </a:blip>
          <a:srcRect/>
          <a:stretch/>
        </p:blipFill>
        <p:spPr>
          <a:xfrm>
            <a:off x="5769745" y="3047410"/>
            <a:ext cx="5976000" cy="3048921"/>
          </a:xfrm>
          <a:prstGeom prst="rect">
            <a:avLst/>
          </a:prstGeom>
          <a:noFill/>
          <a:ln>
            <a:noFill/>
          </a:ln>
        </p:spPr>
      </p:pic>
      <p:sp>
        <p:nvSpPr>
          <p:cNvPr id="4127" name="Google Shape;4127;p326"/>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128" name="Google Shape;4128;p326"/>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129" name="Google Shape;4129;p326"/>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130" name="Google Shape;4130;p326"/>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131" name="Google Shape;4131;p326"/>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32" name="Google Shape;4132;p326"/>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33" name="Google Shape;4133;p326"/>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34" name="Google Shape;4134;p326"/>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135" name="Google Shape;4135;p326"/>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136" name="Google Shape;4136;p326" descr="Icono&#10;&#10;Descripción generada automáticamente"/>
          <p:cNvPicPr preferRelativeResize="0"/>
          <p:nvPr/>
        </p:nvPicPr>
        <p:blipFill rotWithShape="1">
          <a:blip r:embed="rId4">
            <a:alphaModFix/>
          </a:blip>
          <a:srcRect/>
          <a:stretch/>
        </p:blipFill>
        <p:spPr>
          <a:xfrm>
            <a:off x="3875039" y="3156517"/>
            <a:ext cx="434340" cy="539422"/>
          </a:xfrm>
          <a:prstGeom prst="rect">
            <a:avLst/>
          </a:prstGeom>
          <a:noFill/>
          <a:ln>
            <a:noFill/>
          </a:ln>
        </p:spPr>
      </p:pic>
      <p:sp>
        <p:nvSpPr>
          <p:cNvPr id="4137" name="Google Shape;4137;p326"/>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138" name="Google Shape;4138;p326"/>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39" name="Google Shape;4139;p326"/>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40" name="Google Shape;4140;p326"/>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41" name="Google Shape;4141;p326"/>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142" name="Google Shape;4142;p326"/>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143" name="Google Shape;4143;p326"/>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144" name="Google Shape;4144;p326"/>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45" name="Google Shape;4145;p326"/>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Peligro para la salud: Toxicidad aguda  </a:t>
            </a:r>
            <a:endParaRPr sz="1400" b="0" i="0" u="none" strike="noStrike" cap="none">
              <a:solidFill>
                <a:schemeClr val="lt1"/>
              </a:solidFill>
              <a:latin typeface="Arial"/>
              <a:ea typeface="Arial"/>
              <a:cs typeface="Arial"/>
              <a:sym typeface="Arial"/>
            </a:endParaRPr>
          </a:p>
        </p:txBody>
      </p:sp>
      <p:sp>
        <p:nvSpPr>
          <p:cNvPr id="4146" name="Google Shape;4146;p326"/>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47" name="Google Shape;4147;p326" descr="Icono&#10;&#10;Descripción generada automáticamente"/>
          <p:cNvPicPr preferRelativeResize="0"/>
          <p:nvPr/>
        </p:nvPicPr>
        <p:blipFill rotWithShape="1">
          <a:blip r:embed="rId4">
            <a:alphaModFix/>
          </a:blip>
          <a:srcRect/>
          <a:stretch/>
        </p:blipFill>
        <p:spPr>
          <a:xfrm>
            <a:off x="8643620" y="4713445"/>
            <a:ext cx="434340" cy="539422"/>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sp>
        <p:nvSpPr>
          <p:cNvPr id="4153" name="Google Shape;4153;p327"/>
          <p:cNvSpPr/>
          <p:nvPr/>
        </p:nvSpPr>
        <p:spPr>
          <a:xfrm>
            <a:off x="9642734" y="3928531"/>
            <a:ext cx="1296000" cy="1192679"/>
          </a:xfrm>
          <a:prstGeom prst="diamond">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54" name="Google Shape;4154;p327"/>
          <p:cNvPicPr preferRelativeResize="0"/>
          <p:nvPr/>
        </p:nvPicPr>
        <p:blipFill rotWithShape="1">
          <a:blip r:embed="rId3">
            <a:alphaModFix/>
          </a:blip>
          <a:srcRect/>
          <a:stretch/>
        </p:blipFill>
        <p:spPr>
          <a:xfrm>
            <a:off x="5769745" y="3047410"/>
            <a:ext cx="5976000" cy="3048921"/>
          </a:xfrm>
          <a:prstGeom prst="rect">
            <a:avLst/>
          </a:prstGeom>
          <a:noFill/>
          <a:ln>
            <a:noFill/>
          </a:ln>
        </p:spPr>
      </p:pic>
      <p:sp>
        <p:nvSpPr>
          <p:cNvPr id="4155" name="Google Shape;4155;p327"/>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156" name="Google Shape;4156;p327"/>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157" name="Google Shape;4157;p327"/>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158" name="Google Shape;4158;p327"/>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159" name="Google Shape;4159;p327"/>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60" name="Google Shape;4160;p327"/>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61" name="Google Shape;4161;p327"/>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62" name="Google Shape;4162;p327"/>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163" name="Google Shape;4163;p327"/>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164" name="Google Shape;4164;p327" descr="Icono&#10;&#10;Descripción generada automáticamente"/>
          <p:cNvPicPr preferRelativeResize="0"/>
          <p:nvPr/>
        </p:nvPicPr>
        <p:blipFill rotWithShape="1">
          <a:blip r:embed="rId4">
            <a:alphaModFix/>
          </a:blip>
          <a:srcRect/>
          <a:stretch/>
        </p:blipFill>
        <p:spPr>
          <a:xfrm>
            <a:off x="3875039" y="3156517"/>
            <a:ext cx="434340" cy="539422"/>
          </a:xfrm>
          <a:prstGeom prst="rect">
            <a:avLst/>
          </a:prstGeom>
          <a:noFill/>
          <a:ln>
            <a:noFill/>
          </a:ln>
        </p:spPr>
      </p:pic>
      <p:sp>
        <p:nvSpPr>
          <p:cNvPr id="4165" name="Google Shape;4165;p327"/>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166" name="Google Shape;4166;p327"/>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67" name="Google Shape;4167;p327"/>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68" name="Google Shape;4168;p327"/>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69" name="Google Shape;4169;p327"/>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170" name="Google Shape;4170;p327"/>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171" name="Google Shape;4171;p327"/>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172" name="Google Shape;4172;p327"/>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73" name="Google Shape;4173;p327"/>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Peligro para la salud: Irritación cutánea   </a:t>
            </a:r>
            <a:endParaRPr sz="1400" b="0" i="0" u="none" strike="noStrike" cap="none">
              <a:solidFill>
                <a:schemeClr val="lt1"/>
              </a:solidFill>
              <a:latin typeface="Arial"/>
              <a:ea typeface="Arial"/>
              <a:cs typeface="Arial"/>
              <a:sym typeface="Arial"/>
            </a:endParaRPr>
          </a:p>
        </p:txBody>
      </p:sp>
      <p:sp>
        <p:nvSpPr>
          <p:cNvPr id="4174" name="Google Shape;4174;p327"/>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75" name="Google Shape;4175;p327" descr="Icono&#10;&#10;Descripción generada automáticamente"/>
          <p:cNvPicPr preferRelativeResize="0"/>
          <p:nvPr/>
        </p:nvPicPr>
        <p:blipFill rotWithShape="1">
          <a:blip r:embed="rId4">
            <a:alphaModFix/>
          </a:blip>
          <a:srcRect/>
          <a:stretch/>
        </p:blipFill>
        <p:spPr>
          <a:xfrm>
            <a:off x="10354101" y="4656661"/>
            <a:ext cx="434340" cy="539422"/>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4180"/>
        <p:cNvGrpSpPr/>
        <p:nvPr/>
      </p:nvGrpSpPr>
      <p:grpSpPr>
        <a:xfrm>
          <a:off x="0" y="0"/>
          <a:ext cx="0" cy="0"/>
          <a:chOff x="0" y="0"/>
          <a:chExt cx="0" cy="0"/>
        </a:xfrm>
      </p:grpSpPr>
      <p:sp>
        <p:nvSpPr>
          <p:cNvPr id="4181" name="Google Shape;4181;p328"/>
          <p:cNvSpPr/>
          <p:nvPr/>
        </p:nvSpPr>
        <p:spPr>
          <a:xfrm>
            <a:off x="7421228" y="4713445"/>
            <a:ext cx="1296000" cy="1192679"/>
          </a:xfrm>
          <a:prstGeom prst="diamond">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82" name="Google Shape;4182;p328"/>
          <p:cNvPicPr preferRelativeResize="0"/>
          <p:nvPr/>
        </p:nvPicPr>
        <p:blipFill rotWithShape="1">
          <a:blip r:embed="rId3">
            <a:alphaModFix/>
          </a:blip>
          <a:srcRect/>
          <a:stretch/>
        </p:blipFill>
        <p:spPr>
          <a:xfrm>
            <a:off x="5769745" y="3047410"/>
            <a:ext cx="5976000" cy="3048921"/>
          </a:xfrm>
          <a:prstGeom prst="rect">
            <a:avLst/>
          </a:prstGeom>
          <a:noFill/>
          <a:ln>
            <a:noFill/>
          </a:ln>
        </p:spPr>
      </p:pic>
      <p:sp>
        <p:nvSpPr>
          <p:cNvPr id="4183" name="Google Shape;4183;p328"/>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184" name="Google Shape;4184;p328"/>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185" name="Google Shape;4185;p328"/>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186" name="Google Shape;4186;p328"/>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187" name="Google Shape;4187;p328"/>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88" name="Google Shape;4188;p328"/>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89" name="Google Shape;4189;p328"/>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0" name="Google Shape;4190;p328"/>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191" name="Google Shape;4191;p328"/>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192" name="Google Shape;4192;p328" descr="Icono&#10;&#10;Descripción generada automáticamente"/>
          <p:cNvPicPr preferRelativeResize="0"/>
          <p:nvPr/>
        </p:nvPicPr>
        <p:blipFill rotWithShape="1">
          <a:blip r:embed="rId4">
            <a:alphaModFix/>
          </a:blip>
          <a:srcRect/>
          <a:stretch/>
        </p:blipFill>
        <p:spPr>
          <a:xfrm>
            <a:off x="3875039" y="3156517"/>
            <a:ext cx="434340" cy="539422"/>
          </a:xfrm>
          <a:prstGeom prst="rect">
            <a:avLst/>
          </a:prstGeom>
          <a:noFill/>
          <a:ln>
            <a:noFill/>
          </a:ln>
        </p:spPr>
      </p:pic>
      <p:sp>
        <p:nvSpPr>
          <p:cNvPr id="4193" name="Google Shape;4193;p328"/>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194" name="Google Shape;4194;p328"/>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95" name="Google Shape;4195;p328"/>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96" name="Google Shape;4196;p328"/>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197" name="Google Shape;4197;p328"/>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198" name="Google Shape;4198;p328"/>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199" name="Google Shape;4199;p328"/>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200" name="Google Shape;4200;p328"/>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01" name="Google Shape;4201;p328"/>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Peligro para la salud: CMR STOP peligro por aspiración    </a:t>
            </a:r>
            <a:endParaRPr sz="1400" b="0" i="0" u="none" strike="noStrike" cap="none">
              <a:solidFill>
                <a:schemeClr val="lt1"/>
              </a:solidFill>
              <a:latin typeface="Arial"/>
              <a:ea typeface="Arial"/>
              <a:cs typeface="Arial"/>
              <a:sym typeface="Arial"/>
            </a:endParaRPr>
          </a:p>
        </p:txBody>
      </p:sp>
      <p:sp>
        <p:nvSpPr>
          <p:cNvPr id="4202" name="Google Shape;4202;p328"/>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203" name="Google Shape;4203;p328" descr="Icono&#10;&#10;Descripción generada automáticamente"/>
          <p:cNvPicPr preferRelativeResize="0"/>
          <p:nvPr/>
        </p:nvPicPr>
        <p:blipFill rotWithShape="1">
          <a:blip r:embed="rId4">
            <a:alphaModFix/>
          </a:blip>
          <a:srcRect/>
          <a:stretch/>
        </p:blipFill>
        <p:spPr>
          <a:xfrm>
            <a:off x="7852058" y="5556909"/>
            <a:ext cx="434340" cy="539422"/>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4208"/>
        <p:cNvGrpSpPr/>
        <p:nvPr/>
      </p:nvGrpSpPr>
      <p:grpSpPr>
        <a:xfrm>
          <a:off x="0" y="0"/>
          <a:ext cx="0" cy="0"/>
          <a:chOff x="0" y="0"/>
          <a:chExt cx="0" cy="0"/>
        </a:xfrm>
      </p:grpSpPr>
      <p:sp>
        <p:nvSpPr>
          <p:cNvPr id="4209" name="Google Shape;4209;p329"/>
          <p:cNvSpPr/>
          <p:nvPr/>
        </p:nvSpPr>
        <p:spPr>
          <a:xfrm>
            <a:off x="8944768" y="4633941"/>
            <a:ext cx="1296000" cy="1192679"/>
          </a:xfrm>
          <a:prstGeom prst="diamond">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210" name="Google Shape;4210;p329"/>
          <p:cNvPicPr preferRelativeResize="0"/>
          <p:nvPr/>
        </p:nvPicPr>
        <p:blipFill rotWithShape="1">
          <a:blip r:embed="rId3">
            <a:alphaModFix/>
          </a:blip>
          <a:srcRect/>
          <a:stretch/>
        </p:blipFill>
        <p:spPr>
          <a:xfrm>
            <a:off x="5769745" y="3047410"/>
            <a:ext cx="5976000" cy="3048921"/>
          </a:xfrm>
          <a:prstGeom prst="rect">
            <a:avLst/>
          </a:prstGeom>
          <a:noFill/>
          <a:ln>
            <a:noFill/>
          </a:ln>
        </p:spPr>
      </p:pic>
      <p:sp>
        <p:nvSpPr>
          <p:cNvPr id="4211" name="Google Shape;4211;p329"/>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212" name="Google Shape;4212;p329"/>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213" name="Google Shape;4213;p329"/>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214" name="Google Shape;4214;p329"/>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215" name="Google Shape;4215;p329"/>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16" name="Google Shape;4216;p329"/>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17" name="Google Shape;4217;p329"/>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18" name="Google Shape;4218;p329"/>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219" name="Google Shape;4219;p329"/>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220" name="Google Shape;4220;p329" descr="Icono&#10;&#10;Descripción generada automáticamente"/>
          <p:cNvPicPr preferRelativeResize="0"/>
          <p:nvPr/>
        </p:nvPicPr>
        <p:blipFill rotWithShape="1">
          <a:blip r:embed="rId4">
            <a:alphaModFix/>
          </a:blip>
          <a:srcRect/>
          <a:stretch/>
        </p:blipFill>
        <p:spPr>
          <a:xfrm>
            <a:off x="3875039" y="3156517"/>
            <a:ext cx="434340" cy="539422"/>
          </a:xfrm>
          <a:prstGeom prst="rect">
            <a:avLst/>
          </a:prstGeom>
          <a:noFill/>
          <a:ln>
            <a:noFill/>
          </a:ln>
        </p:spPr>
      </p:pic>
      <p:sp>
        <p:nvSpPr>
          <p:cNvPr id="4221" name="Google Shape;4221;p329"/>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222" name="Google Shape;4222;p329"/>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223" name="Google Shape;4223;p329"/>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224" name="Google Shape;4224;p329"/>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225" name="Google Shape;4225;p329"/>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226" name="Google Shape;4226;p329"/>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227" name="Google Shape;4227;p329"/>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228" name="Google Shape;4228;p329"/>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29" name="Google Shape;4229;p329"/>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Peligro para el medio ambiente </a:t>
            </a:r>
            <a:r>
              <a:rPr lang="es-ES" b="1">
                <a:solidFill>
                  <a:schemeClr val="lt1"/>
                </a:solidFill>
                <a:latin typeface="Open Sans"/>
                <a:ea typeface="Open Sans"/>
                <a:cs typeface="Open Sans"/>
                <a:sym typeface="Open Sans"/>
              </a:rPr>
              <a:t>acuático</a:t>
            </a:r>
            <a:r>
              <a:rPr lang="es-ES" sz="1400" b="1"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Arial"/>
              <a:ea typeface="Arial"/>
              <a:cs typeface="Arial"/>
              <a:sym typeface="Arial"/>
            </a:endParaRPr>
          </a:p>
        </p:txBody>
      </p:sp>
      <p:sp>
        <p:nvSpPr>
          <p:cNvPr id="4230" name="Google Shape;4230;p329"/>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231" name="Google Shape;4231;p329" descr="Icono&#10;&#10;Descripción generada automáticamente"/>
          <p:cNvPicPr preferRelativeResize="0"/>
          <p:nvPr/>
        </p:nvPicPr>
        <p:blipFill rotWithShape="1">
          <a:blip r:embed="rId4">
            <a:alphaModFix/>
          </a:blip>
          <a:srcRect/>
          <a:stretch/>
        </p:blipFill>
        <p:spPr>
          <a:xfrm>
            <a:off x="9303797" y="5485240"/>
            <a:ext cx="434340" cy="539422"/>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4236"/>
        <p:cNvGrpSpPr/>
        <p:nvPr/>
      </p:nvGrpSpPr>
      <p:grpSpPr>
        <a:xfrm>
          <a:off x="0" y="0"/>
          <a:ext cx="0" cy="0"/>
          <a:chOff x="0" y="0"/>
          <a:chExt cx="0" cy="0"/>
        </a:xfrm>
      </p:grpSpPr>
      <p:pic>
        <p:nvPicPr>
          <p:cNvPr id="4237" name="Google Shape;4237;p330"/>
          <p:cNvPicPr preferRelativeResize="0"/>
          <p:nvPr/>
        </p:nvPicPr>
        <p:blipFill rotWithShape="1">
          <a:blip r:embed="rId3">
            <a:alphaModFix/>
          </a:blip>
          <a:srcRect/>
          <a:stretch/>
        </p:blipFill>
        <p:spPr>
          <a:xfrm>
            <a:off x="5769745" y="3047410"/>
            <a:ext cx="5976000" cy="3048921"/>
          </a:xfrm>
          <a:prstGeom prst="rect">
            <a:avLst/>
          </a:prstGeom>
          <a:noFill/>
          <a:ln>
            <a:noFill/>
          </a:ln>
        </p:spPr>
      </p:pic>
      <p:sp>
        <p:nvSpPr>
          <p:cNvPr id="4238" name="Google Shape;4238;p330"/>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239" name="Google Shape;4239;p330"/>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240" name="Google Shape;4240;p330"/>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241" name="Google Shape;4241;p330"/>
          <p:cNvSpPr/>
          <p:nvPr/>
        </p:nvSpPr>
        <p:spPr>
          <a:xfrm>
            <a:off x="1573966" y="3019996"/>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242" name="Google Shape;4242;p330"/>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43" name="Google Shape;4243;p330"/>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44" name="Google Shape;4244;p330"/>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45" name="Google Shape;4245;p330"/>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246" name="Google Shape;4246;p330"/>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247" name="Google Shape;4247;p330" descr="Icono&#10;&#10;Descripción generada automáticamente"/>
          <p:cNvPicPr preferRelativeResize="0"/>
          <p:nvPr/>
        </p:nvPicPr>
        <p:blipFill rotWithShape="1">
          <a:blip r:embed="rId4">
            <a:alphaModFix/>
          </a:blip>
          <a:srcRect/>
          <a:stretch/>
        </p:blipFill>
        <p:spPr>
          <a:xfrm>
            <a:off x="3875039" y="3156517"/>
            <a:ext cx="434340" cy="539422"/>
          </a:xfrm>
          <a:prstGeom prst="rect">
            <a:avLst/>
          </a:prstGeom>
          <a:noFill/>
          <a:ln>
            <a:noFill/>
          </a:ln>
        </p:spPr>
      </p:pic>
      <p:sp>
        <p:nvSpPr>
          <p:cNvPr id="4248" name="Google Shape;4248;p330"/>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249" name="Google Shape;4249;p330"/>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250" name="Google Shape;4250;p330"/>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251" name="Google Shape;4251;p330"/>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252" name="Google Shape;4252;p330"/>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253" name="Google Shape;4253;p330"/>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254" name="Google Shape;4254;p330"/>
          <p:cNvSpPr txBox="1"/>
          <p:nvPr/>
        </p:nvSpPr>
        <p:spPr>
          <a:xfrm>
            <a:off x="6036662" y="2543874"/>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cada  símbolo para conocer su correspondiente clase de peligro. </a:t>
            </a:r>
            <a:endParaRPr sz="1400" b="0" i="0" u="none" strike="noStrike" cap="none">
              <a:solidFill>
                <a:srgbClr val="3F3F3F"/>
              </a:solidFill>
              <a:latin typeface="Open Sans"/>
              <a:ea typeface="Open Sans"/>
              <a:cs typeface="Open Sans"/>
              <a:sym typeface="Open Sans"/>
            </a:endParaRPr>
          </a:p>
        </p:txBody>
      </p:sp>
      <p:sp>
        <p:nvSpPr>
          <p:cNvPr id="4255" name="Google Shape;4255;p330"/>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56" name="Google Shape;4256;p330"/>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Símbolos y pictogramas </a:t>
            </a:r>
            <a:endParaRPr sz="1400" b="0" i="0" u="none" strike="noStrike" cap="none">
              <a:solidFill>
                <a:schemeClr val="lt1"/>
              </a:solidFill>
              <a:latin typeface="Arial"/>
              <a:ea typeface="Arial"/>
              <a:cs typeface="Arial"/>
              <a:sym typeface="Arial"/>
            </a:endParaRPr>
          </a:p>
        </p:txBody>
      </p:sp>
      <p:sp>
        <p:nvSpPr>
          <p:cNvPr id="4257" name="Google Shape;4257;p330"/>
          <p:cNvSpPr/>
          <p:nvPr/>
        </p:nvSpPr>
        <p:spPr>
          <a:xfrm flipH="1">
            <a:off x="6036662" y="5379524"/>
            <a:ext cx="648000" cy="599605"/>
          </a:xfrm>
          <a:prstGeom prst="rightArrow">
            <a:avLst>
              <a:gd name="adj1" fmla="val 50000"/>
              <a:gd name="adj2" fmla="val 50000"/>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4262"/>
        <p:cNvGrpSpPr/>
        <p:nvPr/>
      </p:nvGrpSpPr>
      <p:grpSpPr>
        <a:xfrm>
          <a:off x="0" y="0"/>
          <a:ext cx="0" cy="0"/>
          <a:chOff x="0" y="0"/>
          <a:chExt cx="0" cy="0"/>
        </a:xfrm>
      </p:grpSpPr>
      <p:sp>
        <p:nvSpPr>
          <p:cNvPr id="4263" name="Google Shape;4263;p331"/>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4" name="Google Shape;4264;p331"/>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265" name="Google Shape;4265;p331"/>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266" name="Google Shape;4266;p331"/>
          <p:cNvSpPr/>
          <p:nvPr/>
        </p:nvSpPr>
        <p:spPr>
          <a:xfrm>
            <a:off x="1583217" y="3858661"/>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267" name="Google Shape;4267;p331"/>
          <p:cNvSpPr/>
          <p:nvPr/>
        </p:nvSpPr>
        <p:spPr>
          <a:xfrm>
            <a:off x="1573966" y="3019996"/>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268" name="Google Shape;4268;p331"/>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69" name="Google Shape;4269;p331"/>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70" name="Google Shape;4270;p331"/>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71" name="Google Shape;4271;p331"/>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272" name="Google Shape;4272;p331"/>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273" name="Google Shape;4273;p331" descr="Icono&#10;&#10;Descripción generada automáticamente"/>
          <p:cNvPicPr preferRelativeResize="0"/>
          <p:nvPr/>
        </p:nvPicPr>
        <p:blipFill rotWithShape="1">
          <a:blip r:embed="rId3">
            <a:alphaModFix/>
          </a:blip>
          <a:srcRect/>
          <a:stretch/>
        </p:blipFill>
        <p:spPr>
          <a:xfrm>
            <a:off x="3875039" y="4127186"/>
            <a:ext cx="434340" cy="539422"/>
          </a:xfrm>
          <a:prstGeom prst="rect">
            <a:avLst/>
          </a:prstGeom>
          <a:noFill/>
          <a:ln>
            <a:noFill/>
          </a:ln>
        </p:spPr>
      </p:pic>
      <p:sp>
        <p:nvSpPr>
          <p:cNvPr id="4274" name="Google Shape;4274;p331"/>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275" name="Google Shape;4275;p331"/>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276" name="Google Shape;4276;p331"/>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277" name="Google Shape;4277;p331"/>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278" name="Google Shape;4278;p331"/>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279" name="Google Shape;4279;p331"/>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280" name="Google Shape;4280;p331"/>
          <p:cNvSpPr txBox="1"/>
          <p:nvPr/>
        </p:nvSpPr>
        <p:spPr>
          <a:xfrm>
            <a:off x="5990143" y="3759449"/>
            <a:ext cx="558631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Señala la seriedad del peligro. Las palabras son “PELIGRO” (usada para la clasificación más grave) o “</a:t>
            </a:r>
            <a:r>
              <a:rPr lang="es-ES">
                <a:solidFill>
                  <a:srgbClr val="3F3F3F"/>
                </a:solidFill>
                <a:latin typeface="Open Sans"/>
                <a:ea typeface="Open Sans"/>
                <a:cs typeface="Open Sans"/>
                <a:sym typeface="Open Sans"/>
              </a:rPr>
              <a:t>ATENCIÓN</a:t>
            </a:r>
            <a:r>
              <a:rPr lang="es-ES" sz="1400" b="0" i="0"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Open Sans"/>
              <a:ea typeface="Open Sans"/>
              <a:cs typeface="Open Sans"/>
              <a:sym typeface="Open Sans"/>
            </a:endParaRPr>
          </a:p>
        </p:txBody>
      </p:sp>
      <p:sp>
        <p:nvSpPr>
          <p:cNvPr id="4281" name="Google Shape;4281;p331"/>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Advertencia </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4286"/>
        <p:cNvGrpSpPr/>
        <p:nvPr/>
      </p:nvGrpSpPr>
      <p:grpSpPr>
        <a:xfrm>
          <a:off x="0" y="0"/>
          <a:ext cx="0" cy="0"/>
          <a:chOff x="0" y="0"/>
          <a:chExt cx="0" cy="0"/>
        </a:xfrm>
      </p:grpSpPr>
      <p:sp>
        <p:nvSpPr>
          <p:cNvPr id="4287" name="Google Shape;4287;p332"/>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88" name="Google Shape;4288;p332"/>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289" name="Google Shape;4289;p332"/>
          <p:cNvSpPr/>
          <p:nvPr/>
        </p:nvSpPr>
        <p:spPr>
          <a:xfrm>
            <a:off x="1620729" y="4713445"/>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290" name="Google Shape;4290;p332"/>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291" name="Google Shape;4291;p332"/>
          <p:cNvSpPr/>
          <p:nvPr/>
        </p:nvSpPr>
        <p:spPr>
          <a:xfrm>
            <a:off x="1573966" y="3019996"/>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292" name="Google Shape;4292;p332"/>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93" name="Google Shape;4293;p332"/>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94" name="Google Shape;4294;p332"/>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95" name="Google Shape;4295;p332"/>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296" name="Google Shape;4296;p332"/>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297" name="Google Shape;4297;p332" descr="Icono&#10;&#10;Descripción generada automáticamente"/>
          <p:cNvPicPr preferRelativeResize="0"/>
          <p:nvPr/>
        </p:nvPicPr>
        <p:blipFill rotWithShape="1">
          <a:blip r:embed="rId3">
            <a:alphaModFix/>
          </a:blip>
          <a:srcRect/>
          <a:stretch/>
        </p:blipFill>
        <p:spPr>
          <a:xfrm>
            <a:off x="3875039" y="4957179"/>
            <a:ext cx="434340" cy="539422"/>
          </a:xfrm>
          <a:prstGeom prst="rect">
            <a:avLst/>
          </a:prstGeom>
          <a:noFill/>
          <a:ln>
            <a:noFill/>
          </a:ln>
        </p:spPr>
      </p:pic>
      <p:sp>
        <p:nvSpPr>
          <p:cNvPr id="4298" name="Google Shape;4298;p332"/>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299" name="Google Shape;4299;p332"/>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300" name="Google Shape;4300;p332"/>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301" name="Google Shape;4301;p332"/>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302" name="Google Shape;4302;p332"/>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303" name="Google Shape;4303;p332"/>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304" name="Google Shape;4304;p332"/>
          <p:cNvSpPr txBox="1"/>
          <p:nvPr/>
        </p:nvSpPr>
        <p:spPr>
          <a:xfrm>
            <a:off x="5990141" y="3759449"/>
            <a:ext cx="5586314"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refiere a la naturaleza del peligro y grado de este al ejecutarse. Frase H (Hazardstatement).</a:t>
            </a:r>
            <a:endParaRPr sz="1400" b="0" i="0" u="none" strike="noStrike" cap="none">
              <a:solidFill>
                <a:srgbClr val="3F3F3F"/>
              </a:solidFill>
              <a:latin typeface="Open Sans"/>
              <a:ea typeface="Open Sans"/>
              <a:cs typeface="Open Sans"/>
              <a:sym typeface="Open Sans"/>
            </a:endParaRPr>
          </a:p>
        </p:txBody>
      </p:sp>
      <p:sp>
        <p:nvSpPr>
          <p:cNvPr id="4305" name="Google Shape;4305;p332"/>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Indicación de peligro </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4310"/>
        <p:cNvGrpSpPr/>
        <p:nvPr/>
      </p:nvGrpSpPr>
      <p:grpSpPr>
        <a:xfrm>
          <a:off x="0" y="0"/>
          <a:ext cx="0" cy="0"/>
          <a:chOff x="0" y="0"/>
          <a:chExt cx="0" cy="0"/>
        </a:xfrm>
      </p:grpSpPr>
      <p:sp>
        <p:nvSpPr>
          <p:cNvPr id="4311" name="Google Shape;4311;p333"/>
          <p:cNvSpPr/>
          <p:nvPr/>
        </p:nvSpPr>
        <p:spPr>
          <a:xfrm>
            <a:off x="5897688" y="2532687"/>
            <a:ext cx="5806190" cy="352398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12" name="Google Shape;4312;p333"/>
          <p:cNvSpPr/>
          <p:nvPr/>
        </p:nvSpPr>
        <p:spPr>
          <a:xfrm>
            <a:off x="1620129" y="5498084"/>
            <a:ext cx="2556000" cy="468000"/>
          </a:xfrm>
          <a:prstGeom prst="rect">
            <a:avLst/>
          </a:prstGeom>
          <a:solidFill>
            <a:srgbClr val="FFC000"/>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313" name="Google Shape;4313;p333"/>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314" name="Google Shape;4314;p333"/>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315" name="Google Shape;4315;p333"/>
          <p:cNvSpPr/>
          <p:nvPr/>
        </p:nvSpPr>
        <p:spPr>
          <a:xfrm>
            <a:off x="1573966" y="3019996"/>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316" name="Google Shape;4316;p333"/>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17" name="Google Shape;4317;p333"/>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18" name="Google Shape;4318;p333"/>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19" name="Google Shape;4319;p333"/>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320" name="Google Shape;4320;p333"/>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321" name="Google Shape;4321;p333" descr="Icono&#10;&#10;Descripción generada automáticamente"/>
          <p:cNvPicPr preferRelativeResize="0"/>
          <p:nvPr/>
        </p:nvPicPr>
        <p:blipFill rotWithShape="1">
          <a:blip r:embed="rId3">
            <a:alphaModFix/>
          </a:blip>
          <a:srcRect/>
          <a:stretch/>
        </p:blipFill>
        <p:spPr>
          <a:xfrm>
            <a:off x="3875039" y="5632430"/>
            <a:ext cx="434340" cy="539422"/>
          </a:xfrm>
          <a:prstGeom prst="rect">
            <a:avLst/>
          </a:prstGeom>
          <a:noFill/>
          <a:ln>
            <a:noFill/>
          </a:ln>
        </p:spPr>
      </p:pic>
      <p:sp>
        <p:nvSpPr>
          <p:cNvPr id="4322" name="Google Shape;4322;p333"/>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323" name="Google Shape;4323;p333"/>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324" name="Google Shape;4324;p333"/>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325" name="Google Shape;4325;p333"/>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326" name="Google Shape;4326;p333"/>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327" name="Google Shape;4327;p333"/>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4328" name="Google Shape;4328;p333"/>
          <p:cNvSpPr txBox="1"/>
          <p:nvPr/>
        </p:nvSpPr>
        <p:spPr>
          <a:xfrm>
            <a:off x="6187091" y="3759449"/>
            <a:ext cx="5306214"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Recomendaciones para reducción o prevención de efectos adversos causados por la exposición al producto considerado como riesgoso.  Frase P (Precautionary statement). </a:t>
            </a:r>
            <a:endParaRPr sz="1400" b="0" i="0" u="none" strike="noStrike" cap="none">
              <a:solidFill>
                <a:srgbClr val="3F3F3F"/>
              </a:solidFill>
              <a:latin typeface="Open Sans"/>
              <a:ea typeface="Open Sans"/>
              <a:cs typeface="Open Sans"/>
              <a:sym typeface="Open Sans"/>
            </a:endParaRPr>
          </a:p>
        </p:txBody>
      </p:sp>
      <p:sp>
        <p:nvSpPr>
          <p:cNvPr id="4329" name="Google Shape;4329;p333"/>
          <p:cNvSpPr/>
          <p:nvPr/>
        </p:nvSpPr>
        <p:spPr>
          <a:xfrm>
            <a:off x="6853186" y="2046339"/>
            <a:ext cx="4015208" cy="476365"/>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Consejos de prudencia </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74"/>
          <p:cNvSpPr/>
          <p:nvPr/>
        </p:nvSpPr>
        <p:spPr>
          <a:xfrm>
            <a:off x="6073254" y="2919814"/>
            <a:ext cx="5404514" cy="265490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5" name="Google Shape;415;p174"/>
          <p:cNvSpPr/>
          <p:nvPr/>
        </p:nvSpPr>
        <p:spPr>
          <a:xfrm>
            <a:off x="5819617" y="1733266"/>
            <a:ext cx="5890162" cy="122881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6" name="Google Shape;416;p174"/>
          <p:cNvSpPr/>
          <p:nvPr/>
        </p:nvSpPr>
        <p:spPr>
          <a:xfrm>
            <a:off x="313896" y="3326430"/>
            <a:ext cx="5036024" cy="2254911"/>
          </a:xfrm>
          <a:prstGeom prst="roundRect">
            <a:avLst>
              <a:gd name="adj" fmla="val 16667"/>
            </a:avLst>
          </a:prstGeom>
          <a:no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7" name="Google Shape;417;p174"/>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418" name="Google Shape;418;p174"/>
          <p:cNvSpPr/>
          <p:nvPr/>
        </p:nvSpPr>
        <p:spPr>
          <a:xfrm>
            <a:off x="1726438" y="2962082"/>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9" name="Google Shape;419;p174"/>
          <p:cNvSpPr txBox="1"/>
          <p:nvPr/>
        </p:nvSpPr>
        <p:spPr>
          <a:xfrm>
            <a:off x="1787852" y="3064820"/>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La muestra y su pretratamiento</a:t>
            </a:r>
            <a:endParaRPr sz="1400" b="1" i="0" u="none" strike="noStrike" cap="none">
              <a:solidFill>
                <a:srgbClr val="3F3F3F"/>
              </a:solidFill>
              <a:latin typeface="Open Sans"/>
              <a:ea typeface="Open Sans"/>
              <a:cs typeface="Open Sans"/>
              <a:sym typeface="Open Sans"/>
            </a:endParaRPr>
          </a:p>
        </p:txBody>
      </p:sp>
      <p:pic>
        <p:nvPicPr>
          <p:cNvPr id="420" name="Google Shape;420;p174"/>
          <p:cNvPicPr preferRelativeResize="0"/>
          <p:nvPr/>
        </p:nvPicPr>
        <p:blipFill rotWithShape="1">
          <a:blip r:embed="rId3">
            <a:alphaModFix/>
          </a:blip>
          <a:srcRect/>
          <a:stretch/>
        </p:blipFill>
        <p:spPr>
          <a:xfrm>
            <a:off x="2030822" y="1588893"/>
            <a:ext cx="1506635" cy="1506635"/>
          </a:xfrm>
          <a:prstGeom prst="rect">
            <a:avLst/>
          </a:prstGeom>
          <a:noFill/>
          <a:ln>
            <a:noFill/>
          </a:ln>
          <a:effectLst>
            <a:outerShdw blurRad="50800" dist="38100" dir="2700000" algn="tl" rotWithShape="0">
              <a:srgbClr val="000000">
                <a:alpha val="40000"/>
              </a:srgbClr>
            </a:outerShdw>
          </a:effectLst>
        </p:spPr>
      </p:pic>
      <p:sp>
        <p:nvSpPr>
          <p:cNvPr id="421" name="Google Shape;421;p174"/>
          <p:cNvSpPr txBox="1"/>
          <p:nvPr/>
        </p:nvSpPr>
        <p:spPr>
          <a:xfrm>
            <a:off x="491316" y="3656275"/>
            <a:ext cx="4708476"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595959"/>
                </a:solidFill>
                <a:latin typeface="Open Sans"/>
                <a:ea typeface="Open Sans"/>
                <a:cs typeface="Open Sans"/>
                <a:sym typeface="Open Sans"/>
              </a:rPr>
              <a:t>Al pretratamiento se le conoce como al periodo que existe entre la toma y el tratamiento de la muestra, en la cual se efectúan acciones físicas sobre la muestra antes de su estudio, desde otro punto de vista, se concibe como tratamiento a la fase en la cual la muestra es reducida a métodos químicos y físicos para disponerla para su posterior estudio.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22" name="Google Shape;422;p174"/>
          <p:cNvSpPr txBox="1"/>
          <p:nvPr/>
        </p:nvSpPr>
        <p:spPr>
          <a:xfrm>
            <a:off x="5991368" y="1756889"/>
            <a:ext cx="5540992"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llegar la muestra al laboratorio, el analista tendrá un orden de procedimientos que ejecutar  para preservar las características de la muestra.</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navegar por la información</a:t>
            </a:r>
            <a:r>
              <a:rPr lang="es-ES" sz="1400" b="0" i="0" u="none" strike="noStrike" cap="none">
                <a:solidFill>
                  <a:srgbClr val="3F3F3F"/>
                </a:solidFill>
                <a:latin typeface="Open Sans"/>
                <a:ea typeface="Open Sans"/>
                <a:cs typeface="Open Sans"/>
                <a:sym typeface="Open Sans"/>
              </a:rPr>
              <a:t>. </a:t>
            </a:r>
            <a:endParaRPr/>
          </a:p>
        </p:txBody>
      </p:sp>
      <p:sp>
        <p:nvSpPr>
          <p:cNvPr id="423" name="Google Shape;423;p174"/>
          <p:cNvSpPr txBox="1"/>
          <p:nvPr/>
        </p:nvSpPr>
        <p:spPr>
          <a:xfrm>
            <a:off x="6555927" y="3095528"/>
            <a:ext cx="4416000" cy="2247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Esta es una fase primordial, aquí pueden variar la concentración de los analitos, el cual es el componente que se interesa analizar de una muestra, debido a la temperatura, manipulación, exposición a la luz, agitación, etc.  Todas las muestras se deben manipular de forma independiente por la variedad de muestras y matrices existentes, lo que hace improbable la descripción total de los numerosos pretratamientos. </a:t>
            </a:r>
            <a:endParaRPr/>
          </a:p>
        </p:txBody>
      </p:sp>
      <p:sp>
        <p:nvSpPr>
          <p:cNvPr id="424" name="Google Shape;424;p174">
            <a:hlinkClick r:id="" action="ppaction://hlinkshowjump?jump=lastslide"/>
          </p:cNvPr>
          <p:cNvSpPr/>
          <p:nvPr/>
        </p:nvSpPr>
        <p:spPr>
          <a:xfrm>
            <a:off x="10929989" y="412162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25" name="Google Shape;425;p174" descr="Icono&#10;&#10;Descripción generada automáticamente"/>
          <p:cNvPicPr preferRelativeResize="0"/>
          <p:nvPr/>
        </p:nvPicPr>
        <p:blipFill rotWithShape="1">
          <a:blip r:embed="rId4">
            <a:alphaModFix/>
          </a:blip>
          <a:srcRect/>
          <a:stretch/>
        </p:blipFill>
        <p:spPr>
          <a:xfrm>
            <a:off x="10891174" y="4294505"/>
            <a:ext cx="434340" cy="539422"/>
          </a:xfrm>
          <a:prstGeom prst="rect">
            <a:avLst/>
          </a:prstGeom>
          <a:noFill/>
          <a:ln>
            <a:noFill/>
          </a:ln>
        </p:spPr>
      </p:pic>
      <p:sp>
        <p:nvSpPr>
          <p:cNvPr id="426" name="Google Shape;426;p174">
            <a:hlinkClick r:id="" action="ppaction://hlinkshowjump?jump=lastslide"/>
          </p:cNvPr>
          <p:cNvSpPr/>
          <p:nvPr/>
        </p:nvSpPr>
        <p:spPr>
          <a:xfrm flipH="1">
            <a:off x="6237032" y="3820930"/>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4334"/>
        <p:cNvGrpSpPr/>
        <p:nvPr/>
      </p:nvGrpSpPr>
      <p:grpSpPr>
        <a:xfrm>
          <a:off x="0" y="0"/>
          <a:ext cx="0" cy="0"/>
          <a:chOff x="0" y="0"/>
          <a:chExt cx="0" cy="0"/>
        </a:xfrm>
      </p:grpSpPr>
      <p:sp>
        <p:nvSpPr>
          <p:cNvPr id="4335" name="Google Shape;4335;p334"/>
          <p:cNvSpPr/>
          <p:nvPr/>
        </p:nvSpPr>
        <p:spPr>
          <a:xfrm>
            <a:off x="1620129" y="5498084"/>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Consejos de prudencia </a:t>
            </a:r>
            <a:endParaRPr sz="1400" b="1" i="0" u="none" strike="noStrike" cap="none">
              <a:solidFill>
                <a:srgbClr val="3F3F3F"/>
              </a:solidFill>
              <a:latin typeface="Open Sans"/>
              <a:ea typeface="Open Sans"/>
              <a:cs typeface="Open Sans"/>
              <a:sym typeface="Open Sans"/>
            </a:endParaRPr>
          </a:p>
        </p:txBody>
      </p:sp>
      <p:sp>
        <p:nvSpPr>
          <p:cNvPr id="4336" name="Google Shape;4336;p334"/>
          <p:cNvSpPr/>
          <p:nvPr/>
        </p:nvSpPr>
        <p:spPr>
          <a:xfrm>
            <a:off x="1620729" y="4713445"/>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Indicación de peligro </a:t>
            </a:r>
            <a:endParaRPr sz="1400" b="1" i="0" u="none" strike="noStrike" cap="none">
              <a:solidFill>
                <a:srgbClr val="3F3F3F"/>
              </a:solidFill>
              <a:latin typeface="Open Sans"/>
              <a:ea typeface="Open Sans"/>
              <a:cs typeface="Open Sans"/>
              <a:sym typeface="Open Sans"/>
            </a:endParaRPr>
          </a:p>
        </p:txBody>
      </p:sp>
      <p:sp>
        <p:nvSpPr>
          <p:cNvPr id="4337" name="Google Shape;4337;p334"/>
          <p:cNvSpPr/>
          <p:nvPr/>
        </p:nvSpPr>
        <p:spPr>
          <a:xfrm>
            <a:off x="1583217" y="3858661"/>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Advertencia </a:t>
            </a:r>
            <a:endParaRPr sz="1400" b="1" i="0" u="none" strike="noStrike" cap="none">
              <a:solidFill>
                <a:srgbClr val="3F3F3F"/>
              </a:solidFill>
              <a:latin typeface="Open Sans"/>
              <a:ea typeface="Open Sans"/>
              <a:cs typeface="Open Sans"/>
              <a:sym typeface="Open Sans"/>
            </a:endParaRPr>
          </a:p>
        </p:txBody>
      </p:sp>
      <p:sp>
        <p:nvSpPr>
          <p:cNvPr id="4338" name="Google Shape;4338;p334"/>
          <p:cNvSpPr/>
          <p:nvPr/>
        </p:nvSpPr>
        <p:spPr>
          <a:xfrm>
            <a:off x="1573966" y="3019996"/>
            <a:ext cx="2556000" cy="468000"/>
          </a:xfrm>
          <a:prstGeom prst="rect">
            <a:avLst/>
          </a:pr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Símbolos y pictogramas</a:t>
            </a:r>
            <a:endParaRPr sz="1400" b="1" i="0" u="none" strike="noStrike" cap="none">
              <a:solidFill>
                <a:srgbClr val="3F3F3F"/>
              </a:solidFill>
              <a:latin typeface="Open Sans"/>
              <a:ea typeface="Open Sans"/>
              <a:cs typeface="Open Sans"/>
              <a:sym typeface="Open Sans"/>
            </a:endParaRPr>
          </a:p>
        </p:txBody>
      </p:sp>
      <p:sp>
        <p:nvSpPr>
          <p:cNvPr id="4339" name="Google Shape;4339;p334"/>
          <p:cNvSpPr/>
          <p:nvPr/>
        </p:nvSpPr>
        <p:spPr>
          <a:xfrm>
            <a:off x="849102" y="2443397"/>
            <a:ext cx="110272" cy="355266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40" name="Google Shape;4340;p334"/>
          <p:cNvSpPr/>
          <p:nvPr/>
        </p:nvSpPr>
        <p:spPr>
          <a:xfrm>
            <a:off x="710129" y="1671251"/>
            <a:ext cx="4452078" cy="906296"/>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41" name="Google Shape;4341;p334"/>
          <p:cNvSpPr/>
          <p:nvPr/>
        </p:nvSpPr>
        <p:spPr>
          <a:xfrm>
            <a:off x="633691" y="1501515"/>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42" name="Google Shape;4342;p334"/>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343" name="Google Shape;4343;p334"/>
          <p:cNvSpPr txBox="1"/>
          <p:nvPr/>
        </p:nvSpPr>
        <p:spPr>
          <a:xfrm>
            <a:off x="779587" y="1577811"/>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pic>
        <p:nvPicPr>
          <p:cNvPr id="4344" name="Google Shape;4344;p334" descr="Icono&#10;&#10;Descripción generada automáticamente"/>
          <p:cNvPicPr preferRelativeResize="0"/>
          <p:nvPr/>
        </p:nvPicPr>
        <p:blipFill rotWithShape="1">
          <a:blip r:embed="rId3">
            <a:alphaModFix/>
          </a:blip>
          <a:srcRect/>
          <a:stretch/>
        </p:blipFill>
        <p:spPr>
          <a:xfrm>
            <a:off x="6984598" y="6318578"/>
            <a:ext cx="434340" cy="539422"/>
          </a:xfrm>
          <a:prstGeom prst="rect">
            <a:avLst/>
          </a:prstGeom>
          <a:noFill/>
          <a:ln>
            <a:noFill/>
          </a:ln>
        </p:spPr>
      </p:pic>
      <p:sp>
        <p:nvSpPr>
          <p:cNvPr id="4345" name="Google Shape;4345;p334"/>
          <p:cNvSpPr txBox="1"/>
          <p:nvPr/>
        </p:nvSpPr>
        <p:spPr>
          <a:xfrm>
            <a:off x="849102" y="2149709"/>
            <a:ext cx="4174131"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Los elementos básicos del distintivo SGA</a:t>
            </a: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346" name="Google Shape;4346;p334"/>
          <p:cNvCxnSpPr/>
          <p:nvPr/>
        </p:nvCxnSpPr>
        <p:spPr>
          <a:xfrm>
            <a:off x="919228" y="3064968"/>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347" name="Google Shape;4347;p334"/>
          <p:cNvCxnSpPr/>
          <p:nvPr/>
        </p:nvCxnSpPr>
        <p:spPr>
          <a:xfrm>
            <a:off x="936592" y="39005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348" name="Google Shape;4348;p334"/>
          <p:cNvCxnSpPr/>
          <p:nvPr/>
        </p:nvCxnSpPr>
        <p:spPr>
          <a:xfrm>
            <a:off x="974364" y="4751180"/>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cxnSp>
        <p:nvCxnSpPr>
          <p:cNvPr id="4349" name="Google Shape;4349;p334"/>
          <p:cNvCxnSpPr/>
          <p:nvPr/>
        </p:nvCxnSpPr>
        <p:spPr>
          <a:xfrm>
            <a:off x="974363" y="5516379"/>
            <a:ext cx="3372900" cy="434700"/>
          </a:xfrm>
          <a:prstGeom prst="bentConnector3">
            <a:avLst>
              <a:gd name="adj1" fmla="val 15777"/>
            </a:avLst>
          </a:prstGeom>
          <a:noFill/>
          <a:ln w="38100" cap="flat" cmpd="sng">
            <a:solidFill>
              <a:srgbClr val="2F5496"/>
            </a:solidFill>
            <a:prstDash val="solid"/>
            <a:round/>
            <a:headEnd type="none" w="sm" len="sm"/>
            <a:tailEnd type="none" w="sm" len="sm"/>
          </a:ln>
        </p:spPr>
      </p:cxnSp>
      <p:sp>
        <p:nvSpPr>
          <p:cNvPr id="4350" name="Google Shape;4350;p334"/>
          <p:cNvSpPr txBox="1"/>
          <p:nvPr/>
        </p:nvSpPr>
        <p:spPr>
          <a:xfrm>
            <a:off x="1202807" y="2607526"/>
            <a:ext cx="44149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los botones para ampliar la información </a:t>
            </a:r>
            <a:endParaRPr sz="1400" b="0" i="0" u="none" strike="noStrike" cap="none">
              <a:solidFill>
                <a:srgbClr val="3F3F3F"/>
              </a:solidFill>
              <a:latin typeface="Open Sans"/>
              <a:ea typeface="Open Sans"/>
              <a:cs typeface="Open Sans"/>
              <a:sym typeface="Open Sans"/>
            </a:endParaRPr>
          </a:p>
        </p:txBody>
      </p:sp>
      <p:pic>
        <p:nvPicPr>
          <p:cNvPr id="4351" name="Google Shape;4351;p334"/>
          <p:cNvPicPr preferRelativeResize="0"/>
          <p:nvPr/>
        </p:nvPicPr>
        <p:blipFill rotWithShape="1">
          <a:blip r:embed="rId4">
            <a:alphaModFix/>
          </a:blip>
          <a:srcRect/>
          <a:stretch/>
        </p:blipFill>
        <p:spPr>
          <a:xfrm>
            <a:off x="4815308" y="2584584"/>
            <a:ext cx="7254128" cy="370101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4356"/>
        <p:cNvGrpSpPr/>
        <p:nvPr/>
      </p:nvGrpSpPr>
      <p:grpSpPr>
        <a:xfrm>
          <a:off x="0" y="0"/>
          <a:ext cx="0" cy="0"/>
          <a:chOff x="0" y="0"/>
          <a:chExt cx="0" cy="0"/>
        </a:xfrm>
      </p:grpSpPr>
      <p:sp>
        <p:nvSpPr>
          <p:cNvPr id="4357" name="Google Shape;4357;p335"/>
          <p:cNvSpPr/>
          <p:nvPr/>
        </p:nvSpPr>
        <p:spPr>
          <a:xfrm>
            <a:off x="6915341" y="1436890"/>
            <a:ext cx="4971046" cy="12194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58" name="Google Shape;4358;p335"/>
          <p:cNvSpPr/>
          <p:nvPr/>
        </p:nvSpPr>
        <p:spPr>
          <a:xfrm>
            <a:off x="1414122" y="2577546"/>
            <a:ext cx="4768947" cy="3499697"/>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59" name="Google Shape;4359;p335"/>
          <p:cNvSpPr/>
          <p:nvPr/>
        </p:nvSpPr>
        <p:spPr>
          <a:xfrm>
            <a:off x="196843" y="3576292"/>
            <a:ext cx="1569718" cy="504474"/>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NFPA 704</a:t>
            </a:r>
            <a:endParaRPr sz="1400" b="0" i="0" u="none" strike="noStrike" cap="none">
              <a:solidFill>
                <a:schemeClr val="lt1"/>
              </a:solidFill>
              <a:latin typeface="Arial"/>
              <a:ea typeface="Arial"/>
              <a:cs typeface="Arial"/>
              <a:sym typeface="Arial"/>
            </a:endParaRPr>
          </a:p>
        </p:txBody>
      </p:sp>
      <p:sp>
        <p:nvSpPr>
          <p:cNvPr id="4360" name="Google Shape;4360;p335"/>
          <p:cNvSpPr/>
          <p:nvPr/>
        </p:nvSpPr>
        <p:spPr>
          <a:xfrm>
            <a:off x="633691" y="1459311"/>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61" name="Google Shape;4361;p335"/>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362" name="Google Shape;4362;p335"/>
          <p:cNvSpPr txBox="1"/>
          <p:nvPr/>
        </p:nvSpPr>
        <p:spPr>
          <a:xfrm>
            <a:off x="779587" y="1535607"/>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sp>
        <p:nvSpPr>
          <p:cNvPr id="4363" name="Google Shape;4363;p335"/>
          <p:cNvSpPr txBox="1"/>
          <p:nvPr/>
        </p:nvSpPr>
        <p:spPr>
          <a:xfrm>
            <a:off x="521149" y="2050438"/>
            <a:ext cx="6281650" cy="148149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Otros sistemas de identificación y rotulado utilizados en Colombia son: </a:t>
            </a: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1" i="0" u="none" strike="noStrike" cap="none">
                <a:solidFill>
                  <a:schemeClr val="lt1"/>
                </a:solidFill>
                <a:latin typeface="Open Sans"/>
                <a:ea typeface="Open Sans"/>
                <a:cs typeface="Open Sans"/>
                <a:sym typeface="Open Sans"/>
              </a:rPr>
              <a:t>:</a:t>
            </a:r>
            <a:r>
              <a:rPr lang="es-ES" sz="1400" b="0" i="0" u="none" strike="noStrike" cap="none">
                <a:solidFill>
                  <a:schemeClr val="lt1"/>
                </a:solidFill>
                <a:latin typeface="Open Sans"/>
                <a:ea typeface="Open Sans"/>
                <a:cs typeface="Open Sans"/>
                <a:sym typeface="Open Sans"/>
              </a:rPr>
              <a:t> </a:t>
            </a:r>
            <a:endParaRPr/>
          </a:p>
          <a:p>
            <a:pPr marL="0" marR="0" lvl="0" indent="0" algn="just" rtl="0">
              <a:lnSpc>
                <a:spcPct val="100000"/>
              </a:lnSpc>
              <a:spcBef>
                <a:spcPts val="800"/>
              </a:spcBef>
              <a:spcAft>
                <a:spcPts val="0"/>
              </a:spcAft>
              <a:buNone/>
            </a:pP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64" name="Google Shape;4364;p335"/>
          <p:cNvSpPr txBox="1"/>
          <p:nvPr/>
        </p:nvSpPr>
        <p:spPr>
          <a:xfrm>
            <a:off x="1724357" y="2656373"/>
            <a:ext cx="4416600" cy="36384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Conocido como el Diamante de Seguridad, es el sistema estándar para la identificación de los peligros de materiales para dar respuesta a emergencias. Fue desarrollada por la Asociación Norteamericana de Protección contra el fuego, es un modelo de comunicación de riesgo de mayor divulgación, pero para evitar usarlo en vano se debe entender de manera correcta. No se debe interpretar con solo el criterio personal, ya que apartan el propósito primordial por el cual fue implementado, que es comunicar a los responsables de emergencias los efectos agudos o por la exposición a corto tiempo de sustancias químicas por incendios, derrames etc.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365" name="Google Shape;4365;p335"/>
          <p:cNvSpPr txBox="1"/>
          <p:nvPr/>
        </p:nvSpPr>
        <p:spPr>
          <a:xfrm>
            <a:off x="6928597" y="1459311"/>
            <a:ext cx="4957791"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 NFPA no ofrece información sobre peligros ocupacionales crónicos a los trabajadores. Este sistema no está diseñado para notificar a los empleados sobre los peligros (manipulación, almacenamiento de productos químicos en envases).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66" name="Google Shape;4366;p335"/>
          <p:cNvSpPr/>
          <p:nvPr/>
        </p:nvSpPr>
        <p:spPr>
          <a:xfrm>
            <a:off x="6451100" y="2791186"/>
            <a:ext cx="5340865" cy="3348000"/>
          </a:xfrm>
          <a:prstGeom prst="rect">
            <a:avLst/>
          </a:prstGeom>
          <a:solidFill>
            <a:srgbClr val="2F5496"/>
          </a:solidFill>
          <a:ln w="28575" cap="flat" cmpd="sng">
            <a:solidFill>
              <a:srgbClr val="2F549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67" name="Google Shape;4367;p335"/>
          <p:cNvSpPr txBox="1"/>
          <p:nvPr/>
        </p:nvSpPr>
        <p:spPr>
          <a:xfrm>
            <a:off x="6802799" y="3166647"/>
            <a:ext cx="4459458" cy="2920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del diamante:</a:t>
            </a:r>
            <a:r>
              <a:rPr lang="es-ES" sz="1400" b="0" i="0" u="none" strike="noStrike" cap="none">
                <a:solidFill>
                  <a:schemeClr val="lt1"/>
                </a:solidFill>
                <a:latin typeface="Open Sans"/>
                <a:ea typeface="Open Sans"/>
                <a:cs typeface="Open Sans"/>
                <a:sym typeface="Open Sans"/>
              </a:rPr>
              <a:t> Esta formado por un cuadro inclinado a 45° con división como esta en la figura a continuación, contiene la distribución de los peligros, hace referencia a un reloj, de tal forma que la inflamabilidad (ROJO) se localiza a las 12, la inestabilidad (AMARILLO) a las 3, peligros especiales (SIN COLOR) a las 6, y la afectación a la salud (AZUL) a las 9.</a:t>
            </a:r>
            <a:endParaRPr/>
          </a:p>
          <a:p>
            <a:pPr marL="0" marR="0" lvl="0" indent="0" algn="just" rtl="0">
              <a:lnSpc>
                <a:spcPct val="107000"/>
              </a:lnSpc>
              <a:spcBef>
                <a:spcPts val="80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0" i="0" u="none" strike="noStrike" cap="none">
                <a:solidFill>
                  <a:schemeClr val="lt1"/>
                </a:solidFill>
                <a:latin typeface="Open Sans"/>
                <a:ea typeface="Open Sans"/>
                <a:cs typeface="Open Sans"/>
                <a:sym typeface="Open Sans"/>
              </a:rPr>
              <a:t>Clic en los botones para continuar</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368" name="Google Shape;4368;p335">
            <a:hlinkClick r:id="" action="ppaction://hlinkshowjump?jump=lastslide"/>
          </p:cNvPr>
          <p:cNvSpPr/>
          <p:nvPr/>
        </p:nvSpPr>
        <p:spPr>
          <a:xfrm>
            <a:off x="11240090" y="5570806"/>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369" name="Google Shape;4369;p335" descr="Icono&#10;&#10;Descripción generada automáticamente"/>
          <p:cNvPicPr preferRelativeResize="0"/>
          <p:nvPr/>
        </p:nvPicPr>
        <p:blipFill rotWithShape="1">
          <a:blip r:embed="rId3">
            <a:alphaModFix/>
          </a:blip>
          <a:srcRect/>
          <a:stretch/>
        </p:blipFill>
        <p:spPr>
          <a:xfrm>
            <a:off x="11240090" y="5734577"/>
            <a:ext cx="434340" cy="539422"/>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4374"/>
        <p:cNvGrpSpPr/>
        <p:nvPr/>
      </p:nvGrpSpPr>
      <p:grpSpPr>
        <a:xfrm>
          <a:off x="0" y="0"/>
          <a:ext cx="0" cy="0"/>
          <a:chOff x="0" y="0"/>
          <a:chExt cx="0" cy="0"/>
        </a:xfrm>
      </p:grpSpPr>
      <p:sp>
        <p:nvSpPr>
          <p:cNvPr id="4375" name="Google Shape;4375;p336"/>
          <p:cNvSpPr/>
          <p:nvPr/>
        </p:nvSpPr>
        <p:spPr>
          <a:xfrm>
            <a:off x="6915341" y="1436890"/>
            <a:ext cx="4971046" cy="12194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76" name="Google Shape;4376;p336"/>
          <p:cNvSpPr/>
          <p:nvPr/>
        </p:nvSpPr>
        <p:spPr>
          <a:xfrm>
            <a:off x="1414122" y="2577546"/>
            <a:ext cx="4768947" cy="3499697"/>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77" name="Google Shape;4377;p336"/>
          <p:cNvSpPr/>
          <p:nvPr/>
        </p:nvSpPr>
        <p:spPr>
          <a:xfrm>
            <a:off x="196843" y="3576292"/>
            <a:ext cx="1569718" cy="504474"/>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NFPA 704</a:t>
            </a:r>
            <a:endParaRPr sz="1400" b="0" i="0" u="none" strike="noStrike" cap="none">
              <a:solidFill>
                <a:schemeClr val="lt1"/>
              </a:solidFill>
              <a:latin typeface="Arial"/>
              <a:ea typeface="Arial"/>
              <a:cs typeface="Arial"/>
              <a:sym typeface="Arial"/>
            </a:endParaRPr>
          </a:p>
        </p:txBody>
      </p:sp>
      <p:sp>
        <p:nvSpPr>
          <p:cNvPr id="4378" name="Google Shape;4378;p336"/>
          <p:cNvSpPr/>
          <p:nvPr/>
        </p:nvSpPr>
        <p:spPr>
          <a:xfrm>
            <a:off x="633691" y="1459311"/>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79" name="Google Shape;4379;p336"/>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380" name="Google Shape;4380;p336"/>
          <p:cNvSpPr txBox="1"/>
          <p:nvPr/>
        </p:nvSpPr>
        <p:spPr>
          <a:xfrm>
            <a:off x="779587" y="1535607"/>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sp>
        <p:nvSpPr>
          <p:cNvPr id="4381" name="Google Shape;4381;p336"/>
          <p:cNvSpPr txBox="1"/>
          <p:nvPr/>
        </p:nvSpPr>
        <p:spPr>
          <a:xfrm>
            <a:off x="521149" y="2050438"/>
            <a:ext cx="6281650" cy="148149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Otros sistemas de identificación y rotulado utilizados en Colombia son: </a:t>
            </a: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1" i="0" u="none" strike="noStrike" cap="none">
                <a:solidFill>
                  <a:schemeClr val="lt1"/>
                </a:solidFill>
                <a:latin typeface="Open Sans"/>
                <a:ea typeface="Open Sans"/>
                <a:cs typeface="Open Sans"/>
                <a:sym typeface="Open Sans"/>
              </a:rPr>
              <a:t>:</a:t>
            </a:r>
            <a:r>
              <a:rPr lang="es-ES" sz="1400" b="0" i="0" u="none" strike="noStrike" cap="none">
                <a:solidFill>
                  <a:schemeClr val="lt1"/>
                </a:solidFill>
                <a:latin typeface="Open Sans"/>
                <a:ea typeface="Open Sans"/>
                <a:cs typeface="Open Sans"/>
                <a:sym typeface="Open Sans"/>
              </a:rPr>
              <a:t> </a:t>
            </a:r>
            <a:endParaRPr/>
          </a:p>
          <a:p>
            <a:pPr marL="0" marR="0" lvl="0" indent="0" algn="just" rtl="0">
              <a:lnSpc>
                <a:spcPct val="100000"/>
              </a:lnSpc>
              <a:spcBef>
                <a:spcPts val="800"/>
              </a:spcBef>
              <a:spcAft>
                <a:spcPts val="0"/>
              </a:spcAft>
              <a:buNone/>
            </a:pP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82" name="Google Shape;4382;p336"/>
          <p:cNvSpPr txBox="1"/>
          <p:nvPr/>
        </p:nvSpPr>
        <p:spPr>
          <a:xfrm>
            <a:off x="1724357" y="2656373"/>
            <a:ext cx="4416508" cy="363753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Conocido como el Diamante de Seguridad, es el sistema estándar para la identificación de los peligros de materiales para respuesta a emergencias. Fue desarrollada por la Asociación Norteamericana de Protección contra el fuego, es un modelo de comunicación de riesgo de mayor divulgación, pero para evitar usarlo en vano se debe entender de manera correcta. No se debe interpretar con solo el criterio personal, ya que apartan el propósito primordial por el cual fue implementado, que es comunicar a los responsables de emergencias los efectos agudos o por la exposición a corto tiempo de sustancias químicas por incendios, derrames etc.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383" name="Google Shape;4383;p336"/>
          <p:cNvSpPr txBox="1"/>
          <p:nvPr/>
        </p:nvSpPr>
        <p:spPr>
          <a:xfrm>
            <a:off x="6928597" y="1459311"/>
            <a:ext cx="4957791"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 NFPA no ofrece información sobre peligros ocupacionales crónicos a los trabajadores. Este sistema no está diseñado para notificar a los empleados sobre los peligros (manipulación, almacenamiento de productos químicos en envases).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384" name="Google Shape;4384;p336"/>
          <p:cNvSpPr/>
          <p:nvPr/>
        </p:nvSpPr>
        <p:spPr>
          <a:xfrm>
            <a:off x="6451100" y="2791186"/>
            <a:ext cx="5340865" cy="3348000"/>
          </a:xfrm>
          <a:prstGeom prst="rect">
            <a:avLst/>
          </a:prstGeom>
          <a:solidFill>
            <a:srgbClr val="2F5496"/>
          </a:solidFill>
          <a:ln w="28575" cap="flat" cmpd="sng">
            <a:solidFill>
              <a:srgbClr val="2F549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85" name="Google Shape;4385;p336"/>
          <p:cNvSpPr txBox="1"/>
          <p:nvPr/>
        </p:nvSpPr>
        <p:spPr>
          <a:xfrm>
            <a:off x="6802799" y="3166647"/>
            <a:ext cx="4459458" cy="284469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Calificación del peligro: </a:t>
            </a:r>
            <a:endParaRPr sz="1400" b="0" i="0" u="none" strike="noStrike" cap="none">
              <a:solidFill>
                <a:schemeClr val="lt1"/>
              </a:solidFill>
              <a:latin typeface="Open Sans"/>
              <a:ea typeface="Open Sans"/>
              <a:cs typeface="Open Sans"/>
              <a:sym typeface="Open Sans"/>
            </a:endParaRPr>
          </a:p>
          <a:p>
            <a:pPr marL="0" marR="0" lvl="0" indent="0" algn="l" rtl="0">
              <a:lnSpc>
                <a:spcPct val="107000"/>
              </a:lnSpc>
              <a:spcBef>
                <a:spcPts val="1400"/>
              </a:spcBef>
              <a:spcAft>
                <a:spcPts val="0"/>
              </a:spcAft>
              <a:buNone/>
            </a:pPr>
            <a:r>
              <a:rPr lang="es-ES" sz="1400" b="0" i="1" u="none" strike="noStrike" cap="none">
                <a:solidFill>
                  <a:schemeClr val="lt1"/>
                </a:solidFill>
                <a:latin typeface="Open Sans"/>
                <a:ea typeface="Open Sans"/>
                <a:cs typeface="Open Sans"/>
                <a:sym typeface="Open Sans"/>
              </a:rPr>
              <a:t>Mínimo peligro (Valor 0)</a:t>
            </a:r>
            <a:endParaRPr/>
          </a:p>
          <a:p>
            <a:pPr marL="0" marR="0" lvl="0" indent="0" algn="l" rtl="0">
              <a:lnSpc>
                <a:spcPct val="107000"/>
              </a:lnSpc>
              <a:spcBef>
                <a:spcPts val="1200"/>
              </a:spcBef>
              <a:spcAft>
                <a:spcPts val="0"/>
              </a:spcAft>
              <a:buNone/>
            </a:pPr>
            <a:r>
              <a:rPr lang="es-ES" sz="1400" b="0" i="1" u="none" strike="noStrike" cap="none">
                <a:solidFill>
                  <a:schemeClr val="lt1"/>
                </a:solidFill>
                <a:latin typeface="Open Sans"/>
                <a:ea typeface="Open Sans"/>
                <a:cs typeface="Open Sans"/>
                <a:sym typeface="Open Sans"/>
              </a:rPr>
              <a:t>A</a:t>
            </a:r>
            <a:endParaRPr/>
          </a:p>
          <a:p>
            <a:pPr marL="0" marR="0" lvl="0" indent="0" algn="l" rtl="0">
              <a:lnSpc>
                <a:spcPct val="107000"/>
              </a:lnSpc>
              <a:spcBef>
                <a:spcPts val="1200"/>
              </a:spcBef>
              <a:spcAft>
                <a:spcPts val="0"/>
              </a:spcAft>
              <a:buNone/>
            </a:pPr>
            <a:r>
              <a:rPr lang="es-ES" sz="1400" b="0" i="1" u="none" strike="noStrike" cap="none">
                <a:solidFill>
                  <a:schemeClr val="lt1"/>
                </a:solidFill>
                <a:latin typeface="Open Sans"/>
                <a:ea typeface="Open Sans"/>
                <a:cs typeface="Open Sans"/>
                <a:sym typeface="Open Sans"/>
              </a:rPr>
              <a:t>Peligro severo (valor 4)</a:t>
            </a:r>
            <a:endParaRPr/>
          </a:p>
          <a:p>
            <a:pPr marL="0" marR="0" lvl="0" indent="0" algn="l" rtl="0">
              <a:lnSpc>
                <a:spcPct val="107000"/>
              </a:lnSpc>
              <a:spcBef>
                <a:spcPts val="1200"/>
              </a:spcBef>
              <a:spcAft>
                <a:spcPts val="0"/>
              </a:spcAft>
              <a:buNone/>
            </a:pPr>
            <a:r>
              <a:rPr lang="es-ES" sz="1400" b="0" i="1" u="none" strike="noStrike" cap="none">
                <a:solidFill>
                  <a:schemeClr val="lt1"/>
                </a:solidFill>
                <a:latin typeface="Open Sans"/>
                <a:ea typeface="Open Sans"/>
                <a:cs typeface="Open Sans"/>
                <a:sym typeface="Open Sans"/>
              </a:rPr>
              <a:t>En valores absolutos.</a:t>
            </a:r>
            <a:endParaRPr/>
          </a:p>
          <a:p>
            <a:pPr marL="0" marR="0" lvl="0" indent="0" algn="just" rtl="0">
              <a:lnSpc>
                <a:spcPct val="107000"/>
              </a:lnSpc>
              <a:spcBef>
                <a:spcPts val="600"/>
              </a:spcBef>
              <a:spcAft>
                <a:spcPts val="0"/>
              </a:spcAft>
              <a:buNone/>
            </a:pPr>
            <a:endParaRPr sz="1400" b="0" i="0" u="none" strike="noStrike" cap="none">
              <a:solidFill>
                <a:schemeClr val="lt1"/>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0" i="0" u="none" strike="noStrike" cap="none">
                <a:solidFill>
                  <a:schemeClr val="lt1"/>
                </a:solidFill>
                <a:latin typeface="Open Sans"/>
                <a:ea typeface="Open Sans"/>
                <a:cs typeface="Open Sans"/>
                <a:sym typeface="Open Sans"/>
              </a:rPr>
              <a:t>Clic en los botones para continuar</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386" name="Google Shape;4386;p336">
            <a:hlinkClick r:id="" action="ppaction://hlinkshowjump?jump=lastslide"/>
          </p:cNvPr>
          <p:cNvSpPr/>
          <p:nvPr/>
        </p:nvSpPr>
        <p:spPr>
          <a:xfrm>
            <a:off x="11240090" y="5570806"/>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387" name="Google Shape;4387;p336" descr="Icono&#10;&#10;Descripción generada automáticamente"/>
          <p:cNvPicPr preferRelativeResize="0"/>
          <p:nvPr/>
        </p:nvPicPr>
        <p:blipFill rotWithShape="1">
          <a:blip r:embed="rId3">
            <a:alphaModFix/>
          </a:blip>
          <a:srcRect/>
          <a:stretch/>
        </p:blipFill>
        <p:spPr>
          <a:xfrm>
            <a:off x="11240090" y="5734577"/>
            <a:ext cx="434340" cy="539422"/>
          </a:xfrm>
          <a:prstGeom prst="rect">
            <a:avLst/>
          </a:prstGeom>
          <a:noFill/>
          <a:ln>
            <a:noFill/>
          </a:ln>
        </p:spPr>
      </p:pic>
      <p:pic>
        <p:nvPicPr>
          <p:cNvPr id="4388" name="Google Shape;4388;p336"/>
          <p:cNvPicPr preferRelativeResize="0"/>
          <p:nvPr/>
        </p:nvPicPr>
        <p:blipFill rotWithShape="1">
          <a:blip r:embed="rId4">
            <a:alphaModFix/>
          </a:blip>
          <a:srcRect/>
          <a:stretch/>
        </p:blipFill>
        <p:spPr>
          <a:xfrm>
            <a:off x="9345259" y="3346742"/>
            <a:ext cx="1493044" cy="1493044"/>
          </a:xfrm>
          <a:prstGeom prst="rect">
            <a:avLst/>
          </a:prstGeom>
          <a:noFill/>
          <a:ln>
            <a:noFill/>
          </a:ln>
        </p:spPr>
      </p:pic>
      <p:sp>
        <p:nvSpPr>
          <p:cNvPr id="4389" name="Google Shape;4389;p336">
            <a:hlinkClick r:id="" action="ppaction://hlinkshowjump?jump=firstslide"/>
          </p:cNvPr>
          <p:cNvSpPr/>
          <p:nvPr/>
        </p:nvSpPr>
        <p:spPr>
          <a:xfrm>
            <a:off x="10732957" y="5570806"/>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394"/>
        <p:cNvGrpSpPr/>
        <p:nvPr/>
      </p:nvGrpSpPr>
      <p:grpSpPr>
        <a:xfrm>
          <a:off x="0" y="0"/>
          <a:ext cx="0" cy="0"/>
          <a:chOff x="0" y="0"/>
          <a:chExt cx="0" cy="0"/>
        </a:xfrm>
      </p:grpSpPr>
      <p:sp>
        <p:nvSpPr>
          <p:cNvPr id="4395" name="Google Shape;4395;p337"/>
          <p:cNvSpPr/>
          <p:nvPr/>
        </p:nvSpPr>
        <p:spPr>
          <a:xfrm>
            <a:off x="6915341" y="1436890"/>
            <a:ext cx="4971046" cy="12194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96" name="Google Shape;4396;p337"/>
          <p:cNvSpPr/>
          <p:nvPr/>
        </p:nvSpPr>
        <p:spPr>
          <a:xfrm>
            <a:off x="1414122" y="2577546"/>
            <a:ext cx="4768947" cy="3499697"/>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97" name="Google Shape;4397;p337"/>
          <p:cNvSpPr/>
          <p:nvPr/>
        </p:nvSpPr>
        <p:spPr>
          <a:xfrm>
            <a:off x="196843" y="3576292"/>
            <a:ext cx="1569718" cy="504474"/>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NFPA 704</a:t>
            </a:r>
            <a:endParaRPr sz="1400" b="0" i="0" u="none" strike="noStrike" cap="none">
              <a:solidFill>
                <a:schemeClr val="lt1"/>
              </a:solidFill>
              <a:latin typeface="Arial"/>
              <a:ea typeface="Arial"/>
              <a:cs typeface="Arial"/>
              <a:sym typeface="Arial"/>
            </a:endParaRPr>
          </a:p>
        </p:txBody>
      </p:sp>
      <p:sp>
        <p:nvSpPr>
          <p:cNvPr id="4398" name="Google Shape;4398;p337"/>
          <p:cNvSpPr/>
          <p:nvPr/>
        </p:nvSpPr>
        <p:spPr>
          <a:xfrm>
            <a:off x="633691" y="1459311"/>
            <a:ext cx="6076598"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99" name="Google Shape;4399;p337"/>
          <p:cNvSpPr/>
          <p:nvPr/>
        </p:nvSpPr>
        <p:spPr>
          <a:xfrm>
            <a:off x="633691" y="1086515"/>
            <a:ext cx="1110680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Criterios de almacenamiento: de acuerdo con la naturaleza, la peligrosidad y la prioridad del ensayo</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400" name="Google Shape;4400;p337"/>
          <p:cNvSpPr txBox="1"/>
          <p:nvPr/>
        </p:nvSpPr>
        <p:spPr>
          <a:xfrm>
            <a:off x="779587" y="1535607"/>
            <a:ext cx="768916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Identificación, rotulado y etiquetado de productos peligrosos</a:t>
            </a:r>
            <a:endParaRPr sz="1400" b="0" i="0" u="none" strike="noStrike" cap="none">
              <a:solidFill>
                <a:srgbClr val="3F3F3F"/>
              </a:solidFill>
              <a:latin typeface="Open Sans"/>
              <a:ea typeface="Open Sans"/>
              <a:cs typeface="Open Sans"/>
              <a:sym typeface="Open Sans"/>
            </a:endParaRPr>
          </a:p>
        </p:txBody>
      </p:sp>
      <p:sp>
        <p:nvSpPr>
          <p:cNvPr id="4401" name="Google Shape;4401;p337"/>
          <p:cNvSpPr txBox="1"/>
          <p:nvPr/>
        </p:nvSpPr>
        <p:spPr>
          <a:xfrm>
            <a:off x="521149" y="2050438"/>
            <a:ext cx="6281650" cy="148149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Otros sistemas de identificación y rotulado utilizados en Colombia son: </a:t>
            </a: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1" i="0" u="none" strike="noStrike" cap="none">
                <a:solidFill>
                  <a:schemeClr val="lt1"/>
                </a:solidFill>
                <a:latin typeface="Open Sans"/>
                <a:ea typeface="Open Sans"/>
                <a:cs typeface="Open Sans"/>
                <a:sym typeface="Open Sans"/>
              </a:rPr>
              <a:t>:</a:t>
            </a:r>
            <a:r>
              <a:rPr lang="es-ES" sz="1400" b="0" i="0" u="none" strike="noStrike" cap="none">
                <a:solidFill>
                  <a:schemeClr val="lt1"/>
                </a:solidFill>
                <a:latin typeface="Open Sans"/>
                <a:ea typeface="Open Sans"/>
                <a:cs typeface="Open Sans"/>
                <a:sym typeface="Open Sans"/>
              </a:rPr>
              <a:t> </a:t>
            </a:r>
            <a:endParaRPr/>
          </a:p>
          <a:p>
            <a:pPr marL="0" marR="0" lvl="0" indent="0" algn="just" rtl="0">
              <a:lnSpc>
                <a:spcPct val="100000"/>
              </a:lnSpc>
              <a:spcBef>
                <a:spcPts val="800"/>
              </a:spcBef>
              <a:spcAft>
                <a:spcPts val="0"/>
              </a:spcAft>
              <a:buNone/>
            </a:pPr>
            <a:r>
              <a:rPr lang="es-ES" sz="1800" b="1"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02" name="Google Shape;4402;p337"/>
          <p:cNvSpPr txBox="1"/>
          <p:nvPr/>
        </p:nvSpPr>
        <p:spPr>
          <a:xfrm>
            <a:off x="1724357" y="2656373"/>
            <a:ext cx="4416508" cy="363753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Conocido como el Diamante de Seguridad, es el sistema estándar para la identificación de los peligros de materiales para respuesta a emergencias. Fue desarrollada por la Asociación Norteamericana de Protección contra el fuego, es un modelo de comunicación de riesgo de mayor divulgación, pero para evitar usarlo en vano se debe entender de manera correcta. No se debe interpretar con solo el criterio personal, ya que apartan el propósito primordial por el cual fue implementado, que es comunicar a los responsables de emergencias los efectos agudos o por la exposición a corto tiempo de sustancias químicas por incendios, derrames etc.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403" name="Google Shape;4403;p337"/>
          <p:cNvSpPr txBox="1"/>
          <p:nvPr/>
        </p:nvSpPr>
        <p:spPr>
          <a:xfrm>
            <a:off x="6928597" y="1459311"/>
            <a:ext cx="4957791"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 NFPA no ofrece información sobre peligros ocupacionales crónicos a los trabajadores. Este sistema no está diseñado para notificar a los empleados sobre los peligros (manipulación, almacenamiento de productos químicos en envases).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04" name="Google Shape;4404;p337"/>
          <p:cNvSpPr/>
          <p:nvPr/>
        </p:nvSpPr>
        <p:spPr>
          <a:xfrm>
            <a:off x="6451100" y="2791186"/>
            <a:ext cx="5340865" cy="3348000"/>
          </a:xfrm>
          <a:prstGeom prst="rect">
            <a:avLst/>
          </a:prstGeom>
          <a:solidFill>
            <a:srgbClr val="2F5496"/>
          </a:solidFill>
          <a:ln w="28575" cap="flat" cmpd="sng">
            <a:solidFill>
              <a:srgbClr val="2F549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405" name="Google Shape;4405;p337" descr="Icono&#10;&#10;Descripción generada automáticamente"/>
          <p:cNvPicPr preferRelativeResize="0"/>
          <p:nvPr/>
        </p:nvPicPr>
        <p:blipFill rotWithShape="1">
          <a:blip r:embed="rId3">
            <a:alphaModFix/>
          </a:blip>
          <a:srcRect/>
          <a:stretch/>
        </p:blipFill>
        <p:spPr>
          <a:xfrm>
            <a:off x="7244865" y="6192264"/>
            <a:ext cx="434340" cy="539422"/>
          </a:xfrm>
          <a:prstGeom prst="rect">
            <a:avLst/>
          </a:prstGeom>
          <a:noFill/>
          <a:ln>
            <a:noFill/>
          </a:ln>
        </p:spPr>
      </p:pic>
      <p:pic>
        <p:nvPicPr>
          <p:cNvPr id="4406" name="Google Shape;4406;p337"/>
          <p:cNvPicPr preferRelativeResize="0"/>
          <p:nvPr/>
        </p:nvPicPr>
        <p:blipFill rotWithShape="1">
          <a:blip r:embed="rId4">
            <a:alphaModFix/>
          </a:blip>
          <a:srcRect l="1335" t="1890"/>
          <a:stretch/>
        </p:blipFill>
        <p:spPr>
          <a:xfrm>
            <a:off x="6555550" y="2866727"/>
            <a:ext cx="4594691" cy="3201497"/>
          </a:xfrm>
          <a:prstGeom prst="rect">
            <a:avLst/>
          </a:prstGeom>
          <a:noFill/>
          <a:ln>
            <a:noFill/>
          </a:ln>
        </p:spPr>
      </p:pic>
      <p:sp>
        <p:nvSpPr>
          <p:cNvPr id="4407" name="Google Shape;4407;p337">
            <a:hlinkClick r:id="" action="ppaction://hlinkshowjump?jump=firstslide"/>
          </p:cNvPr>
          <p:cNvSpPr/>
          <p:nvPr/>
        </p:nvSpPr>
        <p:spPr>
          <a:xfrm>
            <a:off x="11253464" y="5570806"/>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4412"/>
        <p:cNvGrpSpPr/>
        <p:nvPr/>
      </p:nvGrpSpPr>
      <p:grpSpPr>
        <a:xfrm>
          <a:off x="0" y="0"/>
          <a:ext cx="0" cy="0"/>
          <a:chOff x="0" y="0"/>
          <a:chExt cx="0" cy="0"/>
        </a:xfrm>
      </p:grpSpPr>
      <p:sp>
        <p:nvSpPr>
          <p:cNvPr id="4413" name="Google Shape;4413;p85"/>
          <p:cNvSpPr/>
          <p:nvPr/>
        </p:nvSpPr>
        <p:spPr>
          <a:xfrm>
            <a:off x="580016" y="934900"/>
            <a:ext cx="333122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1" i="0" u="none" strike="noStrike" cap="none">
                <a:solidFill>
                  <a:srgbClr val="2C538E"/>
                </a:solidFill>
                <a:latin typeface="Open Sans"/>
                <a:ea typeface="Open Sans"/>
                <a:cs typeface="Open Sans"/>
                <a:sym typeface="Open Sans"/>
              </a:rPr>
              <a:t>Ejercicio de aprendizaje</a:t>
            </a:r>
            <a:endParaRPr sz="1400" b="0" i="0" u="none" strike="noStrike" cap="none">
              <a:solidFill>
                <a:srgbClr val="000000"/>
              </a:solidFill>
              <a:latin typeface="Arial"/>
              <a:ea typeface="Arial"/>
              <a:cs typeface="Arial"/>
              <a:sym typeface="Arial"/>
            </a:endParaRPr>
          </a:p>
        </p:txBody>
      </p:sp>
      <p:sp>
        <p:nvSpPr>
          <p:cNvPr id="4414" name="Google Shape;4414;p85"/>
          <p:cNvSpPr/>
          <p:nvPr/>
        </p:nvSpPr>
        <p:spPr>
          <a:xfrm>
            <a:off x="580016" y="1431574"/>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Open Sans"/>
              <a:ea typeface="Open Sans"/>
              <a:cs typeface="Open Sans"/>
              <a:sym typeface="Open Sans"/>
            </a:endParaRPr>
          </a:p>
        </p:txBody>
      </p:sp>
      <p:pic>
        <p:nvPicPr>
          <p:cNvPr id="4415" name="Google Shape;4415;p85" descr="Imagen que contiene señal&#10;&#10;Descripción generada automáticamente"/>
          <p:cNvPicPr preferRelativeResize="0"/>
          <p:nvPr/>
        </p:nvPicPr>
        <p:blipFill rotWithShape="1">
          <a:blip r:embed="rId3">
            <a:alphaModFix/>
          </a:blip>
          <a:srcRect/>
          <a:stretch/>
        </p:blipFill>
        <p:spPr>
          <a:xfrm>
            <a:off x="3778330" y="608592"/>
            <a:ext cx="1212808" cy="1152617"/>
          </a:xfrm>
          <a:prstGeom prst="rect">
            <a:avLst/>
          </a:prstGeom>
          <a:noFill/>
          <a:ln>
            <a:noFill/>
          </a:ln>
        </p:spPr>
      </p:pic>
      <p:sp>
        <p:nvSpPr>
          <p:cNvPr id="4416" name="Google Shape;4416;p85"/>
          <p:cNvSpPr/>
          <p:nvPr/>
        </p:nvSpPr>
        <p:spPr>
          <a:xfrm>
            <a:off x="580016" y="207295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s-ES" sz="1400" b="0" i="0" u="none" strike="noStrike" cap="none">
                <a:solidFill>
                  <a:srgbClr val="2C538E"/>
                </a:solidFill>
                <a:latin typeface="Open Sans"/>
                <a:ea typeface="Open Sans"/>
                <a:cs typeface="Open Sans"/>
                <a:sym typeface="Open Sans"/>
              </a:rPr>
              <a:t>Une cada símbolo con su correspondencia de peligrosidad:</a:t>
            </a:r>
            <a:endParaRPr sz="1400" b="0" i="0" u="none" strike="noStrike" cap="none">
              <a:solidFill>
                <a:srgbClr val="000000"/>
              </a:solidFill>
              <a:latin typeface="Arial"/>
              <a:ea typeface="Arial"/>
              <a:cs typeface="Arial"/>
              <a:sym typeface="Arial"/>
            </a:endParaRPr>
          </a:p>
        </p:txBody>
      </p:sp>
      <p:sp>
        <p:nvSpPr>
          <p:cNvPr id="4417" name="Google Shape;4417;p85"/>
          <p:cNvSpPr/>
          <p:nvPr/>
        </p:nvSpPr>
        <p:spPr>
          <a:xfrm>
            <a:off x="526638" y="1512872"/>
            <a:ext cx="301842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1" i="0" u="none" strike="noStrike" cap="none">
                <a:solidFill>
                  <a:srgbClr val="2C538E"/>
                </a:solidFill>
                <a:latin typeface="Open Sans"/>
                <a:ea typeface="Open Sans"/>
                <a:cs typeface="Open Sans"/>
                <a:sym typeface="Open Sans"/>
              </a:rPr>
              <a:t>EMPAREJAMIENTO</a:t>
            </a:r>
            <a:endParaRPr sz="2000" b="1" i="0" u="none" strike="noStrike" cap="none">
              <a:solidFill>
                <a:srgbClr val="2C538E"/>
              </a:solidFill>
              <a:latin typeface="Open Sans"/>
              <a:ea typeface="Open Sans"/>
              <a:cs typeface="Open Sans"/>
              <a:sym typeface="Open Sans"/>
            </a:endParaRPr>
          </a:p>
        </p:txBody>
      </p:sp>
      <p:sp>
        <p:nvSpPr>
          <p:cNvPr id="4418" name="Google Shape;4418;p85"/>
          <p:cNvSpPr txBox="1"/>
          <p:nvPr/>
        </p:nvSpPr>
        <p:spPr>
          <a:xfrm>
            <a:off x="1026189" y="4840048"/>
            <a:ext cx="15316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Escribe aquí</a:t>
            </a:r>
            <a:endParaRPr sz="1800" b="1" i="0" u="none" strike="noStrike" cap="none">
              <a:solidFill>
                <a:schemeClr val="lt1"/>
              </a:solidFill>
              <a:latin typeface="Open Sans"/>
              <a:ea typeface="Open Sans"/>
              <a:cs typeface="Open Sans"/>
              <a:sym typeface="Open Sans"/>
            </a:endParaRPr>
          </a:p>
        </p:txBody>
      </p:sp>
      <p:sp>
        <p:nvSpPr>
          <p:cNvPr id="4419" name="Google Shape;4419;p85"/>
          <p:cNvSpPr txBox="1"/>
          <p:nvPr/>
        </p:nvSpPr>
        <p:spPr>
          <a:xfrm>
            <a:off x="3911241" y="4856636"/>
            <a:ext cx="15316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Escribe aquí</a:t>
            </a:r>
            <a:endParaRPr sz="1800" b="1" i="0" u="none" strike="noStrike" cap="none">
              <a:solidFill>
                <a:schemeClr val="lt1"/>
              </a:solidFill>
              <a:latin typeface="Open Sans"/>
              <a:ea typeface="Open Sans"/>
              <a:cs typeface="Open Sans"/>
              <a:sym typeface="Open Sans"/>
            </a:endParaRPr>
          </a:p>
        </p:txBody>
      </p:sp>
      <p:sp>
        <p:nvSpPr>
          <p:cNvPr id="4420" name="Google Shape;4420;p85"/>
          <p:cNvSpPr txBox="1"/>
          <p:nvPr/>
        </p:nvSpPr>
        <p:spPr>
          <a:xfrm>
            <a:off x="9681349" y="4840048"/>
            <a:ext cx="15316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Escribe aquí</a:t>
            </a:r>
            <a:endParaRPr sz="1800" b="1" i="0" u="none" strike="noStrike" cap="none">
              <a:solidFill>
                <a:schemeClr val="lt1"/>
              </a:solidFill>
              <a:latin typeface="Open Sans"/>
              <a:ea typeface="Open Sans"/>
              <a:cs typeface="Open Sans"/>
              <a:sym typeface="Open Sans"/>
            </a:endParaRPr>
          </a:p>
        </p:txBody>
      </p:sp>
      <p:pic>
        <p:nvPicPr>
          <p:cNvPr id="4421" name="Google Shape;4421;p85"/>
          <p:cNvPicPr preferRelativeResize="0"/>
          <p:nvPr/>
        </p:nvPicPr>
        <p:blipFill rotWithShape="1">
          <a:blip r:embed="rId4">
            <a:alphaModFix/>
          </a:blip>
          <a:srcRect/>
          <a:stretch/>
        </p:blipFill>
        <p:spPr>
          <a:xfrm>
            <a:off x="424161" y="2726123"/>
            <a:ext cx="1851447" cy="1858254"/>
          </a:xfrm>
          <a:prstGeom prst="rect">
            <a:avLst/>
          </a:prstGeom>
          <a:noFill/>
          <a:ln>
            <a:noFill/>
          </a:ln>
        </p:spPr>
      </p:pic>
      <p:sp>
        <p:nvSpPr>
          <p:cNvPr id="4422" name="Google Shape;4422;p85"/>
          <p:cNvSpPr/>
          <p:nvPr/>
        </p:nvSpPr>
        <p:spPr>
          <a:xfrm>
            <a:off x="394181" y="4856636"/>
            <a:ext cx="1959275" cy="569790"/>
          </a:xfrm>
          <a:prstGeom prst="roundRect">
            <a:avLst>
              <a:gd name="adj" fmla="val 16667"/>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Corrosivo para los metales</a:t>
            </a:r>
            <a:endParaRPr sz="1400" b="0" i="0" u="none" strike="noStrike" cap="none">
              <a:solidFill>
                <a:schemeClr val="lt1"/>
              </a:solidFill>
              <a:latin typeface="Arial"/>
              <a:ea typeface="Arial"/>
              <a:cs typeface="Arial"/>
              <a:sym typeface="Arial"/>
            </a:endParaRPr>
          </a:p>
        </p:txBody>
      </p:sp>
      <p:pic>
        <p:nvPicPr>
          <p:cNvPr id="4423" name="Google Shape;4423;p85"/>
          <p:cNvPicPr preferRelativeResize="0"/>
          <p:nvPr/>
        </p:nvPicPr>
        <p:blipFill rotWithShape="1">
          <a:blip r:embed="rId5">
            <a:alphaModFix/>
          </a:blip>
          <a:srcRect/>
          <a:stretch/>
        </p:blipFill>
        <p:spPr>
          <a:xfrm>
            <a:off x="2623978" y="2734244"/>
            <a:ext cx="1850796" cy="1857600"/>
          </a:xfrm>
          <a:prstGeom prst="rect">
            <a:avLst/>
          </a:prstGeom>
          <a:noFill/>
          <a:ln>
            <a:noFill/>
          </a:ln>
        </p:spPr>
      </p:pic>
      <p:sp>
        <p:nvSpPr>
          <p:cNvPr id="4424" name="Google Shape;4424;p85"/>
          <p:cNvSpPr/>
          <p:nvPr/>
        </p:nvSpPr>
        <p:spPr>
          <a:xfrm>
            <a:off x="2554748" y="4920970"/>
            <a:ext cx="1959275" cy="569790"/>
          </a:xfrm>
          <a:prstGeom prst="roundRect">
            <a:avLst>
              <a:gd name="adj" fmla="val 16667"/>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Gases comprimidos</a:t>
            </a:r>
            <a:endParaRPr sz="1400" b="0" i="0" u="none" strike="noStrike" cap="none">
              <a:solidFill>
                <a:schemeClr val="lt1"/>
              </a:solidFill>
              <a:latin typeface="Arial"/>
              <a:ea typeface="Arial"/>
              <a:cs typeface="Arial"/>
              <a:sym typeface="Arial"/>
            </a:endParaRPr>
          </a:p>
        </p:txBody>
      </p:sp>
      <p:pic>
        <p:nvPicPr>
          <p:cNvPr id="4425" name="Google Shape;4425;p85"/>
          <p:cNvPicPr preferRelativeResize="0"/>
          <p:nvPr/>
        </p:nvPicPr>
        <p:blipFill rotWithShape="1">
          <a:blip r:embed="rId6">
            <a:alphaModFix/>
          </a:blip>
          <a:srcRect/>
          <a:stretch/>
        </p:blipFill>
        <p:spPr>
          <a:xfrm>
            <a:off x="4780541" y="2776266"/>
            <a:ext cx="1850796" cy="1857600"/>
          </a:xfrm>
          <a:prstGeom prst="rect">
            <a:avLst/>
          </a:prstGeom>
          <a:noFill/>
          <a:ln>
            <a:noFill/>
          </a:ln>
        </p:spPr>
      </p:pic>
      <p:sp>
        <p:nvSpPr>
          <p:cNvPr id="4426" name="Google Shape;4426;p85"/>
          <p:cNvSpPr/>
          <p:nvPr/>
        </p:nvSpPr>
        <p:spPr>
          <a:xfrm>
            <a:off x="4677957" y="4941073"/>
            <a:ext cx="1959275" cy="569790"/>
          </a:xfrm>
          <a:prstGeom prst="roundRect">
            <a:avLst>
              <a:gd name="adj" fmla="val 16667"/>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Líquidos comburentes</a:t>
            </a:r>
            <a:endParaRPr sz="1400" b="0" i="0" u="none" strike="noStrike" cap="none">
              <a:solidFill>
                <a:schemeClr val="lt1"/>
              </a:solidFill>
              <a:latin typeface="Arial"/>
              <a:ea typeface="Arial"/>
              <a:cs typeface="Arial"/>
              <a:sym typeface="Arial"/>
            </a:endParaRPr>
          </a:p>
        </p:txBody>
      </p:sp>
      <p:pic>
        <p:nvPicPr>
          <p:cNvPr id="4427" name="Google Shape;4427;p85"/>
          <p:cNvPicPr preferRelativeResize="0"/>
          <p:nvPr/>
        </p:nvPicPr>
        <p:blipFill rotWithShape="1">
          <a:blip r:embed="rId7">
            <a:alphaModFix/>
          </a:blip>
          <a:srcRect/>
          <a:stretch/>
        </p:blipFill>
        <p:spPr>
          <a:xfrm>
            <a:off x="6953120" y="2620387"/>
            <a:ext cx="1956796" cy="1963990"/>
          </a:xfrm>
          <a:prstGeom prst="rect">
            <a:avLst/>
          </a:prstGeom>
          <a:noFill/>
          <a:ln>
            <a:noFill/>
          </a:ln>
        </p:spPr>
      </p:pic>
      <p:sp>
        <p:nvSpPr>
          <p:cNvPr id="4428" name="Google Shape;4428;p85"/>
          <p:cNvSpPr/>
          <p:nvPr/>
        </p:nvSpPr>
        <p:spPr>
          <a:xfrm>
            <a:off x="6950641" y="4960752"/>
            <a:ext cx="1959275" cy="569790"/>
          </a:xfrm>
          <a:prstGeom prst="roundRect">
            <a:avLst>
              <a:gd name="adj" fmla="val 16667"/>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Líquidos inflamables</a:t>
            </a:r>
            <a:endParaRPr sz="1400" b="0" i="0" u="none" strike="noStrike" cap="none">
              <a:solidFill>
                <a:schemeClr val="lt1"/>
              </a:solidFill>
              <a:latin typeface="Arial"/>
              <a:ea typeface="Arial"/>
              <a:cs typeface="Arial"/>
              <a:sym typeface="Arial"/>
            </a:endParaRPr>
          </a:p>
        </p:txBody>
      </p:sp>
      <p:pic>
        <p:nvPicPr>
          <p:cNvPr id="4429" name="Google Shape;4429;p85"/>
          <p:cNvPicPr preferRelativeResize="0"/>
          <p:nvPr/>
        </p:nvPicPr>
        <p:blipFill rotWithShape="1">
          <a:blip r:embed="rId8">
            <a:alphaModFix/>
          </a:blip>
          <a:srcRect/>
          <a:stretch/>
        </p:blipFill>
        <p:spPr>
          <a:xfrm>
            <a:off x="9095719" y="2821142"/>
            <a:ext cx="1898589" cy="1905569"/>
          </a:xfrm>
          <a:prstGeom prst="rect">
            <a:avLst/>
          </a:prstGeom>
          <a:noFill/>
          <a:ln>
            <a:noFill/>
          </a:ln>
        </p:spPr>
      </p:pic>
      <p:sp>
        <p:nvSpPr>
          <p:cNvPr id="4430" name="Google Shape;4430;p85"/>
          <p:cNvSpPr/>
          <p:nvPr/>
        </p:nvSpPr>
        <p:spPr>
          <a:xfrm>
            <a:off x="9253694" y="4931586"/>
            <a:ext cx="1959275" cy="569790"/>
          </a:xfrm>
          <a:prstGeom prst="roundRect">
            <a:avLst>
              <a:gd name="adj" fmla="val 16667"/>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Peligro de aspiración </a:t>
            </a:r>
            <a:endParaRPr sz="1400" b="0" i="0" u="none" strike="noStrike" cap="none">
              <a:solidFill>
                <a:schemeClr val="lt1"/>
              </a:solidFill>
              <a:latin typeface="Arial"/>
              <a:ea typeface="Arial"/>
              <a:cs typeface="Arial"/>
              <a:sym typeface="Arial"/>
            </a:endParaRPr>
          </a:p>
        </p:txBody>
      </p:sp>
      <p:cxnSp>
        <p:nvCxnSpPr>
          <p:cNvPr id="4431" name="Google Shape;4431;p85"/>
          <p:cNvCxnSpPr/>
          <p:nvPr/>
        </p:nvCxnSpPr>
        <p:spPr>
          <a:xfrm>
            <a:off x="1349884" y="4437089"/>
            <a:ext cx="0" cy="768776"/>
          </a:xfrm>
          <a:prstGeom prst="straightConnector1">
            <a:avLst/>
          </a:prstGeom>
          <a:noFill/>
          <a:ln w="57150" cap="flat" cmpd="sng">
            <a:solidFill>
              <a:srgbClr val="FF0000"/>
            </a:solidFill>
            <a:prstDash val="solid"/>
            <a:round/>
            <a:headEnd type="none" w="sm" len="sm"/>
            <a:tailEnd type="triangle" w="med" len="med"/>
          </a:ln>
        </p:spPr>
      </p:cxnSp>
      <p:cxnSp>
        <p:nvCxnSpPr>
          <p:cNvPr id="4432" name="Google Shape;4432;p85"/>
          <p:cNvCxnSpPr/>
          <p:nvPr/>
        </p:nvCxnSpPr>
        <p:spPr>
          <a:xfrm>
            <a:off x="3563316" y="4249478"/>
            <a:ext cx="0" cy="768776"/>
          </a:xfrm>
          <a:prstGeom prst="straightConnector1">
            <a:avLst/>
          </a:prstGeom>
          <a:noFill/>
          <a:ln w="57150" cap="flat" cmpd="sng">
            <a:solidFill>
              <a:srgbClr val="FF0000"/>
            </a:solidFill>
            <a:prstDash val="solid"/>
            <a:round/>
            <a:headEnd type="none" w="sm" len="sm"/>
            <a:tailEnd type="triangle" w="med" len="med"/>
          </a:ln>
        </p:spPr>
      </p:cxnSp>
      <p:cxnSp>
        <p:nvCxnSpPr>
          <p:cNvPr id="4433" name="Google Shape;4433;p85"/>
          <p:cNvCxnSpPr/>
          <p:nvPr/>
        </p:nvCxnSpPr>
        <p:spPr>
          <a:xfrm>
            <a:off x="5705939" y="4207456"/>
            <a:ext cx="0" cy="768776"/>
          </a:xfrm>
          <a:prstGeom prst="straightConnector1">
            <a:avLst/>
          </a:prstGeom>
          <a:noFill/>
          <a:ln w="57150" cap="flat" cmpd="sng">
            <a:solidFill>
              <a:srgbClr val="FF0000"/>
            </a:solidFill>
            <a:prstDash val="solid"/>
            <a:round/>
            <a:headEnd type="none" w="sm" len="sm"/>
            <a:tailEnd type="triangle" w="med" len="med"/>
          </a:ln>
        </p:spPr>
      </p:cxnSp>
      <p:cxnSp>
        <p:nvCxnSpPr>
          <p:cNvPr id="4434" name="Google Shape;4434;p85"/>
          <p:cNvCxnSpPr/>
          <p:nvPr/>
        </p:nvCxnSpPr>
        <p:spPr>
          <a:xfrm>
            <a:off x="7972433" y="4191976"/>
            <a:ext cx="0" cy="768776"/>
          </a:xfrm>
          <a:prstGeom prst="straightConnector1">
            <a:avLst/>
          </a:prstGeom>
          <a:noFill/>
          <a:ln w="57150" cap="flat" cmpd="sng">
            <a:solidFill>
              <a:srgbClr val="FF0000"/>
            </a:solidFill>
            <a:prstDash val="solid"/>
            <a:round/>
            <a:headEnd type="none" w="sm" len="sm"/>
            <a:tailEnd type="triangle" w="med" len="med"/>
          </a:ln>
        </p:spPr>
      </p:cxnSp>
      <p:cxnSp>
        <p:nvCxnSpPr>
          <p:cNvPr id="4435" name="Google Shape;4435;p85"/>
          <p:cNvCxnSpPr/>
          <p:nvPr/>
        </p:nvCxnSpPr>
        <p:spPr>
          <a:xfrm>
            <a:off x="10015197" y="4272526"/>
            <a:ext cx="0" cy="768776"/>
          </a:xfrm>
          <a:prstGeom prst="straightConnector1">
            <a:avLst/>
          </a:prstGeom>
          <a:noFill/>
          <a:ln w="57150" cap="flat" cmpd="sng">
            <a:solidFill>
              <a:srgbClr val="FF0000"/>
            </a:solidFill>
            <a:prstDash val="solid"/>
            <a:round/>
            <a:headEnd type="none" w="sm" len="sm"/>
            <a:tailEnd type="triangle" w="med" len="med"/>
          </a:ln>
        </p:spPr>
      </p:cxn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4439"/>
        <p:cNvGrpSpPr/>
        <p:nvPr/>
      </p:nvGrpSpPr>
      <p:grpSpPr>
        <a:xfrm>
          <a:off x="0" y="0"/>
          <a:ext cx="0" cy="0"/>
          <a:chOff x="0" y="0"/>
          <a:chExt cx="0" cy="0"/>
        </a:xfrm>
      </p:grpSpPr>
      <p:sp>
        <p:nvSpPr>
          <p:cNvPr id="4440" name="Google Shape;4440;p86"/>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4441" name="Google Shape;4441;p86"/>
          <p:cNvSpPr/>
          <p:nvPr/>
        </p:nvSpPr>
        <p:spPr>
          <a:xfrm>
            <a:off x="6619165" y="1656570"/>
            <a:ext cx="5130435" cy="1033845"/>
          </a:xfrm>
          <a:prstGeom prst="roundRect">
            <a:avLst>
              <a:gd name="adj" fmla="val 16667"/>
            </a:avLst>
          </a:prstGeom>
          <a:solidFill>
            <a:srgbClr val="2C538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4</a:t>
            </a:r>
            <a:endParaRPr sz="1400" b="0" i="0" u="none" strike="noStrike" cap="none">
              <a:solidFill>
                <a:srgbClr val="000000"/>
              </a:solidFill>
              <a:latin typeface="Arial"/>
              <a:ea typeface="Arial"/>
              <a:cs typeface="Arial"/>
              <a:sym typeface="Arial"/>
            </a:endParaRPr>
          </a:p>
        </p:txBody>
      </p:sp>
      <p:sp>
        <p:nvSpPr>
          <p:cNvPr id="4442" name="Google Shape;4442;p86"/>
          <p:cNvSpPr txBox="1"/>
          <p:nvPr/>
        </p:nvSpPr>
        <p:spPr>
          <a:xfrm>
            <a:off x="7003157" y="2840185"/>
            <a:ext cx="4362300" cy="2462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Bienvenidos a la actividad de aprendizaje Definición, clasificación, principios, técnicas, equipos y medidas de seguridad de las siguientes operaciones preliminares: secado y calcinación, molienda, tamizado, digestión, fusión, extracción, dilución.</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0" i="0" u="none" strike="noStrike" cap="none">
                <a:solidFill>
                  <a:srgbClr val="3F3F3F"/>
                </a:solidFill>
                <a:latin typeface="Open Sans"/>
                <a:ea typeface="Open Sans"/>
                <a:cs typeface="Open Sans"/>
                <a:sym typeface="Open Sans"/>
              </a:rPr>
              <a:t>A continuación, se presenta la situación a resolver dentro de esta actividad. Clic en el botón siguiente:</a:t>
            </a:r>
            <a:endParaRPr sz="1400" b="0" i="0" u="none" strike="noStrike" cap="none">
              <a:solidFill>
                <a:srgbClr val="3F3F3F"/>
              </a:solidFill>
              <a:latin typeface="Arial"/>
              <a:ea typeface="Arial"/>
              <a:cs typeface="Arial"/>
              <a:sym typeface="Arial"/>
            </a:endParaRPr>
          </a:p>
        </p:txBody>
      </p:sp>
      <p:sp>
        <p:nvSpPr>
          <p:cNvPr id="4443" name="Google Shape;4443;p86"/>
          <p:cNvSpPr/>
          <p:nvPr/>
        </p:nvSpPr>
        <p:spPr>
          <a:xfrm>
            <a:off x="11439900" y="1280940"/>
            <a:ext cx="3097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Open Sans"/>
                <a:ea typeface="Open Sans"/>
                <a:cs typeface="Open Sans"/>
                <a:sym typeface="Open Sans"/>
              </a:rPr>
              <a:t>4</a:t>
            </a:r>
            <a:endParaRPr sz="1400" b="0" i="0" u="none" strike="noStrike" cap="none">
              <a:solidFill>
                <a:srgbClr val="000000"/>
              </a:solidFill>
              <a:latin typeface="Arial"/>
              <a:ea typeface="Arial"/>
              <a:cs typeface="Arial"/>
              <a:sym typeface="Arial"/>
            </a:endParaRPr>
          </a:p>
        </p:txBody>
      </p:sp>
      <p:pic>
        <p:nvPicPr>
          <p:cNvPr id="4444" name="Google Shape;4444;p86"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4445" name="Google Shape;4445;p86" descr="Imagen que contiene Interfaz de usuario gráfica&#10;&#10;Descripción generada automáticamente"/>
          <p:cNvPicPr preferRelativeResize="0"/>
          <p:nvPr/>
        </p:nvPicPr>
        <p:blipFill rotWithShape="1">
          <a:blip r:embed="rId4">
            <a:alphaModFix/>
          </a:blip>
          <a:srcRect/>
          <a:stretch/>
        </p:blipFill>
        <p:spPr>
          <a:xfrm>
            <a:off x="9395169" y="5223424"/>
            <a:ext cx="1582008" cy="536389"/>
          </a:xfrm>
          <a:prstGeom prst="rect">
            <a:avLst/>
          </a:prstGeom>
          <a:noFill/>
          <a:ln>
            <a:noFill/>
          </a:ln>
        </p:spPr>
      </p:pic>
      <p:pic>
        <p:nvPicPr>
          <p:cNvPr id="4446" name="Google Shape;4446;p86" descr="Icono&#10;&#10;Descripción generada automáticamente"/>
          <p:cNvPicPr preferRelativeResize="0"/>
          <p:nvPr/>
        </p:nvPicPr>
        <p:blipFill rotWithShape="1">
          <a:blip r:embed="rId5">
            <a:alphaModFix/>
          </a:blip>
          <a:srcRect/>
          <a:stretch/>
        </p:blipFill>
        <p:spPr>
          <a:xfrm>
            <a:off x="10363607" y="5402091"/>
            <a:ext cx="502920" cy="624594"/>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4450"/>
        <p:cNvGrpSpPr/>
        <p:nvPr/>
      </p:nvGrpSpPr>
      <p:grpSpPr>
        <a:xfrm>
          <a:off x="0" y="0"/>
          <a:ext cx="0" cy="0"/>
          <a:chOff x="0" y="0"/>
          <a:chExt cx="0" cy="0"/>
        </a:xfrm>
      </p:grpSpPr>
      <p:sp>
        <p:nvSpPr>
          <p:cNvPr id="4451" name="Google Shape;4451;p87"/>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4452" name="Google Shape;4452;p87"/>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4</a:t>
            </a:r>
            <a:endParaRPr sz="1400" b="0" i="0" u="none" strike="noStrike" cap="none">
              <a:solidFill>
                <a:srgbClr val="000000"/>
              </a:solidFill>
              <a:latin typeface="Arial"/>
              <a:ea typeface="Arial"/>
              <a:cs typeface="Arial"/>
              <a:sym typeface="Arial"/>
            </a:endParaRPr>
          </a:p>
        </p:txBody>
      </p:sp>
      <p:sp>
        <p:nvSpPr>
          <p:cNvPr id="4453" name="Google Shape;4453;p87"/>
          <p:cNvSpPr/>
          <p:nvPr/>
        </p:nvSpPr>
        <p:spPr>
          <a:xfrm>
            <a:off x="6816638" y="2947692"/>
            <a:ext cx="4735488" cy="1553967"/>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54" name="Google Shape;4454;p87"/>
          <p:cNvSpPr/>
          <p:nvPr/>
        </p:nvSpPr>
        <p:spPr>
          <a:xfrm>
            <a:off x="6816638" y="4538612"/>
            <a:ext cx="4735488" cy="785841"/>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55" name="Google Shape;4455;p87"/>
          <p:cNvSpPr txBox="1"/>
          <p:nvPr/>
        </p:nvSpPr>
        <p:spPr>
          <a:xfrm>
            <a:off x="7003156" y="2939742"/>
            <a:ext cx="45489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Profesor: </a:t>
            </a:r>
            <a:r>
              <a:rPr lang="es-ES" sz="1400" b="0" i="0" u="none" strike="noStrike" cap="none">
                <a:solidFill>
                  <a:srgbClr val="3F3F3F"/>
                </a:solidFill>
                <a:latin typeface="Open Sans"/>
                <a:ea typeface="Open Sans"/>
                <a:cs typeface="Open Sans"/>
                <a:sym typeface="Open Sans"/>
              </a:rPr>
              <a:t>¡Hola! Bienvenidos a la actividad de esta unidad donde abordaremos el tema  Definición, clasificación, principios, técnicas, equipos y medidas de seguridad de las siguientes operaciones preliminares: secado y calcinación, molienda, tamizado, digestión, fusión, extracción, dilución.</a:t>
            </a:r>
            <a:endParaRPr sz="1400" b="1"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Estudiante: </a:t>
            </a:r>
            <a:r>
              <a:rPr lang="es-ES" sz="1400" b="0" i="0" u="none" strike="noStrike" cap="none">
                <a:solidFill>
                  <a:srgbClr val="3F3F3F"/>
                </a:solidFill>
                <a:latin typeface="Open Sans"/>
                <a:ea typeface="Open Sans"/>
                <a:cs typeface="Open Sans"/>
                <a:sym typeface="Open Sans"/>
              </a:rPr>
              <a:t>Muy bien profesor ¿Y de qué se trata la actividad?</a:t>
            </a:r>
            <a:endParaRPr sz="1400" b="0" i="0" u="none" strike="noStrike" cap="none">
              <a:solidFill>
                <a:srgbClr val="3F3F3F"/>
              </a:solidFill>
              <a:latin typeface="Arial"/>
              <a:ea typeface="Arial"/>
              <a:cs typeface="Arial"/>
              <a:sym typeface="Arial"/>
            </a:endParaRPr>
          </a:p>
        </p:txBody>
      </p:sp>
      <p:pic>
        <p:nvPicPr>
          <p:cNvPr id="4456" name="Google Shape;4456;p87"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4457" name="Google Shape;4457;p87" descr="Imagen que contiene Interfaz de usuario gráfica&#10;&#10;Descripción generada automáticamente"/>
          <p:cNvPicPr preferRelativeResize="0"/>
          <p:nvPr/>
        </p:nvPicPr>
        <p:blipFill rotWithShape="1">
          <a:blip r:embed="rId4">
            <a:alphaModFix/>
          </a:blip>
          <a:srcRect/>
          <a:stretch/>
        </p:blipFill>
        <p:spPr>
          <a:xfrm>
            <a:off x="9412126" y="5323573"/>
            <a:ext cx="1582008" cy="536389"/>
          </a:xfrm>
          <a:prstGeom prst="rect">
            <a:avLst/>
          </a:prstGeom>
          <a:noFill/>
          <a:ln>
            <a:noFill/>
          </a:ln>
        </p:spPr>
      </p:pic>
      <p:pic>
        <p:nvPicPr>
          <p:cNvPr id="4458" name="Google Shape;4458;p87" descr="Imagen que contiene Sitio web&#10;&#10;Descripción generada automáticamente"/>
          <p:cNvPicPr preferRelativeResize="0"/>
          <p:nvPr/>
        </p:nvPicPr>
        <p:blipFill rotWithShape="1">
          <a:blip r:embed="rId5">
            <a:alphaModFix/>
          </a:blip>
          <a:srcRect/>
          <a:stretch/>
        </p:blipFill>
        <p:spPr>
          <a:xfrm>
            <a:off x="7637913" y="5311060"/>
            <a:ext cx="1546469" cy="536388"/>
          </a:xfrm>
          <a:prstGeom prst="rect">
            <a:avLst/>
          </a:prstGeom>
          <a:noFill/>
          <a:ln>
            <a:noFill/>
          </a:ln>
        </p:spPr>
      </p:pic>
      <p:pic>
        <p:nvPicPr>
          <p:cNvPr id="4459" name="Google Shape;4459;p87" descr="Icono&#10;&#10;Descripción generada automáticamente"/>
          <p:cNvPicPr preferRelativeResize="0"/>
          <p:nvPr/>
        </p:nvPicPr>
        <p:blipFill rotWithShape="1">
          <a:blip r:embed="rId6">
            <a:alphaModFix/>
          </a:blip>
          <a:srcRect/>
          <a:stretch/>
        </p:blipFill>
        <p:spPr>
          <a:xfrm>
            <a:off x="9716744" y="5579254"/>
            <a:ext cx="434340" cy="53942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4463"/>
        <p:cNvGrpSpPr/>
        <p:nvPr/>
      </p:nvGrpSpPr>
      <p:grpSpPr>
        <a:xfrm>
          <a:off x="0" y="0"/>
          <a:ext cx="0" cy="0"/>
          <a:chOff x="0" y="0"/>
          <a:chExt cx="0" cy="0"/>
        </a:xfrm>
      </p:grpSpPr>
      <p:sp>
        <p:nvSpPr>
          <p:cNvPr id="4464" name="Google Shape;4464;p88"/>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4465" name="Google Shape;4465;p88"/>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4</a:t>
            </a:r>
            <a:endParaRPr sz="1400" b="0" i="0" u="none" strike="noStrike" cap="none">
              <a:solidFill>
                <a:srgbClr val="000000"/>
              </a:solidFill>
              <a:latin typeface="Arial"/>
              <a:ea typeface="Arial"/>
              <a:cs typeface="Arial"/>
              <a:sym typeface="Arial"/>
            </a:endParaRPr>
          </a:p>
        </p:txBody>
      </p:sp>
      <p:sp>
        <p:nvSpPr>
          <p:cNvPr id="4466" name="Google Shape;4466;p88"/>
          <p:cNvSpPr/>
          <p:nvPr/>
        </p:nvSpPr>
        <p:spPr>
          <a:xfrm>
            <a:off x="6816638" y="2947692"/>
            <a:ext cx="4735488" cy="1349586"/>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67" name="Google Shape;4467;p88"/>
          <p:cNvSpPr/>
          <p:nvPr/>
        </p:nvSpPr>
        <p:spPr>
          <a:xfrm>
            <a:off x="6816638" y="4370201"/>
            <a:ext cx="4735488" cy="952561"/>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68" name="Google Shape;4468;p88"/>
          <p:cNvSpPr txBox="1"/>
          <p:nvPr/>
        </p:nvSpPr>
        <p:spPr>
          <a:xfrm>
            <a:off x="7003157" y="2908337"/>
            <a:ext cx="4362300" cy="2247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Profesor: </a:t>
            </a:r>
            <a:r>
              <a:rPr lang="es-ES" sz="1400" b="0" i="0" u="none" strike="noStrike" cap="none">
                <a:solidFill>
                  <a:srgbClr val="3F3F3F"/>
                </a:solidFill>
                <a:latin typeface="Open Sans"/>
                <a:ea typeface="Open Sans"/>
                <a:cs typeface="Open Sans"/>
                <a:sym typeface="Open Sans"/>
              </a:rPr>
              <a:t>Debes comprender cuáles son los </a:t>
            </a:r>
            <a:r>
              <a:rPr lang="es-ES">
                <a:solidFill>
                  <a:srgbClr val="3F3F3F"/>
                </a:solidFill>
                <a:latin typeface="Open Sans"/>
                <a:ea typeface="Open Sans"/>
                <a:cs typeface="Open Sans"/>
                <a:sym typeface="Open Sans"/>
              </a:rPr>
              <a:t>principios, técnicas, d</a:t>
            </a:r>
            <a:r>
              <a:rPr lang="es-ES" sz="1400" b="0" i="0" u="none" strike="noStrike" cap="none">
                <a:solidFill>
                  <a:srgbClr val="3F3F3F"/>
                </a:solidFill>
                <a:latin typeface="Open Sans"/>
                <a:ea typeface="Open Sans"/>
                <a:cs typeface="Open Sans"/>
                <a:sym typeface="Open Sans"/>
              </a:rPr>
              <a:t>efinición, clasificación,</a:t>
            </a:r>
            <a:r>
              <a:rPr lang="es-ES">
                <a:solidFill>
                  <a:srgbClr val="3F3F3F"/>
                </a:solidFill>
                <a:latin typeface="Open Sans"/>
                <a:ea typeface="Open Sans"/>
                <a:cs typeface="Open Sans"/>
                <a:sym typeface="Open Sans"/>
              </a:rPr>
              <a:t> </a:t>
            </a:r>
            <a:r>
              <a:rPr lang="es-ES" sz="1400" b="0" i="0" u="none" strike="noStrike" cap="none">
                <a:solidFill>
                  <a:srgbClr val="3F3F3F"/>
                </a:solidFill>
                <a:latin typeface="Open Sans"/>
                <a:ea typeface="Open Sans"/>
                <a:cs typeface="Open Sans"/>
                <a:sym typeface="Open Sans"/>
              </a:rPr>
              <a:t> equipos y medidas de seguridad de las siguientes operaciones preliminares: secado y calcinación, molienda, tamizado, digestión, fusión, extracción, dilución.</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Estudiante: </a:t>
            </a:r>
            <a:r>
              <a:rPr lang="es-ES" sz="1400" b="0" i="0" u="none" strike="noStrike" cap="none">
                <a:solidFill>
                  <a:srgbClr val="3F3F3F"/>
                </a:solidFill>
                <a:latin typeface="Open Sans"/>
                <a:ea typeface="Open Sans"/>
                <a:cs typeface="Open Sans"/>
                <a:sym typeface="Open Sans"/>
              </a:rPr>
              <a:t>Comprendo lo que debo realizar profesor, ¿Cuál es la información que necesito para resolver la actividad?</a:t>
            </a:r>
            <a:endParaRPr sz="1400" b="0" i="0" u="none" strike="noStrike" cap="none">
              <a:solidFill>
                <a:srgbClr val="3F3F3F"/>
              </a:solidFill>
              <a:latin typeface="Arial"/>
              <a:ea typeface="Arial"/>
              <a:cs typeface="Arial"/>
              <a:sym typeface="Arial"/>
            </a:endParaRPr>
          </a:p>
        </p:txBody>
      </p:sp>
      <p:pic>
        <p:nvPicPr>
          <p:cNvPr id="4469" name="Google Shape;4469;p88"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4470" name="Google Shape;4470;p88" descr="Imagen que contiene Interfaz de usuario gráfica&#10;&#10;Descripción generada automáticamente"/>
          <p:cNvPicPr preferRelativeResize="0"/>
          <p:nvPr/>
        </p:nvPicPr>
        <p:blipFill rotWithShape="1">
          <a:blip r:embed="rId4">
            <a:alphaModFix/>
          </a:blip>
          <a:srcRect/>
          <a:stretch/>
        </p:blipFill>
        <p:spPr>
          <a:xfrm>
            <a:off x="9412126" y="5323573"/>
            <a:ext cx="1582008" cy="536389"/>
          </a:xfrm>
          <a:prstGeom prst="rect">
            <a:avLst/>
          </a:prstGeom>
          <a:noFill/>
          <a:ln>
            <a:noFill/>
          </a:ln>
        </p:spPr>
      </p:pic>
      <p:pic>
        <p:nvPicPr>
          <p:cNvPr id="4471" name="Google Shape;4471;p88" descr="Imagen que contiene Sitio web&#10;&#10;Descripción generada automáticamente"/>
          <p:cNvPicPr preferRelativeResize="0"/>
          <p:nvPr/>
        </p:nvPicPr>
        <p:blipFill rotWithShape="1">
          <a:blip r:embed="rId5">
            <a:alphaModFix/>
          </a:blip>
          <a:srcRect/>
          <a:stretch/>
        </p:blipFill>
        <p:spPr>
          <a:xfrm>
            <a:off x="7637913" y="5311060"/>
            <a:ext cx="1546469" cy="536388"/>
          </a:xfrm>
          <a:prstGeom prst="rect">
            <a:avLst/>
          </a:prstGeom>
          <a:noFill/>
          <a:ln>
            <a:noFill/>
          </a:ln>
        </p:spPr>
      </p:pic>
      <p:pic>
        <p:nvPicPr>
          <p:cNvPr id="4472" name="Google Shape;4472;p88" descr="Icono&#10;&#10;Descripción generada automáticamente"/>
          <p:cNvPicPr preferRelativeResize="0"/>
          <p:nvPr/>
        </p:nvPicPr>
        <p:blipFill rotWithShape="1">
          <a:blip r:embed="rId6">
            <a:alphaModFix/>
          </a:blip>
          <a:srcRect/>
          <a:stretch/>
        </p:blipFill>
        <p:spPr>
          <a:xfrm>
            <a:off x="9716744" y="5579254"/>
            <a:ext cx="434340" cy="539422"/>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4476"/>
        <p:cNvGrpSpPr/>
        <p:nvPr/>
      </p:nvGrpSpPr>
      <p:grpSpPr>
        <a:xfrm>
          <a:off x="0" y="0"/>
          <a:ext cx="0" cy="0"/>
          <a:chOff x="0" y="0"/>
          <a:chExt cx="0" cy="0"/>
        </a:xfrm>
      </p:grpSpPr>
      <p:sp>
        <p:nvSpPr>
          <p:cNvPr id="4477" name="Google Shape;4477;p89"/>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4478" name="Google Shape;4478;p89"/>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4</a:t>
            </a:r>
            <a:endParaRPr sz="1400" b="0" i="0" u="none" strike="noStrike" cap="none">
              <a:solidFill>
                <a:srgbClr val="000000"/>
              </a:solidFill>
              <a:latin typeface="Arial"/>
              <a:ea typeface="Arial"/>
              <a:cs typeface="Arial"/>
              <a:sym typeface="Arial"/>
            </a:endParaRPr>
          </a:p>
        </p:txBody>
      </p:sp>
      <p:sp>
        <p:nvSpPr>
          <p:cNvPr id="4479" name="Google Shape;4479;p89"/>
          <p:cNvSpPr/>
          <p:nvPr/>
        </p:nvSpPr>
        <p:spPr>
          <a:xfrm>
            <a:off x="6816638" y="3116506"/>
            <a:ext cx="4735488" cy="1359241"/>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80" name="Google Shape;4480;p89"/>
          <p:cNvSpPr/>
          <p:nvPr/>
        </p:nvSpPr>
        <p:spPr>
          <a:xfrm>
            <a:off x="6816638" y="4640584"/>
            <a:ext cx="4735488" cy="62590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81" name="Google Shape;4481;p89"/>
          <p:cNvSpPr/>
          <p:nvPr/>
        </p:nvSpPr>
        <p:spPr>
          <a:xfrm>
            <a:off x="8238194" y="5978213"/>
            <a:ext cx="2075255" cy="35195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Open Sans"/>
                <a:ea typeface="Open Sans"/>
                <a:cs typeface="Open Sans"/>
                <a:sym typeface="Open Sans"/>
              </a:rPr>
              <a:t>Descargar actividad</a:t>
            </a:r>
            <a:endParaRPr sz="1400" b="0" i="0" u="none" strike="noStrike" cap="none">
              <a:solidFill>
                <a:srgbClr val="000000"/>
              </a:solidFill>
              <a:latin typeface="Arial"/>
              <a:ea typeface="Arial"/>
              <a:cs typeface="Arial"/>
              <a:sym typeface="Arial"/>
            </a:endParaRPr>
          </a:p>
        </p:txBody>
      </p:sp>
      <p:sp>
        <p:nvSpPr>
          <p:cNvPr id="4482" name="Google Shape;4482;p89"/>
          <p:cNvSpPr txBox="1"/>
          <p:nvPr/>
        </p:nvSpPr>
        <p:spPr>
          <a:xfrm>
            <a:off x="7003157" y="3204874"/>
            <a:ext cx="4362450"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Profesor: </a:t>
            </a:r>
            <a:r>
              <a:rPr lang="es-ES" sz="1400" b="0" i="0" u="none" strike="noStrike" cap="none">
                <a:solidFill>
                  <a:srgbClr val="3F3F3F"/>
                </a:solidFill>
                <a:latin typeface="Open Sans"/>
                <a:ea typeface="Open Sans"/>
                <a:cs typeface="Open Sans"/>
                <a:sym typeface="Open Sans"/>
              </a:rPr>
              <a:t>La información necesaria para resolver la actividad, la encontrarás en el contendido disponible a continuación. Recuerda descargar y desarrollar la guía de aprendizaje.</a:t>
            </a:r>
            <a:endParaRPr sz="1400" b="0" i="0" u="none" strike="noStrike" cap="none">
              <a:solidFill>
                <a:srgbClr val="3F3F3F"/>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Estudiante: </a:t>
            </a:r>
            <a:r>
              <a:rPr lang="es-ES" sz="1400" b="0" i="0" u="none" strike="noStrike" cap="none">
                <a:solidFill>
                  <a:srgbClr val="3F3F3F"/>
                </a:solidFill>
                <a:latin typeface="Open Sans"/>
                <a:ea typeface="Open Sans"/>
                <a:cs typeface="Open Sans"/>
                <a:sym typeface="Open Sans"/>
              </a:rPr>
              <a:t>¡Está bien profesor, revisaré la información y resolveré la actividad!</a:t>
            </a:r>
            <a:endParaRPr sz="1400" b="0" i="0" u="none" strike="noStrike" cap="none">
              <a:solidFill>
                <a:srgbClr val="3F3F3F"/>
              </a:solidFill>
              <a:latin typeface="Arial"/>
              <a:ea typeface="Arial"/>
              <a:cs typeface="Arial"/>
              <a:sym typeface="Arial"/>
            </a:endParaRPr>
          </a:p>
        </p:txBody>
      </p:sp>
      <p:pic>
        <p:nvPicPr>
          <p:cNvPr id="4483" name="Google Shape;4483;p89" descr="Icono&#10;&#10;Descripción generada automáticamente"/>
          <p:cNvPicPr preferRelativeResize="0"/>
          <p:nvPr/>
        </p:nvPicPr>
        <p:blipFill rotWithShape="1">
          <a:blip r:embed="rId3">
            <a:alphaModFix/>
          </a:blip>
          <a:srcRect/>
          <a:stretch/>
        </p:blipFill>
        <p:spPr>
          <a:xfrm>
            <a:off x="10096279" y="5950215"/>
            <a:ext cx="434340" cy="539422"/>
          </a:xfrm>
          <a:prstGeom prst="rect">
            <a:avLst/>
          </a:prstGeom>
          <a:noFill/>
          <a:ln>
            <a:noFill/>
          </a:ln>
        </p:spPr>
      </p:pic>
      <p:pic>
        <p:nvPicPr>
          <p:cNvPr id="4484" name="Google Shape;4484;p89"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pic>
        <p:nvPicPr>
          <p:cNvPr id="4485" name="Google Shape;4485;p89" descr="Imagen que contiene Sitio web&#10;&#10;Descripción generada automáticamente"/>
          <p:cNvPicPr preferRelativeResize="0"/>
          <p:nvPr/>
        </p:nvPicPr>
        <p:blipFill rotWithShape="1">
          <a:blip r:embed="rId5">
            <a:alphaModFix/>
          </a:blip>
          <a:srcRect/>
          <a:stretch/>
        </p:blipFill>
        <p:spPr>
          <a:xfrm>
            <a:off x="7637913" y="5311060"/>
            <a:ext cx="1546469" cy="536388"/>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4490"/>
        <p:cNvGrpSpPr/>
        <p:nvPr/>
      </p:nvGrpSpPr>
      <p:grpSpPr>
        <a:xfrm>
          <a:off x="0" y="0"/>
          <a:ext cx="0" cy="0"/>
          <a:chOff x="0" y="0"/>
          <a:chExt cx="0" cy="0"/>
        </a:xfrm>
      </p:grpSpPr>
      <p:sp>
        <p:nvSpPr>
          <p:cNvPr id="4491" name="Google Shape;4491;p338"/>
          <p:cNvSpPr/>
          <p:nvPr/>
        </p:nvSpPr>
        <p:spPr>
          <a:xfrm>
            <a:off x="6760519" y="1883461"/>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92" name="Google Shape;4492;p338"/>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493" name="Google Shape;4493;p338"/>
          <p:cNvSpPr txBox="1"/>
          <p:nvPr/>
        </p:nvSpPr>
        <p:spPr>
          <a:xfrm>
            <a:off x="6990821" y="2017955"/>
            <a:ext cx="3081647"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Secado y calcinación</a:t>
            </a:r>
            <a:endParaRPr sz="1400" b="0" i="0" u="none" strike="noStrike" cap="none">
              <a:solidFill>
                <a:schemeClr val="lt1"/>
              </a:solidFill>
              <a:latin typeface="Open Sans"/>
              <a:ea typeface="Open Sans"/>
              <a:cs typeface="Open Sans"/>
              <a:sym typeface="Open Sans"/>
            </a:endParaRPr>
          </a:p>
        </p:txBody>
      </p:sp>
      <p:pic>
        <p:nvPicPr>
          <p:cNvPr id="4494" name="Google Shape;4494;p338"/>
          <p:cNvPicPr preferRelativeResize="0"/>
          <p:nvPr/>
        </p:nvPicPr>
        <p:blipFill rotWithShape="1">
          <a:blip r:embed="rId3">
            <a:alphaModFix/>
          </a:blip>
          <a:srcRect/>
          <a:stretch/>
        </p:blipFill>
        <p:spPr>
          <a:xfrm>
            <a:off x="407837" y="2017955"/>
            <a:ext cx="3900615" cy="3900615"/>
          </a:xfrm>
          <a:prstGeom prst="rect">
            <a:avLst/>
          </a:prstGeom>
          <a:noFill/>
          <a:ln>
            <a:noFill/>
          </a:ln>
        </p:spPr>
      </p:pic>
      <p:sp>
        <p:nvSpPr>
          <p:cNvPr id="4495" name="Google Shape;4495;p338"/>
          <p:cNvSpPr txBox="1"/>
          <p:nvPr/>
        </p:nvSpPr>
        <p:spPr>
          <a:xfrm>
            <a:off x="4559644" y="2637458"/>
            <a:ext cx="7088400" cy="1600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importante el buen secado de la muestra, ya que la presencia de agua en una muestra sólida puede producir alteraciones para el análisis de compuestos orgánicos e inorgánicos. Con esta técnica, se evita también reacciones de hidrólisis que producirían pérdidas del analito. El secado se lleva a cabo antes de realizar la trituración y homogeneización.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Hay diferentes técnicas de secado; Clic en el botón para conocerlas</a:t>
            </a:r>
            <a:endParaRPr/>
          </a:p>
        </p:txBody>
      </p:sp>
      <p:sp>
        <p:nvSpPr>
          <p:cNvPr id="4496" name="Google Shape;4496;p338"/>
          <p:cNvSpPr/>
          <p:nvPr/>
        </p:nvSpPr>
        <p:spPr>
          <a:xfrm>
            <a:off x="8804232" y="4491566"/>
            <a:ext cx="2263191" cy="55848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97" name="Google Shape;4497;p338"/>
          <p:cNvSpPr txBox="1"/>
          <p:nvPr/>
        </p:nvSpPr>
        <p:spPr>
          <a:xfrm>
            <a:off x="8992330" y="4597923"/>
            <a:ext cx="203288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secado</a:t>
            </a:r>
            <a:endParaRPr sz="1400" b="1" i="0" u="none" strike="noStrike" cap="none">
              <a:solidFill>
                <a:srgbClr val="3F3F3F"/>
              </a:solidFill>
              <a:latin typeface="Open Sans"/>
              <a:ea typeface="Open Sans"/>
              <a:cs typeface="Open Sans"/>
              <a:sym typeface="Open Sans"/>
            </a:endParaRPr>
          </a:p>
        </p:txBody>
      </p:sp>
      <p:pic>
        <p:nvPicPr>
          <p:cNvPr id="4498" name="Google Shape;4498;p338" descr="Icono&#10;&#10;Descripción generada automáticamente"/>
          <p:cNvPicPr preferRelativeResize="0"/>
          <p:nvPr/>
        </p:nvPicPr>
        <p:blipFill rotWithShape="1">
          <a:blip r:embed="rId4">
            <a:alphaModFix/>
          </a:blip>
          <a:srcRect/>
          <a:stretch/>
        </p:blipFill>
        <p:spPr>
          <a:xfrm>
            <a:off x="9638128" y="4811071"/>
            <a:ext cx="434340" cy="539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3" descr="✅ ¿Que es la Química? Química Genera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163" descr="5 teorías sobre el origen de la vida: ¿Cómo surgió y evolucionó el ser  vivo? - Clarí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163"/>
          <p:cNvSpPr/>
          <p:nvPr/>
        </p:nvSpPr>
        <p:spPr>
          <a:xfrm>
            <a:off x="6619165" y="2855252"/>
            <a:ext cx="5130436" cy="3301327"/>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101" name="Google Shape;101;p163"/>
          <p:cNvSpPr/>
          <p:nvPr/>
        </p:nvSpPr>
        <p:spPr>
          <a:xfrm>
            <a:off x="6619165" y="1465606"/>
            <a:ext cx="5130435" cy="1224809"/>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Open Sans"/>
                <a:ea typeface="Open Sans"/>
                <a:cs typeface="Open Sans"/>
                <a:sym typeface="Open Sans"/>
              </a:rPr>
              <a:t>RECEPCIÓN, ALMACENAMIENTO Y ADECUACIÓN DE MUESTRAS</a:t>
            </a:r>
            <a:endParaRPr sz="1800" b="0" i="0" u="none" strike="noStrike" cap="none">
              <a:solidFill>
                <a:schemeClr val="lt1"/>
              </a:solidFill>
              <a:latin typeface="Open Sans"/>
              <a:ea typeface="Open Sans"/>
              <a:cs typeface="Open Sans"/>
              <a:sym typeface="Open Sans"/>
            </a:endParaRPr>
          </a:p>
        </p:txBody>
      </p:sp>
      <p:sp>
        <p:nvSpPr>
          <p:cNvPr id="102" name="Google Shape;102;p163"/>
          <p:cNvSpPr txBox="1"/>
          <p:nvPr/>
        </p:nvSpPr>
        <p:spPr>
          <a:xfrm>
            <a:off x="6704352" y="3023002"/>
            <a:ext cx="4960060" cy="332394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Las actividades que constituyen los procesos de acondicionamiento de la muestra y su pretratamiento se definen según el tipo y la naturaleza de la muestra, de igual manera se determina que requerimiento deben cumplirse para realizar exitosamente los análisis específicos requeridos sin dañar la muestra.</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distintos procedimientos de pretratamiento están en manos, por consiguiente, de cada situación específica, pero usualmente se emplean en: secado, eliminación de solidos voluminosos, homogenización por mezcla, trituración hasta un explícito tamaño de grano, disolución y/o disgregación.</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p:txBody>
      </p:sp>
      <p:pic>
        <p:nvPicPr>
          <p:cNvPr id="103" name="Google Shape;103;p163"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104" name="Google Shape;104;p163" descr="Icono&#10;&#10;Descripción generada automáticamente"/>
          <p:cNvPicPr preferRelativeResize="0"/>
          <p:nvPr/>
        </p:nvPicPr>
        <p:blipFill rotWithShape="1">
          <a:blip r:embed="rId4">
            <a:alphaModFix/>
          </a:blip>
          <a:srcRect/>
          <a:stretch/>
        </p:blipFill>
        <p:spPr>
          <a:xfrm>
            <a:off x="7074217" y="6285607"/>
            <a:ext cx="548640" cy="681375"/>
          </a:xfrm>
          <a:prstGeom prst="rect">
            <a:avLst/>
          </a:prstGeom>
          <a:noFill/>
          <a:ln>
            <a:noFill/>
          </a:ln>
        </p:spPr>
      </p:pic>
      <p:pic>
        <p:nvPicPr>
          <p:cNvPr id="105" name="Google Shape;105;p163" descr="Imagen que contiene Sitio web&#10;&#10;Descripción generada automáticamente"/>
          <p:cNvPicPr preferRelativeResize="0"/>
          <p:nvPr/>
        </p:nvPicPr>
        <p:blipFill rotWithShape="1">
          <a:blip r:embed="rId5">
            <a:alphaModFix/>
          </a:blip>
          <a:srcRect/>
          <a:stretch/>
        </p:blipFill>
        <p:spPr>
          <a:xfrm>
            <a:off x="9767469" y="5620191"/>
            <a:ext cx="1546469" cy="5363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75"/>
          <p:cNvSpPr/>
          <p:nvPr/>
        </p:nvSpPr>
        <p:spPr>
          <a:xfrm>
            <a:off x="6073254" y="2919814"/>
            <a:ext cx="5404514" cy="265490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3" name="Google Shape;433;p175"/>
          <p:cNvSpPr/>
          <p:nvPr/>
        </p:nvSpPr>
        <p:spPr>
          <a:xfrm>
            <a:off x="5819617" y="1733266"/>
            <a:ext cx="5890162" cy="122881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4" name="Google Shape;434;p175"/>
          <p:cNvSpPr/>
          <p:nvPr/>
        </p:nvSpPr>
        <p:spPr>
          <a:xfrm>
            <a:off x="313896" y="3326430"/>
            <a:ext cx="5036024" cy="2254911"/>
          </a:xfrm>
          <a:prstGeom prst="roundRect">
            <a:avLst>
              <a:gd name="adj" fmla="val 16667"/>
            </a:avLst>
          </a:prstGeom>
          <a:no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5" name="Google Shape;435;p175"/>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436" name="Google Shape;436;p175"/>
          <p:cNvSpPr/>
          <p:nvPr/>
        </p:nvSpPr>
        <p:spPr>
          <a:xfrm>
            <a:off x="1726438" y="2962082"/>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7" name="Google Shape;437;p175"/>
          <p:cNvSpPr txBox="1"/>
          <p:nvPr/>
        </p:nvSpPr>
        <p:spPr>
          <a:xfrm>
            <a:off x="1787852" y="3064820"/>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La muestra y su pretratamiento</a:t>
            </a:r>
            <a:endParaRPr sz="1400" b="1" i="0" u="none" strike="noStrike" cap="none">
              <a:solidFill>
                <a:srgbClr val="3F3F3F"/>
              </a:solidFill>
              <a:latin typeface="Open Sans"/>
              <a:ea typeface="Open Sans"/>
              <a:cs typeface="Open Sans"/>
              <a:sym typeface="Open Sans"/>
            </a:endParaRPr>
          </a:p>
        </p:txBody>
      </p:sp>
      <p:pic>
        <p:nvPicPr>
          <p:cNvPr id="438" name="Google Shape;438;p175"/>
          <p:cNvPicPr preferRelativeResize="0"/>
          <p:nvPr/>
        </p:nvPicPr>
        <p:blipFill rotWithShape="1">
          <a:blip r:embed="rId3">
            <a:alphaModFix/>
          </a:blip>
          <a:srcRect/>
          <a:stretch/>
        </p:blipFill>
        <p:spPr>
          <a:xfrm>
            <a:off x="2030822" y="1588893"/>
            <a:ext cx="1506635" cy="1506635"/>
          </a:xfrm>
          <a:prstGeom prst="rect">
            <a:avLst/>
          </a:prstGeom>
          <a:noFill/>
          <a:ln>
            <a:noFill/>
          </a:ln>
          <a:effectLst>
            <a:outerShdw blurRad="50800" dist="38100" dir="2700000" algn="tl" rotWithShape="0">
              <a:srgbClr val="000000">
                <a:alpha val="40000"/>
              </a:srgbClr>
            </a:outerShdw>
          </a:effectLst>
        </p:spPr>
      </p:pic>
      <p:sp>
        <p:nvSpPr>
          <p:cNvPr id="439" name="Google Shape;439;p175"/>
          <p:cNvSpPr txBox="1"/>
          <p:nvPr/>
        </p:nvSpPr>
        <p:spPr>
          <a:xfrm>
            <a:off x="491316" y="3656275"/>
            <a:ext cx="4708476"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595959"/>
                </a:solidFill>
                <a:latin typeface="Open Sans"/>
                <a:ea typeface="Open Sans"/>
                <a:cs typeface="Open Sans"/>
                <a:sym typeface="Open Sans"/>
              </a:rPr>
              <a:t>Al pretratamiento se le conoce como al periodo que existe entre la toma y el tratamiento de la muestra, en la cual se efectúan acciones físicas sobre la muestra antes de su estudio, desde otro punto de vista, se concibe como tratamiento a la fase en la cual la muestra es reducida a métodos químicos y físicos para disponerla para su posterior estudio.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40" name="Google Shape;440;p175"/>
          <p:cNvSpPr txBox="1"/>
          <p:nvPr/>
        </p:nvSpPr>
        <p:spPr>
          <a:xfrm>
            <a:off x="5991368" y="1756889"/>
            <a:ext cx="5540992"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llegar la muestra al laboratorio, el analista tendrá un orden de procedimientos que ejecutar  para preservar las características de la muestra.</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navegar por la información</a:t>
            </a:r>
            <a:r>
              <a:rPr lang="es-ES" sz="1400" b="0" i="0" u="none" strike="noStrike" cap="none">
                <a:solidFill>
                  <a:srgbClr val="3F3F3F"/>
                </a:solidFill>
                <a:latin typeface="Open Sans"/>
                <a:ea typeface="Open Sans"/>
                <a:cs typeface="Open Sans"/>
                <a:sym typeface="Open Sans"/>
              </a:rPr>
              <a:t>. </a:t>
            </a:r>
            <a:endParaRPr/>
          </a:p>
        </p:txBody>
      </p:sp>
      <p:sp>
        <p:nvSpPr>
          <p:cNvPr id="441" name="Google Shape;441;p175"/>
          <p:cNvSpPr txBox="1"/>
          <p:nvPr/>
        </p:nvSpPr>
        <p:spPr>
          <a:xfrm>
            <a:off x="6755643" y="3245997"/>
            <a:ext cx="2428365" cy="160043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Las técnicas de secado de muestra, pulverización, homogenización, y además los posteriores submuestreos, son generales para el caso de las muestras sólidas.</a:t>
            </a:r>
            <a:endParaRPr/>
          </a:p>
        </p:txBody>
      </p:sp>
      <p:sp>
        <p:nvSpPr>
          <p:cNvPr id="442" name="Google Shape;442;p175">
            <a:hlinkClick r:id="" action="ppaction://hlinkshowjump?jump=lastslide"/>
          </p:cNvPr>
          <p:cNvSpPr/>
          <p:nvPr/>
        </p:nvSpPr>
        <p:spPr>
          <a:xfrm>
            <a:off x="10929989" y="4121624"/>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43" name="Google Shape;443;p175" descr="Icono&#10;&#10;Descripción generada automáticamente"/>
          <p:cNvPicPr preferRelativeResize="0"/>
          <p:nvPr/>
        </p:nvPicPr>
        <p:blipFill rotWithShape="1">
          <a:blip r:embed="rId4">
            <a:alphaModFix/>
          </a:blip>
          <a:srcRect/>
          <a:stretch/>
        </p:blipFill>
        <p:spPr>
          <a:xfrm>
            <a:off x="7124392" y="6297146"/>
            <a:ext cx="434340" cy="539422"/>
          </a:xfrm>
          <a:prstGeom prst="rect">
            <a:avLst/>
          </a:prstGeom>
          <a:noFill/>
          <a:ln>
            <a:noFill/>
          </a:ln>
        </p:spPr>
      </p:pic>
      <p:sp>
        <p:nvSpPr>
          <p:cNvPr id="444" name="Google Shape;444;p175">
            <a:hlinkClick r:id="" action="ppaction://hlinkshowjump?jump=lastslide"/>
          </p:cNvPr>
          <p:cNvSpPr/>
          <p:nvPr/>
        </p:nvSpPr>
        <p:spPr>
          <a:xfrm flipH="1">
            <a:off x="6237032" y="3820930"/>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45" name="Google Shape;445;p175"/>
          <p:cNvPicPr preferRelativeResize="0"/>
          <p:nvPr/>
        </p:nvPicPr>
        <p:blipFill rotWithShape="1">
          <a:blip r:embed="rId5">
            <a:alphaModFix/>
          </a:blip>
          <a:srcRect/>
          <a:stretch/>
        </p:blipFill>
        <p:spPr>
          <a:xfrm>
            <a:off x="8962265" y="3337169"/>
            <a:ext cx="1928909" cy="1928909"/>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4503"/>
        <p:cNvGrpSpPr/>
        <p:nvPr/>
      </p:nvGrpSpPr>
      <p:grpSpPr>
        <a:xfrm>
          <a:off x="0" y="0"/>
          <a:ext cx="0" cy="0"/>
          <a:chOff x="0" y="0"/>
          <a:chExt cx="0" cy="0"/>
        </a:xfrm>
      </p:grpSpPr>
      <p:sp>
        <p:nvSpPr>
          <p:cNvPr id="4504" name="Google Shape;4504;p339"/>
          <p:cNvSpPr/>
          <p:nvPr/>
        </p:nvSpPr>
        <p:spPr>
          <a:xfrm>
            <a:off x="2405575" y="2317573"/>
            <a:ext cx="8530004" cy="36000"/>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05" name="Google Shape;4505;p339"/>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506" name="Google Shape;4506;p339"/>
          <p:cNvSpPr/>
          <p:nvPr/>
        </p:nvSpPr>
        <p:spPr>
          <a:xfrm>
            <a:off x="688495" y="2038332"/>
            <a:ext cx="2263191" cy="558482"/>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07" name="Google Shape;4507;p339"/>
          <p:cNvSpPr txBox="1"/>
          <p:nvPr/>
        </p:nvSpPr>
        <p:spPr>
          <a:xfrm>
            <a:off x="876593" y="2144689"/>
            <a:ext cx="203288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Técnicas de secado</a:t>
            </a:r>
            <a:endParaRPr sz="1400" b="1" i="0" u="none" strike="noStrike" cap="none">
              <a:solidFill>
                <a:schemeClr val="lt1"/>
              </a:solidFill>
              <a:latin typeface="Open Sans"/>
              <a:ea typeface="Open Sans"/>
              <a:cs typeface="Open Sans"/>
              <a:sym typeface="Open Sans"/>
            </a:endParaRPr>
          </a:p>
        </p:txBody>
      </p:sp>
      <p:pic>
        <p:nvPicPr>
          <p:cNvPr id="4508" name="Google Shape;4508;p339" descr="Icono&#10;&#10;Descripción generada automáticamente"/>
          <p:cNvPicPr preferRelativeResize="0"/>
          <p:nvPr/>
        </p:nvPicPr>
        <p:blipFill rotWithShape="1">
          <a:blip r:embed="rId3">
            <a:alphaModFix/>
          </a:blip>
          <a:srcRect/>
          <a:stretch/>
        </p:blipFill>
        <p:spPr>
          <a:xfrm>
            <a:off x="11682752" y="4270717"/>
            <a:ext cx="434340" cy="539422"/>
          </a:xfrm>
          <a:prstGeom prst="rect">
            <a:avLst/>
          </a:prstGeom>
          <a:noFill/>
          <a:ln>
            <a:noFill/>
          </a:ln>
        </p:spPr>
      </p:pic>
      <p:sp>
        <p:nvSpPr>
          <p:cNvPr id="4509" name="Google Shape;4509;p339"/>
          <p:cNvSpPr/>
          <p:nvPr/>
        </p:nvSpPr>
        <p:spPr>
          <a:xfrm>
            <a:off x="10935579" y="2030501"/>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4510" name="Google Shape;4510;p339"/>
          <p:cNvSpPr/>
          <p:nvPr/>
        </p:nvSpPr>
        <p:spPr>
          <a:xfrm>
            <a:off x="3357062" y="2456313"/>
            <a:ext cx="5350836" cy="3634998"/>
          </a:xfrm>
          <a:prstGeom prst="roundRect">
            <a:avLst>
              <a:gd name="adj" fmla="val 16667"/>
            </a:avLst>
          </a:prstGeom>
          <a:noFill/>
          <a:ln w="381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1" name="Google Shape;4511;p339"/>
          <p:cNvSpPr txBox="1"/>
          <p:nvPr/>
        </p:nvSpPr>
        <p:spPr>
          <a:xfrm>
            <a:off x="3554485" y="2678441"/>
            <a:ext cx="5082900" cy="3540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Sequedad absoluta y sequedad reproducible:</a:t>
            </a:r>
            <a:r>
              <a:rPr lang="es-ES" sz="1400" b="0" i="0" u="none" strike="noStrike" cap="none">
                <a:solidFill>
                  <a:srgbClr val="3F3F3F"/>
                </a:solidFill>
                <a:latin typeface="Open Sans"/>
                <a:ea typeface="Open Sans"/>
                <a:cs typeface="Open Sans"/>
                <a:sym typeface="Open Sans"/>
              </a:rPr>
              <a:t> Hay muestras analíticas que pueden materializarse en un estado llamado sequedad absoluta, que es producido por la aplicación de un calentamiento persistente. En algunas situaciones que se pueden considerar extremas, las cuales son indispensables para complementar la expulsión de agua enlazada, propician efectos secundarios tales como, la carencia de dióxido de carbono o la oxidación de sulfuros. Las muestras que hayan sufrido este tipo de cambios no son consideradas como representación del material inicial.  En situaciones determinadas se deberá prescindir de la meta de sequedad absoluta, por la meta se sequedad reproducible.  Por lo menos es primordial llegar a este estado, ya que, si no es así, el agua </a:t>
            </a:r>
            <a:r>
              <a:rPr lang="es-ES">
                <a:solidFill>
                  <a:srgbClr val="3F3F3F"/>
                </a:solidFill>
                <a:latin typeface="Open Sans"/>
                <a:ea typeface="Open Sans"/>
                <a:cs typeface="Open Sans"/>
                <a:sym typeface="Open Sans"/>
              </a:rPr>
              <a:t>cambiará</a:t>
            </a:r>
            <a:r>
              <a:rPr lang="es-ES" sz="1400" b="0" i="0" u="none" strike="noStrike" cap="none">
                <a:solidFill>
                  <a:srgbClr val="3F3F3F"/>
                </a:solidFill>
                <a:latin typeface="Open Sans"/>
                <a:ea typeface="Open Sans"/>
                <a:cs typeface="Open Sans"/>
                <a:sym typeface="Open Sans"/>
              </a:rPr>
              <a:t> con el lugar, tiempo y situación.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12" name="Google Shape;4512;p339"/>
          <p:cNvSpPr/>
          <p:nvPr/>
        </p:nvSpPr>
        <p:spPr>
          <a:xfrm>
            <a:off x="8905321" y="3132275"/>
            <a:ext cx="2700000" cy="1980000"/>
          </a:xfrm>
          <a:prstGeom prst="roundRect">
            <a:avLst>
              <a:gd name="adj" fmla="val 16667"/>
            </a:avLst>
          </a:prstGeom>
          <a:noFill/>
          <a:ln w="38100"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3" name="Google Shape;4513;p339"/>
          <p:cNvSpPr txBox="1"/>
          <p:nvPr/>
        </p:nvSpPr>
        <p:spPr>
          <a:xfrm>
            <a:off x="9169546" y="3814498"/>
            <a:ext cx="2056474" cy="5183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por calentamiento</a:t>
            </a:r>
            <a:endParaRPr sz="1400" b="1" i="0" u="none" strike="noStrike" cap="none">
              <a:solidFill>
                <a:srgbClr val="3F3F3F"/>
              </a:solidFill>
              <a:latin typeface="Open Sans"/>
              <a:ea typeface="Open Sans"/>
              <a:cs typeface="Open Sans"/>
              <a:sym typeface="Open Sans"/>
            </a:endParaRPr>
          </a:p>
        </p:txBody>
      </p:sp>
      <p:sp>
        <p:nvSpPr>
          <p:cNvPr id="4514" name="Google Shape;4514;p339"/>
          <p:cNvSpPr txBox="1"/>
          <p:nvPr/>
        </p:nvSpPr>
        <p:spPr>
          <a:xfrm>
            <a:off x="8972971" y="5313049"/>
            <a:ext cx="25026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las flechas para navegar por la información </a:t>
            </a:r>
            <a:endParaRPr sz="1400" b="0" i="0" u="none" strike="noStrike" cap="none">
              <a:solidFill>
                <a:srgbClr val="1F3864"/>
              </a:solidFill>
              <a:latin typeface="Open Sans"/>
              <a:ea typeface="Open Sans"/>
              <a:cs typeface="Open Sans"/>
              <a:sym typeface="Open Sans"/>
            </a:endParaRPr>
          </a:p>
        </p:txBody>
      </p:sp>
      <p:sp>
        <p:nvSpPr>
          <p:cNvPr id="4515" name="Google Shape;4515;p339">
            <a:hlinkClick r:id="" action="ppaction://hlinkshowjump?jump=lastslide"/>
          </p:cNvPr>
          <p:cNvSpPr/>
          <p:nvPr/>
        </p:nvSpPr>
        <p:spPr>
          <a:xfrm>
            <a:off x="11682752" y="3814498"/>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4520"/>
        <p:cNvGrpSpPr/>
        <p:nvPr/>
      </p:nvGrpSpPr>
      <p:grpSpPr>
        <a:xfrm>
          <a:off x="0" y="0"/>
          <a:ext cx="0" cy="0"/>
          <a:chOff x="0" y="0"/>
          <a:chExt cx="0" cy="0"/>
        </a:xfrm>
      </p:grpSpPr>
      <p:sp>
        <p:nvSpPr>
          <p:cNvPr id="4521" name="Google Shape;4521;p340"/>
          <p:cNvSpPr/>
          <p:nvPr/>
        </p:nvSpPr>
        <p:spPr>
          <a:xfrm>
            <a:off x="2405575" y="2317573"/>
            <a:ext cx="8530004" cy="36000"/>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2" name="Google Shape;4522;p340"/>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523" name="Google Shape;4523;p340"/>
          <p:cNvSpPr/>
          <p:nvPr/>
        </p:nvSpPr>
        <p:spPr>
          <a:xfrm>
            <a:off x="688495" y="2038332"/>
            <a:ext cx="2263191" cy="558482"/>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4" name="Google Shape;4524;p340"/>
          <p:cNvSpPr txBox="1"/>
          <p:nvPr/>
        </p:nvSpPr>
        <p:spPr>
          <a:xfrm>
            <a:off x="876593" y="2144689"/>
            <a:ext cx="203288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Técnicas de secado</a:t>
            </a:r>
            <a:endParaRPr sz="1400" b="1" i="0" u="none" strike="noStrike" cap="none">
              <a:solidFill>
                <a:schemeClr val="lt1"/>
              </a:solidFill>
              <a:latin typeface="Open Sans"/>
              <a:ea typeface="Open Sans"/>
              <a:cs typeface="Open Sans"/>
              <a:sym typeface="Open Sans"/>
            </a:endParaRPr>
          </a:p>
        </p:txBody>
      </p:sp>
      <p:pic>
        <p:nvPicPr>
          <p:cNvPr id="4525" name="Google Shape;4525;p340" descr="Icono&#10;&#10;Descripción generada automáticamente"/>
          <p:cNvPicPr preferRelativeResize="0"/>
          <p:nvPr/>
        </p:nvPicPr>
        <p:blipFill rotWithShape="1">
          <a:blip r:embed="rId3">
            <a:alphaModFix/>
          </a:blip>
          <a:srcRect/>
          <a:stretch/>
        </p:blipFill>
        <p:spPr>
          <a:xfrm>
            <a:off x="11682752" y="4270717"/>
            <a:ext cx="434340" cy="539422"/>
          </a:xfrm>
          <a:prstGeom prst="rect">
            <a:avLst/>
          </a:prstGeom>
          <a:noFill/>
          <a:ln>
            <a:noFill/>
          </a:ln>
        </p:spPr>
      </p:pic>
      <p:sp>
        <p:nvSpPr>
          <p:cNvPr id="4526" name="Google Shape;4526;p340"/>
          <p:cNvSpPr/>
          <p:nvPr/>
        </p:nvSpPr>
        <p:spPr>
          <a:xfrm>
            <a:off x="10935579" y="2030501"/>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4527" name="Google Shape;4527;p340"/>
          <p:cNvSpPr/>
          <p:nvPr/>
        </p:nvSpPr>
        <p:spPr>
          <a:xfrm>
            <a:off x="3413334" y="2456313"/>
            <a:ext cx="5350836" cy="3634998"/>
          </a:xfrm>
          <a:prstGeom prst="roundRect">
            <a:avLst>
              <a:gd name="adj" fmla="val 16667"/>
            </a:avLst>
          </a:prstGeom>
          <a:noFill/>
          <a:ln w="381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8" name="Google Shape;4528;p340"/>
          <p:cNvSpPr txBox="1"/>
          <p:nvPr/>
        </p:nvSpPr>
        <p:spPr>
          <a:xfrm>
            <a:off x="3582621" y="2594034"/>
            <a:ext cx="5083030" cy="39241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300" b="1" i="0" u="none" strike="noStrike" cap="none">
                <a:solidFill>
                  <a:srgbClr val="3F3F3F"/>
                </a:solidFill>
                <a:latin typeface="Open Sans"/>
                <a:ea typeface="Open Sans"/>
                <a:cs typeface="Open Sans"/>
                <a:sym typeface="Open Sans"/>
              </a:rPr>
              <a:t>Secado por calentamiento</a:t>
            </a:r>
            <a:r>
              <a:rPr lang="es-ES" sz="1300" b="0" i="0" u="none" strike="noStrike" cap="none">
                <a:solidFill>
                  <a:srgbClr val="3F3F3F"/>
                </a:solidFill>
                <a:latin typeface="Open Sans"/>
                <a:ea typeface="Open Sans"/>
                <a:cs typeface="Open Sans"/>
                <a:sym typeface="Open Sans"/>
              </a:rPr>
              <a:t>: hornos, mecheros y estufas. Es la modalidad frecuentemente usada para alcanzar sequedad reproducible. Se utiliza calentando la muestra a lo largo de una o más horas a 105 – 110 °C en una estufa o en un horno bien ventilados.  Este manejo es deficiente al expulsar el agua, pero erradica de la muestra el agua débilmente enlazada. Aquí la porción del agua manifiesta variabilidad con las condiciones del medio ambiente, por esto su eliminación básicamente da como resultado muestras en estado de sequedad reproducible. Ahora bien, la temperatura bastante alta provoca reacciones secundarias que son inoportunas en algunas de las sustancias. La temperatura de secado elegida regularmente debe ser una modalidad de compromiso entre las condiciones de sequedad completa y prevención de reacciones secundarias. Se debe colocar la muestra en la estufa de desecación para que el aire tenga acceso a la muestra. Para las temperaturas altas que se requieran es útil utilizar mecheros.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29" name="Google Shape;4529;p340"/>
          <p:cNvSpPr/>
          <p:nvPr/>
        </p:nvSpPr>
        <p:spPr>
          <a:xfrm>
            <a:off x="8905321" y="3132275"/>
            <a:ext cx="2700000" cy="1980000"/>
          </a:xfrm>
          <a:prstGeom prst="roundRect">
            <a:avLst>
              <a:gd name="adj" fmla="val 16667"/>
            </a:avLst>
          </a:prstGeom>
          <a:noFill/>
          <a:ln w="38100"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30" name="Google Shape;4530;p340"/>
          <p:cNvSpPr txBox="1"/>
          <p:nvPr/>
        </p:nvSpPr>
        <p:spPr>
          <a:xfrm>
            <a:off x="9169546" y="3814498"/>
            <a:ext cx="2056474"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de la muestra por evaporación </a:t>
            </a:r>
            <a:endParaRPr sz="1400" b="1" i="0" u="none" strike="noStrike" cap="none">
              <a:solidFill>
                <a:srgbClr val="3F3F3F"/>
              </a:solidFill>
              <a:latin typeface="Open Sans"/>
              <a:ea typeface="Open Sans"/>
              <a:cs typeface="Open Sans"/>
              <a:sym typeface="Open Sans"/>
            </a:endParaRPr>
          </a:p>
        </p:txBody>
      </p:sp>
      <p:sp>
        <p:nvSpPr>
          <p:cNvPr id="4531" name="Google Shape;4531;p340"/>
          <p:cNvSpPr txBox="1"/>
          <p:nvPr/>
        </p:nvSpPr>
        <p:spPr>
          <a:xfrm>
            <a:off x="8972971" y="5313049"/>
            <a:ext cx="25026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las flechas para navegar por la información </a:t>
            </a:r>
            <a:endParaRPr sz="1400" b="0" i="0" u="none" strike="noStrike" cap="none">
              <a:solidFill>
                <a:srgbClr val="1F3864"/>
              </a:solidFill>
              <a:latin typeface="Open Sans"/>
              <a:ea typeface="Open Sans"/>
              <a:cs typeface="Open Sans"/>
              <a:sym typeface="Open Sans"/>
            </a:endParaRPr>
          </a:p>
        </p:txBody>
      </p:sp>
      <p:sp>
        <p:nvSpPr>
          <p:cNvPr id="4532" name="Google Shape;4532;p340">
            <a:hlinkClick r:id="" action="ppaction://hlinkshowjump?jump=lastslide"/>
          </p:cNvPr>
          <p:cNvSpPr/>
          <p:nvPr/>
        </p:nvSpPr>
        <p:spPr>
          <a:xfrm>
            <a:off x="11682752" y="3814498"/>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33" name="Google Shape;4533;p340"/>
          <p:cNvSpPr/>
          <p:nvPr/>
        </p:nvSpPr>
        <p:spPr>
          <a:xfrm>
            <a:off x="560803" y="3184498"/>
            <a:ext cx="2700000" cy="1980000"/>
          </a:xfrm>
          <a:prstGeom prst="roundRect">
            <a:avLst>
              <a:gd name="adj" fmla="val 16667"/>
            </a:avLst>
          </a:prstGeom>
          <a:noFill/>
          <a:ln w="38100"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34" name="Google Shape;4534;p340"/>
          <p:cNvSpPr txBox="1"/>
          <p:nvPr/>
        </p:nvSpPr>
        <p:spPr>
          <a:xfrm>
            <a:off x="910703" y="3752366"/>
            <a:ext cx="2056474"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Sequedad absoluta y sequedad reproducible</a:t>
            </a:r>
            <a:endParaRPr sz="1400" b="1" i="0" u="none" strike="noStrike" cap="none">
              <a:solidFill>
                <a:srgbClr val="3F3F3F"/>
              </a:solidFill>
              <a:latin typeface="Open Sans"/>
              <a:ea typeface="Open Sans"/>
              <a:cs typeface="Open Sans"/>
              <a:sym typeface="Open Sans"/>
            </a:endParaRPr>
          </a:p>
        </p:txBody>
      </p:sp>
      <p:sp>
        <p:nvSpPr>
          <p:cNvPr id="4535" name="Google Shape;4535;p340">
            <a:hlinkClick r:id="" action="ppaction://hlinkshowjump?jump=firstslide"/>
          </p:cNvPr>
          <p:cNvSpPr/>
          <p:nvPr/>
        </p:nvSpPr>
        <p:spPr>
          <a:xfrm>
            <a:off x="126607" y="3867888"/>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4540"/>
        <p:cNvGrpSpPr/>
        <p:nvPr/>
      </p:nvGrpSpPr>
      <p:grpSpPr>
        <a:xfrm>
          <a:off x="0" y="0"/>
          <a:ext cx="0" cy="0"/>
          <a:chOff x="0" y="0"/>
          <a:chExt cx="0" cy="0"/>
        </a:xfrm>
      </p:grpSpPr>
      <p:sp>
        <p:nvSpPr>
          <p:cNvPr id="4541" name="Google Shape;4541;p341"/>
          <p:cNvSpPr/>
          <p:nvPr/>
        </p:nvSpPr>
        <p:spPr>
          <a:xfrm>
            <a:off x="2405575" y="2317573"/>
            <a:ext cx="8530004" cy="36000"/>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42" name="Google Shape;4542;p341"/>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543" name="Google Shape;4543;p341"/>
          <p:cNvSpPr/>
          <p:nvPr/>
        </p:nvSpPr>
        <p:spPr>
          <a:xfrm>
            <a:off x="688495" y="2038332"/>
            <a:ext cx="2263191" cy="558482"/>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44" name="Google Shape;4544;p341"/>
          <p:cNvSpPr txBox="1"/>
          <p:nvPr/>
        </p:nvSpPr>
        <p:spPr>
          <a:xfrm>
            <a:off x="876593" y="2144689"/>
            <a:ext cx="203288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Técnicas de secado</a:t>
            </a:r>
            <a:endParaRPr sz="1400" b="1" i="0" u="none" strike="noStrike" cap="none">
              <a:solidFill>
                <a:schemeClr val="lt1"/>
              </a:solidFill>
              <a:latin typeface="Open Sans"/>
              <a:ea typeface="Open Sans"/>
              <a:cs typeface="Open Sans"/>
              <a:sym typeface="Open Sans"/>
            </a:endParaRPr>
          </a:p>
        </p:txBody>
      </p:sp>
      <p:pic>
        <p:nvPicPr>
          <p:cNvPr id="4545" name="Google Shape;4545;p341" descr="Icono&#10;&#10;Descripción generada automáticamente"/>
          <p:cNvPicPr preferRelativeResize="0"/>
          <p:nvPr/>
        </p:nvPicPr>
        <p:blipFill rotWithShape="1">
          <a:blip r:embed="rId3">
            <a:alphaModFix/>
          </a:blip>
          <a:srcRect/>
          <a:stretch/>
        </p:blipFill>
        <p:spPr>
          <a:xfrm>
            <a:off x="11682752" y="4115969"/>
            <a:ext cx="434340" cy="539422"/>
          </a:xfrm>
          <a:prstGeom prst="rect">
            <a:avLst/>
          </a:prstGeom>
          <a:noFill/>
          <a:ln>
            <a:noFill/>
          </a:ln>
        </p:spPr>
      </p:pic>
      <p:sp>
        <p:nvSpPr>
          <p:cNvPr id="4546" name="Google Shape;4546;p341"/>
          <p:cNvSpPr/>
          <p:nvPr/>
        </p:nvSpPr>
        <p:spPr>
          <a:xfrm>
            <a:off x="10935579" y="2030501"/>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4547" name="Google Shape;4547;p341"/>
          <p:cNvSpPr/>
          <p:nvPr/>
        </p:nvSpPr>
        <p:spPr>
          <a:xfrm>
            <a:off x="3413334" y="2456313"/>
            <a:ext cx="5350836" cy="3634998"/>
          </a:xfrm>
          <a:prstGeom prst="roundRect">
            <a:avLst>
              <a:gd name="adj" fmla="val 16667"/>
            </a:avLst>
          </a:prstGeom>
          <a:noFill/>
          <a:ln w="381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48" name="Google Shape;4548;p341"/>
          <p:cNvSpPr txBox="1"/>
          <p:nvPr/>
        </p:nvSpPr>
        <p:spPr>
          <a:xfrm>
            <a:off x="3582621" y="2790985"/>
            <a:ext cx="5083030" cy="3407023"/>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de la muestra por evaporación.</a:t>
            </a:r>
            <a:r>
              <a:rPr lang="es-ES" sz="1400" b="0" i="0" u="none" strike="noStrike" cap="none">
                <a:solidFill>
                  <a:srgbClr val="3F3F3F"/>
                </a:solidFill>
                <a:latin typeface="Open Sans"/>
                <a:ea typeface="Open Sans"/>
                <a:cs typeface="Open Sans"/>
                <a:sym typeface="Open Sans"/>
              </a:rPr>
              <a:t>  Si la muestra analizada padece cambios que se consideren secundarios, aun en las condiciones suaves de la desecación en la estufa, es útil usar la metodología de evaporación. Esta muestra se expone al aire y es pulverizada, a temperatura ambiente, así pues, el agua en exceso se evapora de ella. El secado a vacío se usa en algunas oportunidades, ya que cuando se reduce la presión se reduce el punto de ebullición del agua, así alcanza su expulsión a temperaturas más bajas. La muestra de metal permite secarse inmediatamente lavándose con acetona, pura o con disolvente miscible con el agua y secándose luego al aire por tiempo corto.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549" name="Google Shape;4549;p341"/>
          <p:cNvSpPr/>
          <p:nvPr/>
        </p:nvSpPr>
        <p:spPr>
          <a:xfrm>
            <a:off x="8905321" y="3132275"/>
            <a:ext cx="2700000" cy="1980000"/>
          </a:xfrm>
          <a:prstGeom prst="roundRect">
            <a:avLst>
              <a:gd name="adj" fmla="val 16667"/>
            </a:avLst>
          </a:prstGeom>
          <a:noFill/>
          <a:ln w="38100"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50" name="Google Shape;4550;p341"/>
          <p:cNvSpPr txBox="1"/>
          <p:nvPr/>
        </p:nvSpPr>
        <p:spPr>
          <a:xfrm>
            <a:off x="9169546" y="3814498"/>
            <a:ext cx="2056474"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y calcinación de precipitados</a:t>
            </a:r>
            <a:endParaRPr sz="1400" b="1" i="0" u="none" strike="noStrike" cap="none">
              <a:solidFill>
                <a:srgbClr val="3F3F3F"/>
              </a:solidFill>
              <a:latin typeface="Open Sans"/>
              <a:ea typeface="Open Sans"/>
              <a:cs typeface="Open Sans"/>
              <a:sym typeface="Open Sans"/>
            </a:endParaRPr>
          </a:p>
        </p:txBody>
      </p:sp>
      <p:sp>
        <p:nvSpPr>
          <p:cNvPr id="4551" name="Google Shape;4551;p341"/>
          <p:cNvSpPr txBox="1"/>
          <p:nvPr/>
        </p:nvSpPr>
        <p:spPr>
          <a:xfrm>
            <a:off x="8972971" y="5313049"/>
            <a:ext cx="25026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las flechas para navegar por la información </a:t>
            </a:r>
            <a:endParaRPr sz="1400" b="0" i="0" u="none" strike="noStrike" cap="none">
              <a:solidFill>
                <a:srgbClr val="1F3864"/>
              </a:solidFill>
              <a:latin typeface="Open Sans"/>
              <a:ea typeface="Open Sans"/>
              <a:cs typeface="Open Sans"/>
              <a:sym typeface="Open Sans"/>
            </a:endParaRPr>
          </a:p>
        </p:txBody>
      </p:sp>
      <p:sp>
        <p:nvSpPr>
          <p:cNvPr id="4552" name="Google Shape;4552;p341">
            <a:hlinkClick r:id="" action="ppaction://hlinkshowjump?jump=lastslide"/>
          </p:cNvPr>
          <p:cNvSpPr/>
          <p:nvPr/>
        </p:nvSpPr>
        <p:spPr>
          <a:xfrm>
            <a:off x="11682752" y="3814498"/>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53" name="Google Shape;4553;p341"/>
          <p:cNvSpPr/>
          <p:nvPr/>
        </p:nvSpPr>
        <p:spPr>
          <a:xfrm>
            <a:off x="560803" y="3184498"/>
            <a:ext cx="2700000" cy="1980000"/>
          </a:xfrm>
          <a:prstGeom prst="roundRect">
            <a:avLst>
              <a:gd name="adj" fmla="val 16667"/>
            </a:avLst>
          </a:prstGeom>
          <a:noFill/>
          <a:ln w="38100"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54" name="Google Shape;4554;p341"/>
          <p:cNvSpPr txBox="1"/>
          <p:nvPr/>
        </p:nvSpPr>
        <p:spPr>
          <a:xfrm>
            <a:off x="910703" y="3752366"/>
            <a:ext cx="205647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por calentamiento</a:t>
            </a:r>
            <a:endParaRPr sz="1400" b="1" i="0" u="none" strike="noStrike" cap="none">
              <a:solidFill>
                <a:srgbClr val="3F3F3F"/>
              </a:solidFill>
              <a:latin typeface="Open Sans"/>
              <a:ea typeface="Open Sans"/>
              <a:cs typeface="Open Sans"/>
              <a:sym typeface="Open Sans"/>
            </a:endParaRPr>
          </a:p>
        </p:txBody>
      </p:sp>
      <p:sp>
        <p:nvSpPr>
          <p:cNvPr id="4555" name="Google Shape;4555;p341">
            <a:hlinkClick r:id="" action="ppaction://hlinkshowjump?jump=firstslide"/>
          </p:cNvPr>
          <p:cNvSpPr/>
          <p:nvPr/>
        </p:nvSpPr>
        <p:spPr>
          <a:xfrm>
            <a:off x="126607" y="3867888"/>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4560"/>
        <p:cNvGrpSpPr/>
        <p:nvPr/>
      </p:nvGrpSpPr>
      <p:grpSpPr>
        <a:xfrm>
          <a:off x="0" y="0"/>
          <a:ext cx="0" cy="0"/>
          <a:chOff x="0" y="0"/>
          <a:chExt cx="0" cy="0"/>
        </a:xfrm>
      </p:grpSpPr>
      <p:sp>
        <p:nvSpPr>
          <p:cNvPr id="4561" name="Google Shape;4561;p342"/>
          <p:cNvSpPr/>
          <p:nvPr/>
        </p:nvSpPr>
        <p:spPr>
          <a:xfrm>
            <a:off x="3825561" y="5083068"/>
            <a:ext cx="4671325" cy="954107"/>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62" name="Google Shape;4562;p342"/>
          <p:cNvSpPr/>
          <p:nvPr/>
        </p:nvSpPr>
        <p:spPr>
          <a:xfrm>
            <a:off x="2405575" y="2317573"/>
            <a:ext cx="8530004" cy="36000"/>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63" name="Google Shape;4563;p342"/>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564" name="Google Shape;4564;p342"/>
          <p:cNvSpPr/>
          <p:nvPr/>
        </p:nvSpPr>
        <p:spPr>
          <a:xfrm>
            <a:off x="688495" y="2038332"/>
            <a:ext cx="2263191" cy="558482"/>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65" name="Google Shape;4565;p342"/>
          <p:cNvSpPr txBox="1"/>
          <p:nvPr/>
        </p:nvSpPr>
        <p:spPr>
          <a:xfrm>
            <a:off x="876593" y="2144689"/>
            <a:ext cx="203288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Técnicas de secado</a:t>
            </a:r>
            <a:endParaRPr sz="1400" b="1" i="0" u="none" strike="noStrike" cap="none">
              <a:solidFill>
                <a:schemeClr val="lt1"/>
              </a:solidFill>
              <a:latin typeface="Open Sans"/>
              <a:ea typeface="Open Sans"/>
              <a:cs typeface="Open Sans"/>
              <a:sym typeface="Open Sans"/>
            </a:endParaRPr>
          </a:p>
        </p:txBody>
      </p:sp>
      <p:pic>
        <p:nvPicPr>
          <p:cNvPr id="4566" name="Google Shape;4566;p342" descr="Icono&#10;&#10;Descripción generada automáticamente"/>
          <p:cNvPicPr preferRelativeResize="0"/>
          <p:nvPr/>
        </p:nvPicPr>
        <p:blipFill rotWithShape="1">
          <a:blip r:embed="rId3">
            <a:alphaModFix/>
          </a:blip>
          <a:srcRect/>
          <a:stretch/>
        </p:blipFill>
        <p:spPr>
          <a:xfrm>
            <a:off x="8015161" y="5578957"/>
            <a:ext cx="434340" cy="539422"/>
          </a:xfrm>
          <a:prstGeom prst="rect">
            <a:avLst/>
          </a:prstGeom>
          <a:noFill/>
          <a:ln>
            <a:noFill/>
          </a:ln>
        </p:spPr>
      </p:pic>
      <p:sp>
        <p:nvSpPr>
          <p:cNvPr id="4567" name="Google Shape;4567;p342"/>
          <p:cNvSpPr/>
          <p:nvPr/>
        </p:nvSpPr>
        <p:spPr>
          <a:xfrm>
            <a:off x="10935579" y="2030501"/>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4568" name="Google Shape;4568;p342"/>
          <p:cNvSpPr/>
          <p:nvPr/>
        </p:nvSpPr>
        <p:spPr>
          <a:xfrm>
            <a:off x="3413334" y="2456313"/>
            <a:ext cx="5350836" cy="3634998"/>
          </a:xfrm>
          <a:prstGeom prst="roundRect">
            <a:avLst>
              <a:gd name="adj" fmla="val 16667"/>
            </a:avLst>
          </a:prstGeom>
          <a:noFill/>
          <a:ln w="381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69" name="Google Shape;4569;p342"/>
          <p:cNvSpPr txBox="1"/>
          <p:nvPr/>
        </p:nvSpPr>
        <p:spPr>
          <a:xfrm>
            <a:off x="3596689" y="2706578"/>
            <a:ext cx="5083030" cy="271548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y calcinación de precipitados.</a:t>
            </a:r>
            <a:r>
              <a:rPr lang="es-ES" sz="1400" b="0" i="0" u="none" strike="noStrike" cap="none">
                <a:solidFill>
                  <a:srgbClr val="3F3F3F"/>
                </a:solidFill>
                <a:latin typeface="Open Sans"/>
                <a:ea typeface="Open Sans"/>
                <a:cs typeface="Open Sans"/>
                <a:sym typeface="Open Sans"/>
              </a:rPr>
              <a:t> El elemento esperado se aparta de otro elemento de una muestra por precipitación, lavado y filtración. Esta división de todos modos, no se completa hasta que el precipitado se seca completamente, para así erradicar la humedad existente por las fracciones de líquido lavado.  Gran cantidad de estos precipitados se secan correctamente si son ubicados en una estufa a 110 °C, entre media hora a 2 horas. A continuación, se describen seguidamente motivos por los cuales se necesita una temperatura más elevada: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570" name="Google Shape;4570;p342"/>
          <p:cNvSpPr txBox="1"/>
          <p:nvPr/>
        </p:nvSpPr>
        <p:spPr>
          <a:xfrm>
            <a:off x="8972971" y="5313049"/>
            <a:ext cx="25026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las flechas para navegar por la información </a:t>
            </a:r>
            <a:endParaRPr sz="1400" b="0" i="0" u="none" strike="noStrike" cap="none">
              <a:solidFill>
                <a:srgbClr val="1F3864"/>
              </a:solidFill>
              <a:latin typeface="Open Sans"/>
              <a:ea typeface="Open Sans"/>
              <a:cs typeface="Open Sans"/>
              <a:sym typeface="Open Sans"/>
            </a:endParaRPr>
          </a:p>
        </p:txBody>
      </p:sp>
      <p:sp>
        <p:nvSpPr>
          <p:cNvPr id="4571" name="Google Shape;4571;p342"/>
          <p:cNvSpPr/>
          <p:nvPr/>
        </p:nvSpPr>
        <p:spPr>
          <a:xfrm>
            <a:off x="560803" y="3184498"/>
            <a:ext cx="2700000" cy="1980000"/>
          </a:xfrm>
          <a:prstGeom prst="roundRect">
            <a:avLst>
              <a:gd name="adj" fmla="val 16667"/>
            </a:avLst>
          </a:prstGeom>
          <a:noFill/>
          <a:ln w="38100"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72" name="Google Shape;4572;p342"/>
          <p:cNvSpPr txBox="1"/>
          <p:nvPr/>
        </p:nvSpPr>
        <p:spPr>
          <a:xfrm>
            <a:off x="910703" y="3752366"/>
            <a:ext cx="2056474"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de la muestra por evaporación </a:t>
            </a:r>
            <a:endParaRPr sz="1400" b="1" i="0" u="none" strike="noStrike" cap="none">
              <a:solidFill>
                <a:srgbClr val="3F3F3F"/>
              </a:solidFill>
              <a:latin typeface="Open Sans"/>
              <a:ea typeface="Open Sans"/>
              <a:cs typeface="Open Sans"/>
              <a:sym typeface="Open Sans"/>
            </a:endParaRPr>
          </a:p>
        </p:txBody>
      </p:sp>
      <p:sp>
        <p:nvSpPr>
          <p:cNvPr id="4573" name="Google Shape;4573;p342">
            <a:hlinkClick r:id="" action="ppaction://hlinkshowjump?jump=firstslide"/>
          </p:cNvPr>
          <p:cNvSpPr/>
          <p:nvPr/>
        </p:nvSpPr>
        <p:spPr>
          <a:xfrm>
            <a:off x="126607" y="3867888"/>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74" name="Google Shape;4574;p342"/>
          <p:cNvSpPr txBox="1"/>
          <p:nvPr/>
        </p:nvSpPr>
        <p:spPr>
          <a:xfrm>
            <a:off x="4163402" y="5195276"/>
            <a:ext cx="3949604"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Algunas sustancias tienen la capacidad de retener partículas de agua hasta temperaturas mucho más altas que 110 °C.</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75" name="Google Shape;4575;p342">
            <a:hlinkClick r:id="" action="ppaction://hlinkshowjump?jump=lastslide"/>
          </p:cNvPr>
          <p:cNvSpPr/>
          <p:nvPr/>
        </p:nvSpPr>
        <p:spPr>
          <a:xfrm>
            <a:off x="8078588" y="5354273"/>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4580"/>
        <p:cNvGrpSpPr/>
        <p:nvPr/>
      </p:nvGrpSpPr>
      <p:grpSpPr>
        <a:xfrm>
          <a:off x="0" y="0"/>
          <a:ext cx="0" cy="0"/>
          <a:chOff x="0" y="0"/>
          <a:chExt cx="0" cy="0"/>
        </a:xfrm>
      </p:grpSpPr>
      <p:sp>
        <p:nvSpPr>
          <p:cNvPr id="4581" name="Google Shape;4581;p343"/>
          <p:cNvSpPr/>
          <p:nvPr/>
        </p:nvSpPr>
        <p:spPr>
          <a:xfrm>
            <a:off x="3825561" y="5083068"/>
            <a:ext cx="4671325" cy="954107"/>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82" name="Google Shape;4582;p343"/>
          <p:cNvSpPr/>
          <p:nvPr/>
        </p:nvSpPr>
        <p:spPr>
          <a:xfrm>
            <a:off x="2405575" y="2317573"/>
            <a:ext cx="8530004" cy="36000"/>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83" name="Google Shape;4583;p343"/>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584" name="Google Shape;4584;p343"/>
          <p:cNvSpPr/>
          <p:nvPr/>
        </p:nvSpPr>
        <p:spPr>
          <a:xfrm>
            <a:off x="688495" y="2038332"/>
            <a:ext cx="2263191" cy="558482"/>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85" name="Google Shape;4585;p343"/>
          <p:cNvSpPr txBox="1"/>
          <p:nvPr/>
        </p:nvSpPr>
        <p:spPr>
          <a:xfrm>
            <a:off x="876593" y="2144689"/>
            <a:ext cx="203288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Técnicas de secado</a:t>
            </a:r>
            <a:endParaRPr sz="1400" b="1" i="0" u="none" strike="noStrike" cap="none">
              <a:solidFill>
                <a:schemeClr val="lt1"/>
              </a:solidFill>
              <a:latin typeface="Open Sans"/>
              <a:ea typeface="Open Sans"/>
              <a:cs typeface="Open Sans"/>
              <a:sym typeface="Open Sans"/>
            </a:endParaRPr>
          </a:p>
        </p:txBody>
      </p:sp>
      <p:pic>
        <p:nvPicPr>
          <p:cNvPr id="4586" name="Google Shape;4586;p343" descr="Icono&#10;&#10;Descripción generada automáticamente"/>
          <p:cNvPicPr preferRelativeResize="0"/>
          <p:nvPr/>
        </p:nvPicPr>
        <p:blipFill rotWithShape="1">
          <a:blip r:embed="rId3">
            <a:alphaModFix/>
          </a:blip>
          <a:srcRect/>
          <a:stretch/>
        </p:blipFill>
        <p:spPr>
          <a:xfrm>
            <a:off x="11069165" y="2570501"/>
            <a:ext cx="434340" cy="539422"/>
          </a:xfrm>
          <a:prstGeom prst="rect">
            <a:avLst/>
          </a:prstGeom>
          <a:noFill/>
          <a:ln>
            <a:noFill/>
          </a:ln>
        </p:spPr>
      </p:pic>
      <p:sp>
        <p:nvSpPr>
          <p:cNvPr id="4587" name="Google Shape;4587;p343"/>
          <p:cNvSpPr/>
          <p:nvPr/>
        </p:nvSpPr>
        <p:spPr>
          <a:xfrm>
            <a:off x="10935579" y="2030501"/>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4588" name="Google Shape;4588;p343"/>
          <p:cNvSpPr/>
          <p:nvPr/>
        </p:nvSpPr>
        <p:spPr>
          <a:xfrm>
            <a:off x="3413334" y="2456313"/>
            <a:ext cx="5350836" cy="3634998"/>
          </a:xfrm>
          <a:prstGeom prst="roundRect">
            <a:avLst>
              <a:gd name="adj" fmla="val 16667"/>
            </a:avLst>
          </a:prstGeom>
          <a:noFill/>
          <a:ln w="381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89" name="Google Shape;4589;p343"/>
          <p:cNvSpPr txBox="1"/>
          <p:nvPr/>
        </p:nvSpPr>
        <p:spPr>
          <a:xfrm>
            <a:off x="3596689" y="2706578"/>
            <a:ext cx="5083030" cy="271548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y calcinación de precipitados.</a:t>
            </a:r>
            <a:r>
              <a:rPr lang="es-ES" sz="1400" b="0" i="0" u="none" strike="noStrike" cap="none">
                <a:solidFill>
                  <a:srgbClr val="3F3F3F"/>
                </a:solidFill>
                <a:latin typeface="Open Sans"/>
                <a:ea typeface="Open Sans"/>
                <a:cs typeface="Open Sans"/>
                <a:sym typeface="Open Sans"/>
              </a:rPr>
              <a:t> El elemento esperado se aparta de otro elemento de una muestra por precipitación, lavado y filtración. Esta división de todos modos, no se completa hasta que el precipitado se seca completamente, para así erradicar la humedad existente por las fracciones de líquido lavado.  Gran cantidad de estos precipitados se secan correctamente si son ubicados en una estufa a 110 °C, entre media hora a 2 horas. A continuación, se describen seguidamente motivos por los cuales se necesita una temperatura más elevada: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590" name="Google Shape;4590;p343"/>
          <p:cNvSpPr txBox="1"/>
          <p:nvPr/>
        </p:nvSpPr>
        <p:spPr>
          <a:xfrm>
            <a:off x="8972971" y="5313049"/>
            <a:ext cx="250260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las flechas para navegar por la información </a:t>
            </a:r>
            <a:endParaRPr sz="1400" b="0" i="0" u="none" strike="noStrike" cap="none">
              <a:solidFill>
                <a:srgbClr val="1F3864"/>
              </a:solidFill>
              <a:latin typeface="Open Sans"/>
              <a:ea typeface="Open Sans"/>
              <a:cs typeface="Open Sans"/>
              <a:sym typeface="Open Sans"/>
            </a:endParaRPr>
          </a:p>
        </p:txBody>
      </p:sp>
      <p:sp>
        <p:nvSpPr>
          <p:cNvPr id="4591" name="Google Shape;4591;p343"/>
          <p:cNvSpPr/>
          <p:nvPr/>
        </p:nvSpPr>
        <p:spPr>
          <a:xfrm>
            <a:off x="560803" y="3184498"/>
            <a:ext cx="2700000" cy="1980000"/>
          </a:xfrm>
          <a:prstGeom prst="roundRect">
            <a:avLst>
              <a:gd name="adj" fmla="val 16667"/>
            </a:avLst>
          </a:prstGeom>
          <a:noFill/>
          <a:ln w="38100"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92" name="Google Shape;4592;p343"/>
          <p:cNvSpPr txBox="1"/>
          <p:nvPr/>
        </p:nvSpPr>
        <p:spPr>
          <a:xfrm>
            <a:off x="910703" y="3752366"/>
            <a:ext cx="2056474"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de la muestra por evaporación </a:t>
            </a:r>
            <a:endParaRPr sz="1400" b="1" i="0" u="none" strike="noStrike" cap="none">
              <a:solidFill>
                <a:srgbClr val="3F3F3F"/>
              </a:solidFill>
              <a:latin typeface="Open Sans"/>
              <a:ea typeface="Open Sans"/>
              <a:cs typeface="Open Sans"/>
              <a:sym typeface="Open Sans"/>
            </a:endParaRPr>
          </a:p>
        </p:txBody>
      </p:sp>
      <p:sp>
        <p:nvSpPr>
          <p:cNvPr id="4593" name="Google Shape;4593;p343">
            <a:hlinkClick r:id="" action="ppaction://hlinkshowjump?jump=firstslide"/>
          </p:cNvPr>
          <p:cNvSpPr/>
          <p:nvPr/>
        </p:nvSpPr>
        <p:spPr>
          <a:xfrm>
            <a:off x="126607" y="3867888"/>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94" name="Google Shape;4594;p343"/>
          <p:cNvSpPr txBox="1"/>
          <p:nvPr/>
        </p:nvSpPr>
        <p:spPr>
          <a:xfrm>
            <a:off x="4149118" y="5054597"/>
            <a:ext cx="4287445" cy="133241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requiere temperaturas más elevadas para la eliminación y quemado del papel de filtro. Para la calcinación de precipitados y el secado es de mucho beneficio contar con mecheros y estufas.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595" name="Google Shape;4595;p343">
            <a:hlinkClick r:id="" action="ppaction://hlinkshowjump?jump=firstslide"/>
          </p:cNvPr>
          <p:cNvSpPr/>
          <p:nvPr/>
        </p:nvSpPr>
        <p:spPr>
          <a:xfrm>
            <a:off x="3854682" y="5326981"/>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sp>
        <p:nvSpPr>
          <p:cNvPr id="4601" name="Google Shape;4601;p344"/>
          <p:cNvSpPr/>
          <p:nvPr/>
        </p:nvSpPr>
        <p:spPr>
          <a:xfrm>
            <a:off x="4104454" y="2335484"/>
            <a:ext cx="7904870" cy="277354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02" name="Google Shape;4602;p344"/>
          <p:cNvSpPr/>
          <p:nvPr/>
        </p:nvSpPr>
        <p:spPr>
          <a:xfrm>
            <a:off x="6760519" y="204311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03" name="Google Shape;4603;p344"/>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604" name="Google Shape;4604;p344"/>
          <p:cNvSpPr txBox="1"/>
          <p:nvPr/>
        </p:nvSpPr>
        <p:spPr>
          <a:xfrm>
            <a:off x="4559644" y="2797114"/>
            <a:ext cx="7088406" cy="2027799"/>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Su propósito es reducir el tamaño de partículas de una muestra sólida, habitualmente teniendo en consideración que debe preservar su homogeneidad. </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Se aconseja reducir la magnitud de la muestra, ya que, cuanto menor sea el tamaño de partícula, menor será el fallo que se incurra en el estudio, ya que las muestras divididas con precisión son más homogéneas, pueden mezclarse y submuestrear con mayor exactitud y fiabilidad, pueden disolverse y extraerse sin problema, porque plantea mayor superficie expuesta al disolvente. En una muestra, esta suele cambiar su composición.</a:t>
            </a:r>
            <a:endParaRPr/>
          </a:p>
        </p:txBody>
      </p:sp>
      <p:pic>
        <p:nvPicPr>
          <p:cNvPr id="4605" name="Google Shape;4605;p344"/>
          <p:cNvPicPr preferRelativeResize="0"/>
          <p:nvPr/>
        </p:nvPicPr>
        <p:blipFill rotWithShape="1">
          <a:blip r:embed="rId3">
            <a:alphaModFix/>
          </a:blip>
          <a:srcRect/>
          <a:stretch/>
        </p:blipFill>
        <p:spPr>
          <a:xfrm>
            <a:off x="543950" y="1723356"/>
            <a:ext cx="4144164" cy="4144164"/>
          </a:xfrm>
          <a:prstGeom prst="rect">
            <a:avLst/>
          </a:prstGeom>
          <a:noFill/>
          <a:ln>
            <a:noFill/>
          </a:ln>
        </p:spPr>
      </p:pic>
      <p:sp>
        <p:nvSpPr>
          <p:cNvPr id="4606" name="Google Shape;4606;p344"/>
          <p:cNvSpPr txBox="1"/>
          <p:nvPr/>
        </p:nvSpPr>
        <p:spPr>
          <a:xfrm>
            <a:off x="6899361" y="215615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07" name="Google Shape;4607;p344" descr="Icono&#10;&#10;Descripción generada automáticamente"/>
          <p:cNvPicPr preferRelativeResize="0"/>
          <p:nvPr/>
        </p:nvPicPr>
        <p:blipFill rotWithShape="1">
          <a:blip r:embed="rId4">
            <a:alphaModFix/>
          </a:blip>
          <a:srcRect/>
          <a:stretch/>
        </p:blipFill>
        <p:spPr>
          <a:xfrm>
            <a:off x="7179336" y="6270892"/>
            <a:ext cx="434340" cy="539422"/>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4612"/>
        <p:cNvGrpSpPr/>
        <p:nvPr/>
      </p:nvGrpSpPr>
      <p:grpSpPr>
        <a:xfrm>
          <a:off x="0" y="0"/>
          <a:ext cx="0" cy="0"/>
          <a:chOff x="0" y="0"/>
          <a:chExt cx="0" cy="0"/>
        </a:xfrm>
      </p:grpSpPr>
      <p:sp>
        <p:nvSpPr>
          <p:cNvPr id="4613" name="Google Shape;4613;p345"/>
          <p:cNvSpPr/>
          <p:nvPr/>
        </p:nvSpPr>
        <p:spPr>
          <a:xfrm>
            <a:off x="3919454" y="4173577"/>
            <a:ext cx="7977170" cy="189771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14" name="Google Shape;4614;p345"/>
          <p:cNvSpPr/>
          <p:nvPr/>
        </p:nvSpPr>
        <p:spPr>
          <a:xfrm>
            <a:off x="3962726" y="3352445"/>
            <a:ext cx="7904870" cy="74058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15" name="Google Shape;4615;p345"/>
          <p:cNvSpPr/>
          <p:nvPr/>
        </p:nvSpPr>
        <p:spPr>
          <a:xfrm>
            <a:off x="6760519" y="204311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16" name="Google Shape;4616;p345"/>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617" name="Google Shape;4617;p345"/>
          <p:cNvSpPr txBox="1"/>
          <p:nvPr/>
        </p:nvSpPr>
        <p:spPr>
          <a:xfrm>
            <a:off x="4559644" y="2622944"/>
            <a:ext cx="7088406" cy="54213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Las siguientes son características que podrían afectar la composición de la muestra:</a:t>
            </a:r>
            <a:endParaRPr/>
          </a:p>
        </p:txBody>
      </p:sp>
      <p:pic>
        <p:nvPicPr>
          <p:cNvPr id="4618" name="Google Shape;4618;p345"/>
          <p:cNvPicPr preferRelativeResize="0"/>
          <p:nvPr/>
        </p:nvPicPr>
        <p:blipFill rotWithShape="1">
          <a:blip r:embed="rId3">
            <a:alphaModFix/>
          </a:blip>
          <a:srcRect/>
          <a:stretch/>
        </p:blipFill>
        <p:spPr>
          <a:xfrm>
            <a:off x="543950" y="1723356"/>
            <a:ext cx="4144164" cy="4144164"/>
          </a:xfrm>
          <a:prstGeom prst="rect">
            <a:avLst/>
          </a:prstGeom>
          <a:noFill/>
          <a:ln>
            <a:noFill/>
          </a:ln>
        </p:spPr>
      </p:pic>
      <p:sp>
        <p:nvSpPr>
          <p:cNvPr id="4619" name="Google Shape;4619;p345"/>
          <p:cNvSpPr txBox="1"/>
          <p:nvPr/>
        </p:nvSpPr>
        <p:spPr>
          <a:xfrm>
            <a:off x="6899361" y="215615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20" name="Google Shape;4620;p345" descr="Icono&#10;&#10;Descripción generada automáticamente"/>
          <p:cNvPicPr preferRelativeResize="0"/>
          <p:nvPr/>
        </p:nvPicPr>
        <p:blipFill rotWithShape="1">
          <a:blip r:embed="rId4">
            <a:alphaModFix/>
          </a:blip>
          <a:srcRect/>
          <a:stretch/>
        </p:blipFill>
        <p:spPr>
          <a:xfrm>
            <a:off x="7179336" y="6270892"/>
            <a:ext cx="434340" cy="539422"/>
          </a:xfrm>
          <a:prstGeom prst="rect">
            <a:avLst/>
          </a:prstGeom>
          <a:noFill/>
          <a:ln>
            <a:noFill/>
          </a:ln>
        </p:spPr>
      </p:pic>
      <p:sp>
        <p:nvSpPr>
          <p:cNvPr id="4621" name="Google Shape;4621;p345"/>
          <p:cNvSpPr txBox="1"/>
          <p:nvPr/>
        </p:nvSpPr>
        <p:spPr>
          <a:xfrm>
            <a:off x="4484551" y="3404583"/>
            <a:ext cx="7088406" cy="54213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Las altas temperaturas provocadas en la trituración y molienda pueden causar disminución de componentes volátiles. </a:t>
            </a:r>
            <a:endParaRPr/>
          </a:p>
        </p:txBody>
      </p:sp>
      <p:sp>
        <p:nvSpPr>
          <p:cNvPr id="4622" name="Google Shape;4622;p345"/>
          <p:cNvSpPr txBox="1"/>
          <p:nvPr/>
        </p:nvSpPr>
        <p:spPr>
          <a:xfrm>
            <a:off x="4334808" y="4365910"/>
            <a:ext cx="7088400" cy="14607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Si se reduce el tamaño de la partícula se amplía el área de superficie del sólido y a pesar de que </a:t>
            </a:r>
            <a:r>
              <a:rPr lang="es-ES">
                <a:solidFill>
                  <a:srgbClr val="3F3F3F"/>
                </a:solidFill>
                <a:latin typeface="Open Sans"/>
                <a:ea typeface="Open Sans"/>
                <a:cs typeface="Open Sans"/>
                <a:sym typeface="Open Sans"/>
              </a:rPr>
              <a:t>facilita</a:t>
            </a:r>
            <a:r>
              <a:rPr lang="es-ES" sz="1400" b="0" i="0" u="none" strike="noStrike" cap="none">
                <a:solidFill>
                  <a:srgbClr val="3F3F3F"/>
                </a:solidFill>
                <a:latin typeface="Open Sans"/>
                <a:ea typeface="Open Sans"/>
                <a:cs typeface="Open Sans"/>
                <a:sym typeface="Open Sans"/>
              </a:rPr>
              <a:t> el estudio por su homogeneidad y mayor posibilidad de exactitud y fiabilidad, se presenta el riesgo de que tenga más susceptibilidad a reaccionar con la atmósfera, por lo tanto, es necesario que las condiciones y el ambiente donde se desarrolle el análisis sea controlado, cerrado y limpio.</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sp>
        <p:nvSpPr>
          <p:cNvPr id="4628" name="Google Shape;4628;p346"/>
          <p:cNvSpPr/>
          <p:nvPr/>
        </p:nvSpPr>
        <p:spPr>
          <a:xfrm>
            <a:off x="8975187" y="2832356"/>
            <a:ext cx="2882325" cy="309014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29" name="Google Shape;4629;p346"/>
          <p:cNvSpPr/>
          <p:nvPr/>
        </p:nvSpPr>
        <p:spPr>
          <a:xfrm>
            <a:off x="3890426" y="2818288"/>
            <a:ext cx="4958152" cy="309014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30" name="Google Shape;4630;p346"/>
          <p:cNvSpPr/>
          <p:nvPr/>
        </p:nvSpPr>
        <p:spPr>
          <a:xfrm>
            <a:off x="6760519" y="204311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31" name="Google Shape;4631;p346"/>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632" name="Google Shape;4632;p346"/>
          <p:cNvPicPr preferRelativeResize="0"/>
          <p:nvPr/>
        </p:nvPicPr>
        <p:blipFill rotWithShape="1">
          <a:blip r:embed="rId3">
            <a:alphaModFix/>
          </a:blip>
          <a:srcRect/>
          <a:stretch/>
        </p:blipFill>
        <p:spPr>
          <a:xfrm>
            <a:off x="543950" y="1723356"/>
            <a:ext cx="4144164" cy="4144164"/>
          </a:xfrm>
          <a:prstGeom prst="rect">
            <a:avLst/>
          </a:prstGeom>
          <a:noFill/>
          <a:ln>
            <a:noFill/>
          </a:ln>
        </p:spPr>
      </p:pic>
      <p:sp>
        <p:nvSpPr>
          <p:cNvPr id="4633" name="Google Shape;4633;p346"/>
          <p:cNvSpPr txBox="1"/>
          <p:nvPr/>
        </p:nvSpPr>
        <p:spPr>
          <a:xfrm>
            <a:off x="6899361" y="215615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34" name="Google Shape;4634;p346" descr="Icono&#10;&#10;Descripción generada automáticamente"/>
          <p:cNvPicPr preferRelativeResize="0"/>
          <p:nvPr/>
        </p:nvPicPr>
        <p:blipFill rotWithShape="1">
          <a:blip r:embed="rId4">
            <a:alphaModFix/>
          </a:blip>
          <a:srcRect/>
          <a:stretch/>
        </p:blipFill>
        <p:spPr>
          <a:xfrm>
            <a:off x="7179336" y="6270892"/>
            <a:ext cx="434340" cy="539422"/>
          </a:xfrm>
          <a:prstGeom prst="rect">
            <a:avLst/>
          </a:prstGeom>
          <a:noFill/>
          <a:ln>
            <a:noFill/>
          </a:ln>
        </p:spPr>
      </p:pic>
      <p:sp>
        <p:nvSpPr>
          <p:cNvPr id="4635" name="Google Shape;4635;p346"/>
          <p:cNvSpPr txBox="1"/>
          <p:nvPr/>
        </p:nvSpPr>
        <p:spPr>
          <a:xfrm>
            <a:off x="4526755" y="3003825"/>
            <a:ext cx="4144164" cy="284725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molienda de materiales duros es más lenta que la molienda usada para materiales más suaves. La molienda dura, para empezar, disminuye a trozos diminutos en planchas de acero duro utilizando un martillo para impactar. La pérdida de material se puede impedir bordeando la muestra con algún reborde. Usualmente el mortero y la mano, son de acero firme al tungsteno. De este modo alcanza a rebajar a polvo grueso, que, más tarde, se pulveriza en diminutas porciones por medio de morteros. </a:t>
            </a:r>
            <a:endParaRPr/>
          </a:p>
        </p:txBody>
      </p:sp>
      <p:sp>
        <p:nvSpPr>
          <p:cNvPr id="4636" name="Google Shape;4636;p346"/>
          <p:cNvSpPr txBox="1"/>
          <p:nvPr/>
        </p:nvSpPr>
        <p:spPr>
          <a:xfrm>
            <a:off x="9111579" y="3024531"/>
            <a:ext cx="2536471" cy="26776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Debido al deterioro mecánico, se puede generar abrasión de las superficies del molino. Esto puede ensuciar la muestra de manera notable. Debido a esto, se acostumbra a la fabricación de molinos con superficies de acero endurecido o ágata, y así disminuir la contaminación.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4641"/>
        <p:cNvGrpSpPr/>
        <p:nvPr/>
      </p:nvGrpSpPr>
      <p:grpSpPr>
        <a:xfrm>
          <a:off x="0" y="0"/>
          <a:ext cx="0" cy="0"/>
          <a:chOff x="0" y="0"/>
          <a:chExt cx="0" cy="0"/>
        </a:xfrm>
      </p:grpSpPr>
      <p:pic>
        <p:nvPicPr>
          <p:cNvPr id="4642" name="Google Shape;4642;p347"/>
          <p:cNvPicPr preferRelativeResize="0"/>
          <p:nvPr/>
        </p:nvPicPr>
        <p:blipFill rotWithShape="1">
          <a:blip r:embed="rId3">
            <a:alphaModFix/>
          </a:blip>
          <a:srcRect l="59722" t="51919" r="8099" b="27232"/>
          <a:stretch/>
        </p:blipFill>
        <p:spPr>
          <a:xfrm>
            <a:off x="4448961" y="3987451"/>
            <a:ext cx="6636379" cy="2168190"/>
          </a:xfrm>
          <a:prstGeom prst="rect">
            <a:avLst/>
          </a:prstGeom>
          <a:noFill/>
          <a:ln>
            <a:noFill/>
          </a:ln>
        </p:spPr>
      </p:pic>
      <p:sp>
        <p:nvSpPr>
          <p:cNvPr id="4643" name="Google Shape;4643;p347"/>
          <p:cNvSpPr/>
          <p:nvPr/>
        </p:nvSpPr>
        <p:spPr>
          <a:xfrm>
            <a:off x="3890426" y="2677608"/>
            <a:ext cx="7904870" cy="123151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44" name="Google Shape;4644;p347"/>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45" name="Google Shape;4645;p347"/>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646" name="Google Shape;4646;p347"/>
          <p:cNvPicPr preferRelativeResize="0"/>
          <p:nvPr/>
        </p:nvPicPr>
        <p:blipFill rotWithShape="1">
          <a:blip r:embed="rId4">
            <a:alphaModFix/>
          </a:blip>
          <a:srcRect/>
          <a:stretch/>
        </p:blipFill>
        <p:spPr>
          <a:xfrm>
            <a:off x="543950" y="1723356"/>
            <a:ext cx="4144164" cy="4144164"/>
          </a:xfrm>
          <a:prstGeom prst="rect">
            <a:avLst/>
          </a:prstGeom>
          <a:noFill/>
          <a:ln>
            <a:noFill/>
          </a:ln>
        </p:spPr>
      </p:pic>
      <p:sp>
        <p:nvSpPr>
          <p:cNvPr id="4647" name="Google Shape;4647;p347"/>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48" name="Google Shape;4648;p347" descr="Icono&#10;&#10;Descripción generada automáticamente"/>
          <p:cNvPicPr preferRelativeResize="0"/>
          <p:nvPr/>
        </p:nvPicPr>
        <p:blipFill rotWithShape="1">
          <a:blip r:embed="rId5">
            <a:alphaModFix/>
          </a:blip>
          <a:srcRect/>
          <a:stretch/>
        </p:blipFill>
        <p:spPr>
          <a:xfrm>
            <a:off x="5576567" y="5308833"/>
            <a:ext cx="434340" cy="539422"/>
          </a:xfrm>
          <a:prstGeom prst="rect">
            <a:avLst/>
          </a:prstGeom>
          <a:noFill/>
          <a:ln>
            <a:noFill/>
          </a:ln>
        </p:spPr>
      </p:pic>
      <p:sp>
        <p:nvSpPr>
          <p:cNvPr id="4649" name="Google Shape;4649;p347"/>
          <p:cNvSpPr txBox="1"/>
          <p:nvPr/>
        </p:nvSpPr>
        <p:spPr>
          <a:xfrm>
            <a:off x="4526754" y="2863145"/>
            <a:ext cx="7121295" cy="87524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se muestran los primordiales instrumentos que se usan para disminuir los tamaños de las partículas de los sólidos:</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Da clic en las imágenes para ampliar la información. </a:t>
            </a:r>
            <a:endParaRPr sz="1400" b="0" i="0" u="none" strike="noStrike" cap="none">
              <a:solidFill>
                <a:srgbClr val="3F3F3F"/>
              </a:solidFill>
              <a:latin typeface="Open Sans"/>
              <a:ea typeface="Open Sans"/>
              <a:cs typeface="Open Sans"/>
              <a:sym typeface="Open Sans"/>
            </a:endParaRPr>
          </a:p>
        </p:txBody>
      </p:sp>
      <p:sp>
        <p:nvSpPr>
          <p:cNvPr id="4650" name="Google Shape;4650;p347"/>
          <p:cNvSpPr/>
          <p:nvPr/>
        </p:nvSpPr>
        <p:spPr>
          <a:xfrm>
            <a:off x="10909033" y="4353567"/>
            <a:ext cx="936000" cy="936000"/>
          </a:xfrm>
          <a:prstGeom prst="plus">
            <a:avLst>
              <a:gd name="adj" fmla="val 37500"/>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651" name="Google Shape;4651;p347" descr="Diseño de un equipo triturador para reciclaje de madera”"/>
          <p:cNvPicPr preferRelativeResize="0"/>
          <p:nvPr/>
        </p:nvPicPr>
        <p:blipFill rotWithShape="1">
          <a:blip r:embed="rId6">
            <a:alphaModFix/>
          </a:blip>
          <a:srcRect/>
          <a:stretch/>
        </p:blipFill>
        <p:spPr>
          <a:xfrm>
            <a:off x="4530139" y="4094660"/>
            <a:ext cx="1407886" cy="1194908"/>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4656"/>
        <p:cNvGrpSpPr/>
        <p:nvPr/>
      </p:nvGrpSpPr>
      <p:grpSpPr>
        <a:xfrm>
          <a:off x="0" y="0"/>
          <a:ext cx="0" cy="0"/>
          <a:chOff x="0" y="0"/>
          <a:chExt cx="0" cy="0"/>
        </a:xfrm>
      </p:grpSpPr>
      <p:sp>
        <p:nvSpPr>
          <p:cNvPr id="4657" name="Google Shape;4657;p348"/>
          <p:cNvSpPr/>
          <p:nvPr/>
        </p:nvSpPr>
        <p:spPr>
          <a:xfrm>
            <a:off x="498980" y="2177142"/>
            <a:ext cx="11251345" cy="3758963"/>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58" name="Google Shape;4658;p348"/>
          <p:cNvSpPr/>
          <p:nvPr/>
        </p:nvSpPr>
        <p:spPr>
          <a:xfrm>
            <a:off x="4676931" y="1897492"/>
            <a:ext cx="2936745"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59" name="Google Shape;4659;p348"/>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660" name="Google Shape;4660;p348"/>
          <p:cNvSpPr txBox="1"/>
          <p:nvPr/>
        </p:nvSpPr>
        <p:spPr>
          <a:xfrm>
            <a:off x="4901624" y="2055963"/>
            <a:ext cx="27126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Trituradoras de mandíbula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61" name="Google Shape;4661;p348"/>
          <p:cNvSpPr txBox="1"/>
          <p:nvPr/>
        </p:nvSpPr>
        <p:spPr>
          <a:xfrm>
            <a:off x="1135705" y="3092400"/>
            <a:ext cx="10212380" cy="2258311"/>
          </a:xfrm>
          <a:prstGeom prst="rect">
            <a:avLst/>
          </a:prstGeom>
          <a:noFill/>
          <a:ln>
            <a:noFill/>
          </a:ln>
        </p:spPr>
        <p:txBody>
          <a:bodyPr spcFirstLastPara="1" wrap="square" lIns="91425" tIns="45700" rIns="91425" bIns="45700" anchor="t" anchorCtr="0">
            <a:spAutoFit/>
          </a:bodyPr>
          <a:lstStyle/>
          <a:p>
            <a:pPr marL="18034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También se les llama trituradora de quijada. Maquinaria usada para la trituración gruesa y media, las partículas obtenidas no se consideran finas como las de otro proceso en el que está implicada la trituración. En la producción mineral e industrial son muy utilizadas las trituradoras de mandíbulas, las cuales se les conoce de esta manera, ya que su placa de trituración realiza movimientos que se asemejan a una mandíbula en proceso de masticación. </a:t>
            </a:r>
            <a:endParaRPr/>
          </a:p>
          <a:p>
            <a:pPr marL="18034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Se produce un movimiento oscilatorio en la placa de trituración, gracias al motor con que cuenta la trituradora, permitiendo que el mineral ingrese por la parte superior de la trituradora (agujero amplio que se cierra a medida que el mineral pasa en la trituradora). La circulación oscilatoria y la presión que ejerce la placa de trituración sobre los minerales, los hace golpear con la parte interna de la máquina, lo que causa que las piedras se separen y se complete el proceso.</a:t>
            </a:r>
            <a:endParaRPr/>
          </a:p>
        </p:txBody>
      </p:sp>
      <p:pic>
        <p:nvPicPr>
          <p:cNvPr id="4662" name="Google Shape;4662;p348" descr="Diseño de un equipo triturador para reciclaje de madera”"/>
          <p:cNvPicPr preferRelativeResize="0"/>
          <p:nvPr/>
        </p:nvPicPr>
        <p:blipFill rotWithShape="1">
          <a:blip r:embed="rId3">
            <a:alphaModFix/>
          </a:blip>
          <a:srcRect/>
          <a:stretch/>
        </p:blipFill>
        <p:spPr>
          <a:xfrm>
            <a:off x="3319975" y="1643217"/>
            <a:ext cx="1581649" cy="1490065"/>
          </a:xfrm>
          <a:prstGeom prst="rect">
            <a:avLst/>
          </a:prstGeom>
          <a:noFill/>
          <a:ln>
            <a:noFill/>
          </a:ln>
        </p:spPr>
      </p:pic>
      <p:sp>
        <p:nvSpPr>
          <p:cNvPr id="4663" name="Google Shape;4663;p348"/>
          <p:cNvSpPr/>
          <p:nvPr/>
        </p:nvSpPr>
        <p:spPr>
          <a:xfrm>
            <a:off x="10957810" y="1897492"/>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664" name="Google Shape;4664;p348" descr="Icono&#10;&#10;Descripción generada automáticamente"/>
          <p:cNvPicPr preferRelativeResize="0"/>
          <p:nvPr/>
        </p:nvPicPr>
        <p:blipFill rotWithShape="1">
          <a:blip r:embed="rId4">
            <a:alphaModFix/>
          </a:blip>
          <a:srcRect/>
          <a:stretch/>
        </p:blipFill>
        <p:spPr>
          <a:xfrm>
            <a:off x="10972558" y="2222678"/>
            <a:ext cx="434340" cy="5394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76"/>
          <p:cNvSpPr/>
          <p:nvPr/>
        </p:nvSpPr>
        <p:spPr>
          <a:xfrm>
            <a:off x="1760561" y="3856425"/>
            <a:ext cx="9894625" cy="213494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 name="Google Shape;452;p176"/>
          <p:cNvSpPr/>
          <p:nvPr/>
        </p:nvSpPr>
        <p:spPr>
          <a:xfrm>
            <a:off x="5577379" y="3597278"/>
            <a:ext cx="2593078" cy="716982"/>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3" name="Google Shape;453;p176"/>
          <p:cNvSpPr/>
          <p:nvPr/>
        </p:nvSpPr>
        <p:spPr>
          <a:xfrm>
            <a:off x="2436119" y="3565494"/>
            <a:ext cx="2593078" cy="716982"/>
          </a:xfrm>
          <a:prstGeom prst="rect">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4" name="Google Shape;454;p176"/>
          <p:cNvSpPr/>
          <p:nvPr/>
        </p:nvSpPr>
        <p:spPr>
          <a:xfrm>
            <a:off x="1637728" y="1570420"/>
            <a:ext cx="10017459" cy="2102347"/>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5" name="Google Shape;455;p176"/>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456" name="Google Shape;456;p176"/>
          <p:cNvSpPr/>
          <p:nvPr/>
        </p:nvSpPr>
        <p:spPr>
          <a:xfrm>
            <a:off x="313896" y="2874011"/>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7" name="Google Shape;457;p176"/>
          <p:cNvSpPr txBox="1"/>
          <p:nvPr/>
        </p:nvSpPr>
        <p:spPr>
          <a:xfrm>
            <a:off x="375310" y="307228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a:t>
            </a:r>
            <a:endParaRPr sz="1400" b="1" i="0" u="none" strike="noStrike" cap="none">
              <a:solidFill>
                <a:srgbClr val="3F3F3F"/>
              </a:solidFill>
              <a:latin typeface="Open Sans"/>
              <a:ea typeface="Open Sans"/>
              <a:cs typeface="Open Sans"/>
              <a:sym typeface="Open Sans"/>
            </a:endParaRPr>
          </a:p>
        </p:txBody>
      </p:sp>
      <p:sp>
        <p:nvSpPr>
          <p:cNvPr id="458" name="Google Shape;458;p176"/>
          <p:cNvSpPr txBox="1"/>
          <p:nvPr/>
        </p:nvSpPr>
        <p:spPr>
          <a:xfrm>
            <a:off x="2586243" y="1709682"/>
            <a:ext cx="893246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de gran relevancia la función que ejerce el agua en el estudio cuantificado, ya que la posible variación del agua entre atmósfera y muestra (se refiere al calor del agua contenida en el ambiente) conseguiría alterar la estructura de la muestra independientemente del proceso analítico usado posteriormente.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cambio de agua entre el precipitado y la atmósfera podría ser motivo de equivocación en una determinación gravimétrica.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que los logros analíticos tengan relevancia, el contenido del agua debería ser un constituyente conocido. De tal manera que al emplear la muestra húmeda se alcanzaría a cambiar la eficacia a base seca y viceversa.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459" name="Google Shape;459;p176" descr="Icono&#10;&#10;Descripción generada automáticamente"/>
          <p:cNvPicPr preferRelativeResize="0"/>
          <p:nvPr/>
        </p:nvPicPr>
        <p:blipFill rotWithShape="1">
          <a:blip r:embed="rId3">
            <a:alphaModFix/>
          </a:blip>
          <a:srcRect/>
          <a:stretch/>
        </p:blipFill>
        <p:spPr>
          <a:xfrm>
            <a:off x="2471432" y="3756808"/>
            <a:ext cx="434340" cy="539422"/>
          </a:xfrm>
          <a:prstGeom prst="rect">
            <a:avLst/>
          </a:prstGeom>
          <a:noFill/>
          <a:ln>
            <a:noFill/>
          </a:ln>
        </p:spPr>
      </p:pic>
      <p:pic>
        <p:nvPicPr>
          <p:cNvPr id="460" name="Google Shape;460;p176"/>
          <p:cNvPicPr preferRelativeResize="0"/>
          <p:nvPr/>
        </p:nvPicPr>
        <p:blipFill rotWithShape="1">
          <a:blip r:embed="rId4">
            <a:alphaModFix/>
          </a:blip>
          <a:srcRect/>
          <a:stretch/>
        </p:blipFill>
        <p:spPr>
          <a:xfrm>
            <a:off x="636369" y="1561355"/>
            <a:ext cx="1506329" cy="1506329"/>
          </a:xfrm>
          <a:prstGeom prst="rect">
            <a:avLst/>
          </a:prstGeom>
          <a:noFill/>
          <a:ln>
            <a:noFill/>
          </a:ln>
        </p:spPr>
      </p:pic>
      <p:sp>
        <p:nvSpPr>
          <p:cNvPr id="461" name="Google Shape;461;p176"/>
          <p:cNvSpPr txBox="1"/>
          <p:nvPr/>
        </p:nvSpPr>
        <p:spPr>
          <a:xfrm>
            <a:off x="2688602" y="384282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en estufa </a:t>
            </a:r>
            <a:endParaRPr sz="1400" b="1" i="0" u="none" strike="noStrike" cap="none">
              <a:solidFill>
                <a:srgbClr val="3F3F3F"/>
              </a:solidFill>
              <a:latin typeface="Open Sans"/>
              <a:ea typeface="Open Sans"/>
              <a:cs typeface="Open Sans"/>
              <a:sym typeface="Open Sans"/>
            </a:endParaRPr>
          </a:p>
        </p:txBody>
      </p:sp>
      <p:sp>
        <p:nvSpPr>
          <p:cNvPr id="462" name="Google Shape;462;p176"/>
          <p:cNvSpPr txBox="1"/>
          <p:nvPr/>
        </p:nvSpPr>
        <p:spPr>
          <a:xfrm>
            <a:off x="359197" y="3776664"/>
            <a:ext cx="1278531"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Clic en las tarjetas para ampliar la información</a:t>
            </a:r>
            <a:endParaRPr sz="1400" b="0" i="0" u="none" strike="noStrike" cap="none">
              <a:solidFill>
                <a:srgbClr val="1F3864"/>
              </a:solidFill>
              <a:latin typeface="Arial"/>
              <a:ea typeface="Arial"/>
              <a:cs typeface="Arial"/>
              <a:sym typeface="Arial"/>
            </a:endParaRPr>
          </a:p>
        </p:txBody>
      </p:sp>
      <p:sp>
        <p:nvSpPr>
          <p:cNvPr id="463" name="Google Shape;463;p176"/>
          <p:cNvSpPr txBox="1"/>
          <p:nvPr/>
        </p:nvSpPr>
        <p:spPr>
          <a:xfrm>
            <a:off x="5816216" y="3842824"/>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Liofilización</a:t>
            </a:r>
            <a:endParaRPr/>
          </a:p>
        </p:txBody>
      </p:sp>
      <p:pic>
        <p:nvPicPr>
          <p:cNvPr id="464" name="Google Shape;464;p176"/>
          <p:cNvPicPr preferRelativeResize="0"/>
          <p:nvPr/>
        </p:nvPicPr>
        <p:blipFill rotWithShape="1">
          <a:blip r:embed="rId5">
            <a:alphaModFix/>
          </a:blip>
          <a:srcRect/>
          <a:stretch/>
        </p:blipFill>
        <p:spPr>
          <a:xfrm>
            <a:off x="1158712" y="4730771"/>
            <a:ext cx="1312720" cy="1312720"/>
          </a:xfrm>
          <a:prstGeom prst="rect">
            <a:avLst/>
          </a:prstGeom>
          <a:noFill/>
          <a:ln>
            <a:noFill/>
          </a:ln>
        </p:spPr>
      </p:pic>
      <p:sp>
        <p:nvSpPr>
          <p:cNvPr id="465" name="Google Shape;465;p176"/>
          <p:cNvSpPr txBox="1"/>
          <p:nvPr/>
        </p:nvSpPr>
        <p:spPr>
          <a:xfrm flipH="1">
            <a:off x="2632869" y="4485681"/>
            <a:ext cx="5746855"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debe ubicar la muestra bien extendida en un vidrio de reloj, y se coloca en el horno a 100°C por un tiempo establecido con temperatura ya identificada, dado que temperaturas muy altas causan descomposición de la muestra y si la temperatura es baja puede ocasionar un aumento del tiempo de la muestra en la estufa.</a:t>
            </a:r>
            <a:endParaRPr sz="1400" b="0" i="0" u="none" strike="noStrike" cap="none">
              <a:solidFill>
                <a:srgbClr val="000000"/>
              </a:solidFill>
              <a:latin typeface="Arial"/>
              <a:ea typeface="Arial"/>
              <a:cs typeface="Arial"/>
              <a:sym typeface="Arial"/>
            </a:endParaRPr>
          </a:p>
        </p:txBody>
      </p:sp>
      <p:pic>
        <p:nvPicPr>
          <p:cNvPr id="466" name="Google Shape;466;p176"/>
          <p:cNvPicPr preferRelativeResize="0"/>
          <p:nvPr/>
        </p:nvPicPr>
        <p:blipFill rotWithShape="1">
          <a:blip r:embed="rId6">
            <a:alphaModFix/>
          </a:blip>
          <a:srcRect/>
          <a:stretch/>
        </p:blipFill>
        <p:spPr>
          <a:xfrm>
            <a:off x="8828117" y="4026519"/>
            <a:ext cx="2472055" cy="18542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4669"/>
        <p:cNvGrpSpPr/>
        <p:nvPr/>
      </p:nvGrpSpPr>
      <p:grpSpPr>
        <a:xfrm>
          <a:off x="0" y="0"/>
          <a:ext cx="0" cy="0"/>
          <a:chOff x="0" y="0"/>
          <a:chExt cx="0" cy="0"/>
        </a:xfrm>
      </p:grpSpPr>
      <p:pic>
        <p:nvPicPr>
          <p:cNvPr id="4670" name="Google Shape;4670;p349"/>
          <p:cNvPicPr preferRelativeResize="0"/>
          <p:nvPr/>
        </p:nvPicPr>
        <p:blipFill rotWithShape="1">
          <a:blip r:embed="rId3">
            <a:alphaModFix/>
          </a:blip>
          <a:srcRect l="59722" t="51919" r="8099" b="27232"/>
          <a:stretch/>
        </p:blipFill>
        <p:spPr>
          <a:xfrm>
            <a:off x="4448961" y="3987451"/>
            <a:ext cx="6636379" cy="2168190"/>
          </a:xfrm>
          <a:prstGeom prst="rect">
            <a:avLst/>
          </a:prstGeom>
          <a:noFill/>
          <a:ln>
            <a:noFill/>
          </a:ln>
        </p:spPr>
      </p:pic>
      <p:sp>
        <p:nvSpPr>
          <p:cNvPr id="4671" name="Google Shape;4671;p349"/>
          <p:cNvSpPr/>
          <p:nvPr/>
        </p:nvSpPr>
        <p:spPr>
          <a:xfrm>
            <a:off x="3890426" y="2677608"/>
            <a:ext cx="7904870" cy="123151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72" name="Google Shape;4672;p349"/>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73" name="Google Shape;4673;p349"/>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674" name="Google Shape;4674;p349"/>
          <p:cNvPicPr preferRelativeResize="0"/>
          <p:nvPr/>
        </p:nvPicPr>
        <p:blipFill rotWithShape="1">
          <a:blip r:embed="rId4">
            <a:alphaModFix/>
          </a:blip>
          <a:srcRect/>
          <a:stretch/>
        </p:blipFill>
        <p:spPr>
          <a:xfrm>
            <a:off x="543950" y="1723356"/>
            <a:ext cx="4144164" cy="4144164"/>
          </a:xfrm>
          <a:prstGeom prst="rect">
            <a:avLst/>
          </a:prstGeom>
          <a:noFill/>
          <a:ln>
            <a:noFill/>
          </a:ln>
        </p:spPr>
      </p:pic>
      <p:sp>
        <p:nvSpPr>
          <p:cNvPr id="4675" name="Google Shape;4675;p349"/>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676" name="Google Shape;4676;p349" descr="Icono&#10;&#10;Descripción generada automáticamente"/>
          <p:cNvPicPr preferRelativeResize="0"/>
          <p:nvPr/>
        </p:nvPicPr>
        <p:blipFill rotWithShape="1">
          <a:blip r:embed="rId5">
            <a:alphaModFix/>
          </a:blip>
          <a:srcRect/>
          <a:stretch/>
        </p:blipFill>
        <p:spPr>
          <a:xfrm>
            <a:off x="6899361" y="5019856"/>
            <a:ext cx="434340" cy="539422"/>
          </a:xfrm>
          <a:prstGeom prst="rect">
            <a:avLst/>
          </a:prstGeom>
          <a:noFill/>
          <a:ln>
            <a:noFill/>
          </a:ln>
        </p:spPr>
      </p:pic>
      <p:sp>
        <p:nvSpPr>
          <p:cNvPr id="4677" name="Google Shape;4677;p349"/>
          <p:cNvSpPr txBox="1"/>
          <p:nvPr/>
        </p:nvSpPr>
        <p:spPr>
          <a:xfrm>
            <a:off x="4526754" y="2863145"/>
            <a:ext cx="7121295" cy="87524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se muestran los primordiales instrumentos que se usan para disminuir los tamaños de las partículas de los sólidos:</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Da clic en las imágenes para ampliar la información. </a:t>
            </a:r>
            <a:endParaRPr sz="1400" b="0" i="0" u="none" strike="noStrike" cap="none">
              <a:solidFill>
                <a:srgbClr val="3F3F3F"/>
              </a:solidFill>
              <a:latin typeface="Open Sans"/>
              <a:ea typeface="Open Sans"/>
              <a:cs typeface="Open Sans"/>
              <a:sym typeface="Open Sans"/>
            </a:endParaRPr>
          </a:p>
        </p:txBody>
      </p:sp>
      <p:sp>
        <p:nvSpPr>
          <p:cNvPr id="4678" name="Google Shape;4678;p349"/>
          <p:cNvSpPr/>
          <p:nvPr/>
        </p:nvSpPr>
        <p:spPr>
          <a:xfrm>
            <a:off x="10909033" y="4353567"/>
            <a:ext cx="936000" cy="936000"/>
          </a:xfrm>
          <a:prstGeom prst="plus">
            <a:avLst>
              <a:gd name="adj" fmla="val 37500"/>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679" name="Google Shape;4679;p349" descr="Diseño de un equipo triturador para reciclaje de madera”"/>
          <p:cNvPicPr preferRelativeResize="0"/>
          <p:nvPr/>
        </p:nvPicPr>
        <p:blipFill rotWithShape="1">
          <a:blip r:embed="rId6">
            <a:alphaModFix/>
          </a:blip>
          <a:srcRect/>
          <a:stretch/>
        </p:blipFill>
        <p:spPr>
          <a:xfrm>
            <a:off x="4530139" y="4094660"/>
            <a:ext cx="1407886" cy="1194908"/>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4684"/>
        <p:cNvGrpSpPr/>
        <p:nvPr/>
      </p:nvGrpSpPr>
      <p:grpSpPr>
        <a:xfrm>
          <a:off x="0" y="0"/>
          <a:ext cx="0" cy="0"/>
          <a:chOff x="0" y="0"/>
          <a:chExt cx="0" cy="0"/>
        </a:xfrm>
      </p:grpSpPr>
      <p:sp>
        <p:nvSpPr>
          <p:cNvPr id="4685" name="Google Shape;4685;p350"/>
          <p:cNvSpPr/>
          <p:nvPr/>
        </p:nvSpPr>
        <p:spPr>
          <a:xfrm>
            <a:off x="498980" y="2177142"/>
            <a:ext cx="11251345" cy="3758963"/>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86" name="Google Shape;4686;p350"/>
          <p:cNvSpPr/>
          <p:nvPr/>
        </p:nvSpPr>
        <p:spPr>
          <a:xfrm>
            <a:off x="4676931" y="1897492"/>
            <a:ext cx="2936745"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87" name="Google Shape;4687;p350"/>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688" name="Google Shape;4688;p350"/>
          <p:cNvSpPr txBox="1"/>
          <p:nvPr/>
        </p:nvSpPr>
        <p:spPr>
          <a:xfrm>
            <a:off x="4901624" y="2055963"/>
            <a:ext cx="212590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Molinos de martillos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89" name="Google Shape;4689;p350"/>
          <p:cNvSpPr txBox="1"/>
          <p:nvPr/>
        </p:nvSpPr>
        <p:spPr>
          <a:xfrm>
            <a:off x="989810" y="3078352"/>
            <a:ext cx="4871400" cy="1691400"/>
          </a:xfrm>
          <a:prstGeom prst="rect">
            <a:avLst/>
          </a:prstGeom>
          <a:noFill/>
          <a:ln>
            <a:noFill/>
          </a:ln>
        </p:spPr>
        <p:txBody>
          <a:bodyPr spcFirstLastPara="1" wrap="square" lIns="91425" tIns="45700" rIns="91425" bIns="45700" anchor="t" anchorCtr="0">
            <a:spAutoFit/>
          </a:bodyPr>
          <a:lstStyle/>
          <a:p>
            <a:pPr marL="22860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Estos son apropiados para la trituración de arcillas, encaminado a fabricación de productos cerámicos de calidad y de valor incorporado. La multifuncionalidad que ofrece, los hace por añadidura óptimos para la molienda de otros materiales no cerámicos, cuya categoría de molturabilidad y naturaleza facilitan su trituración por impacto. </a:t>
            </a:r>
            <a:endParaRPr/>
          </a:p>
        </p:txBody>
      </p:sp>
      <p:sp>
        <p:nvSpPr>
          <p:cNvPr id="4690" name="Google Shape;4690;p350"/>
          <p:cNvSpPr/>
          <p:nvPr/>
        </p:nvSpPr>
        <p:spPr>
          <a:xfrm>
            <a:off x="10957810" y="1897492"/>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691" name="Google Shape;4691;p350" descr="Icono&#10;&#10;Descripción generada automáticamente"/>
          <p:cNvPicPr preferRelativeResize="0"/>
          <p:nvPr/>
        </p:nvPicPr>
        <p:blipFill rotWithShape="1">
          <a:blip r:embed="rId3">
            <a:alphaModFix/>
          </a:blip>
          <a:srcRect/>
          <a:stretch/>
        </p:blipFill>
        <p:spPr>
          <a:xfrm>
            <a:off x="10972558" y="2222678"/>
            <a:ext cx="434340" cy="539422"/>
          </a:xfrm>
          <a:prstGeom prst="rect">
            <a:avLst/>
          </a:prstGeom>
          <a:noFill/>
          <a:ln>
            <a:noFill/>
          </a:ln>
        </p:spPr>
      </p:pic>
      <p:pic>
        <p:nvPicPr>
          <p:cNvPr id="4692" name="Google Shape;4692;p350"/>
          <p:cNvPicPr preferRelativeResize="0"/>
          <p:nvPr/>
        </p:nvPicPr>
        <p:blipFill rotWithShape="1">
          <a:blip r:embed="rId4">
            <a:alphaModFix/>
          </a:blip>
          <a:srcRect l="68299" t="53617" r="26243" b="35935"/>
          <a:stretch/>
        </p:blipFill>
        <p:spPr>
          <a:xfrm>
            <a:off x="2392747" y="1574110"/>
            <a:ext cx="1343338" cy="1231516"/>
          </a:xfrm>
          <a:prstGeom prst="rect">
            <a:avLst/>
          </a:prstGeom>
          <a:noFill/>
          <a:ln>
            <a:noFill/>
          </a:ln>
        </p:spPr>
      </p:pic>
      <p:pic>
        <p:nvPicPr>
          <p:cNvPr id="4693" name="Google Shape;4693;p350"/>
          <p:cNvPicPr preferRelativeResize="0"/>
          <p:nvPr/>
        </p:nvPicPr>
        <p:blipFill rotWithShape="1">
          <a:blip r:embed="rId5">
            <a:alphaModFix/>
          </a:blip>
          <a:srcRect/>
          <a:stretch/>
        </p:blipFill>
        <p:spPr>
          <a:xfrm>
            <a:off x="6448905" y="2885009"/>
            <a:ext cx="3354661" cy="259341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4698"/>
        <p:cNvGrpSpPr/>
        <p:nvPr/>
      </p:nvGrpSpPr>
      <p:grpSpPr>
        <a:xfrm>
          <a:off x="0" y="0"/>
          <a:ext cx="0" cy="0"/>
          <a:chOff x="0" y="0"/>
          <a:chExt cx="0" cy="0"/>
        </a:xfrm>
      </p:grpSpPr>
      <p:pic>
        <p:nvPicPr>
          <p:cNvPr id="4699" name="Google Shape;4699;p351"/>
          <p:cNvPicPr preferRelativeResize="0"/>
          <p:nvPr/>
        </p:nvPicPr>
        <p:blipFill rotWithShape="1">
          <a:blip r:embed="rId3">
            <a:alphaModFix/>
          </a:blip>
          <a:srcRect l="59722" t="51919" r="8099" b="27232"/>
          <a:stretch/>
        </p:blipFill>
        <p:spPr>
          <a:xfrm>
            <a:off x="4448961" y="3987451"/>
            <a:ext cx="6636379" cy="2168190"/>
          </a:xfrm>
          <a:prstGeom prst="rect">
            <a:avLst/>
          </a:prstGeom>
          <a:noFill/>
          <a:ln>
            <a:noFill/>
          </a:ln>
        </p:spPr>
      </p:pic>
      <p:sp>
        <p:nvSpPr>
          <p:cNvPr id="4700" name="Google Shape;4700;p351"/>
          <p:cNvSpPr/>
          <p:nvPr/>
        </p:nvSpPr>
        <p:spPr>
          <a:xfrm>
            <a:off x="3890426" y="2677608"/>
            <a:ext cx="7904870" cy="123151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01" name="Google Shape;4701;p351"/>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02" name="Google Shape;4702;p351"/>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703" name="Google Shape;4703;p351"/>
          <p:cNvPicPr preferRelativeResize="0"/>
          <p:nvPr/>
        </p:nvPicPr>
        <p:blipFill rotWithShape="1">
          <a:blip r:embed="rId4">
            <a:alphaModFix/>
          </a:blip>
          <a:srcRect/>
          <a:stretch/>
        </p:blipFill>
        <p:spPr>
          <a:xfrm>
            <a:off x="543950" y="1723356"/>
            <a:ext cx="4144164" cy="4144164"/>
          </a:xfrm>
          <a:prstGeom prst="rect">
            <a:avLst/>
          </a:prstGeom>
          <a:noFill/>
          <a:ln>
            <a:noFill/>
          </a:ln>
        </p:spPr>
      </p:pic>
      <p:sp>
        <p:nvSpPr>
          <p:cNvPr id="4704" name="Google Shape;4704;p351"/>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705" name="Google Shape;4705;p351" descr="Icono&#10;&#10;Descripción generada automáticamente"/>
          <p:cNvPicPr preferRelativeResize="0"/>
          <p:nvPr/>
        </p:nvPicPr>
        <p:blipFill rotWithShape="1">
          <a:blip r:embed="rId5">
            <a:alphaModFix/>
          </a:blip>
          <a:srcRect/>
          <a:stretch/>
        </p:blipFill>
        <p:spPr>
          <a:xfrm>
            <a:off x="8077342" y="5071546"/>
            <a:ext cx="434340" cy="539422"/>
          </a:xfrm>
          <a:prstGeom prst="rect">
            <a:avLst/>
          </a:prstGeom>
          <a:noFill/>
          <a:ln>
            <a:noFill/>
          </a:ln>
        </p:spPr>
      </p:pic>
      <p:sp>
        <p:nvSpPr>
          <p:cNvPr id="4706" name="Google Shape;4706;p351"/>
          <p:cNvSpPr txBox="1"/>
          <p:nvPr/>
        </p:nvSpPr>
        <p:spPr>
          <a:xfrm>
            <a:off x="4526754" y="2863145"/>
            <a:ext cx="7121295" cy="87524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se muestran los primordiales instrumentos que se usan para disminuir los tamaños de las partículas de los sólidos:</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Da clic en las imágenes para ampliar la información. </a:t>
            </a:r>
            <a:endParaRPr sz="1400" b="0" i="0" u="none" strike="noStrike" cap="none">
              <a:solidFill>
                <a:srgbClr val="3F3F3F"/>
              </a:solidFill>
              <a:latin typeface="Open Sans"/>
              <a:ea typeface="Open Sans"/>
              <a:cs typeface="Open Sans"/>
              <a:sym typeface="Open Sans"/>
            </a:endParaRPr>
          </a:p>
        </p:txBody>
      </p:sp>
      <p:sp>
        <p:nvSpPr>
          <p:cNvPr id="4707" name="Google Shape;4707;p351"/>
          <p:cNvSpPr/>
          <p:nvPr/>
        </p:nvSpPr>
        <p:spPr>
          <a:xfrm>
            <a:off x="10909033" y="4353567"/>
            <a:ext cx="936000" cy="936000"/>
          </a:xfrm>
          <a:prstGeom prst="plus">
            <a:avLst>
              <a:gd name="adj" fmla="val 37500"/>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708" name="Google Shape;4708;p351" descr="Diseño de un equipo triturador para reciclaje de madera”"/>
          <p:cNvPicPr preferRelativeResize="0"/>
          <p:nvPr/>
        </p:nvPicPr>
        <p:blipFill rotWithShape="1">
          <a:blip r:embed="rId6">
            <a:alphaModFix/>
          </a:blip>
          <a:srcRect/>
          <a:stretch/>
        </p:blipFill>
        <p:spPr>
          <a:xfrm>
            <a:off x="4530139" y="4094660"/>
            <a:ext cx="1407886" cy="1194908"/>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4713"/>
        <p:cNvGrpSpPr/>
        <p:nvPr/>
      </p:nvGrpSpPr>
      <p:grpSpPr>
        <a:xfrm>
          <a:off x="0" y="0"/>
          <a:ext cx="0" cy="0"/>
          <a:chOff x="0" y="0"/>
          <a:chExt cx="0" cy="0"/>
        </a:xfrm>
      </p:grpSpPr>
      <p:sp>
        <p:nvSpPr>
          <p:cNvPr id="4714" name="Google Shape;4714;p352"/>
          <p:cNvSpPr/>
          <p:nvPr/>
        </p:nvSpPr>
        <p:spPr>
          <a:xfrm>
            <a:off x="498980" y="2177142"/>
            <a:ext cx="11251345" cy="3758963"/>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15" name="Google Shape;4715;p352"/>
          <p:cNvSpPr/>
          <p:nvPr/>
        </p:nvSpPr>
        <p:spPr>
          <a:xfrm>
            <a:off x="4676931" y="1897492"/>
            <a:ext cx="2936745"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16" name="Google Shape;4716;p352"/>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717" name="Google Shape;4717;p352"/>
          <p:cNvSpPr txBox="1"/>
          <p:nvPr/>
        </p:nvSpPr>
        <p:spPr>
          <a:xfrm>
            <a:off x="4781703" y="1966023"/>
            <a:ext cx="2936745"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Molinos de bolas para muestras de tamaño pequeño </a:t>
            </a:r>
            <a:endParaRPr sz="14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18" name="Google Shape;4718;p352"/>
          <p:cNvSpPr txBox="1"/>
          <p:nvPr/>
        </p:nvSpPr>
        <p:spPr>
          <a:xfrm>
            <a:off x="989810" y="2506023"/>
            <a:ext cx="10212380" cy="1636474"/>
          </a:xfrm>
          <a:prstGeom prst="rect">
            <a:avLst/>
          </a:prstGeom>
          <a:noFill/>
          <a:ln>
            <a:noFill/>
          </a:ln>
        </p:spPr>
        <p:txBody>
          <a:bodyPr spcFirstLastPara="1" wrap="square" lIns="91425" tIns="45700" rIns="91425" bIns="45700" anchor="t" anchorCtr="0">
            <a:spAutoFit/>
          </a:bodyPr>
          <a:lstStyle/>
          <a:p>
            <a:pPr marL="457200" marR="0" lvl="1" indent="0" algn="just" rtl="0">
              <a:lnSpc>
                <a:spcPct val="107000"/>
              </a:lnSpc>
              <a:spcBef>
                <a:spcPts val="0"/>
              </a:spcBef>
              <a:spcAft>
                <a:spcPts val="0"/>
              </a:spcAft>
              <a:buNone/>
            </a:pPr>
            <a:r>
              <a:rPr lang="es-ES" sz="1200" b="1" i="0" u="none" strike="noStrike" cap="none">
                <a:solidFill>
                  <a:srgbClr val="00000A"/>
                </a:solidFill>
                <a:latin typeface="Calibri"/>
                <a:ea typeface="Calibri"/>
                <a:cs typeface="Calibri"/>
                <a:sym typeface="Calibri"/>
              </a:rPr>
              <a:t> </a:t>
            </a:r>
            <a:endParaRPr sz="1100" b="0" i="0" u="none" strike="noStrike" cap="none">
              <a:solidFill>
                <a:srgbClr val="00000A"/>
              </a:solidFill>
              <a:latin typeface="Calibri"/>
              <a:ea typeface="Calibri"/>
              <a:cs typeface="Calibri"/>
              <a:sym typeface="Calibri"/>
            </a:endParaRPr>
          </a:p>
          <a:p>
            <a:pPr marL="22860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Es un mecanismo beneficioso para moles sólidos que no son en exceso duros. Consiste en un recipiente de porcelana, ya sea cerrada y rotada mecánicamente. La vasija se llena con cantidades semejantes de muestra y sílex o bolas de porcelana (de diámetro de 20 a 50 mm). Se obtiene la molienda y la trituración cuando las bolas se mueven, pegan con el contenedor que rota. De esta manera se alcanza un polvo fino y bien combinado.</a:t>
            </a:r>
            <a:endParaRPr/>
          </a:p>
          <a:p>
            <a:pPr marL="22860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 </a:t>
            </a:r>
            <a:endParaRPr/>
          </a:p>
        </p:txBody>
      </p:sp>
      <p:sp>
        <p:nvSpPr>
          <p:cNvPr id="4719" name="Google Shape;4719;p352"/>
          <p:cNvSpPr/>
          <p:nvPr/>
        </p:nvSpPr>
        <p:spPr>
          <a:xfrm>
            <a:off x="10957810" y="1897492"/>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720" name="Google Shape;4720;p352" descr="Icono&#10;&#10;Descripción generada automáticamente"/>
          <p:cNvPicPr preferRelativeResize="0"/>
          <p:nvPr/>
        </p:nvPicPr>
        <p:blipFill rotWithShape="1">
          <a:blip r:embed="rId3">
            <a:alphaModFix/>
          </a:blip>
          <a:srcRect/>
          <a:stretch/>
        </p:blipFill>
        <p:spPr>
          <a:xfrm>
            <a:off x="10972558" y="2222678"/>
            <a:ext cx="434340" cy="539422"/>
          </a:xfrm>
          <a:prstGeom prst="rect">
            <a:avLst/>
          </a:prstGeom>
          <a:noFill/>
          <a:ln>
            <a:noFill/>
          </a:ln>
        </p:spPr>
      </p:pic>
      <p:pic>
        <p:nvPicPr>
          <p:cNvPr id="4721" name="Google Shape;4721;p352"/>
          <p:cNvPicPr preferRelativeResize="0"/>
          <p:nvPr/>
        </p:nvPicPr>
        <p:blipFill rotWithShape="1">
          <a:blip r:embed="rId4">
            <a:alphaModFix/>
          </a:blip>
          <a:srcRect/>
          <a:stretch/>
        </p:blipFill>
        <p:spPr>
          <a:xfrm>
            <a:off x="3622824" y="3944770"/>
            <a:ext cx="4946351" cy="1775327"/>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4726"/>
        <p:cNvGrpSpPr/>
        <p:nvPr/>
      </p:nvGrpSpPr>
      <p:grpSpPr>
        <a:xfrm>
          <a:off x="0" y="0"/>
          <a:ext cx="0" cy="0"/>
          <a:chOff x="0" y="0"/>
          <a:chExt cx="0" cy="0"/>
        </a:xfrm>
      </p:grpSpPr>
      <p:pic>
        <p:nvPicPr>
          <p:cNvPr id="4727" name="Google Shape;4727;p353"/>
          <p:cNvPicPr preferRelativeResize="0"/>
          <p:nvPr/>
        </p:nvPicPr>
        <p:blipFill rotWithShape="1">
          <a:blip r:embed="rId3">
            <a:alphaModFix/>
          </a:blip>
          <a:srcRect l="59722" t="51919" r="8099" b="27232"/>
          <a:stretch/>
        </p:blipFill>
        <p:spPr>
          <a:xfrm>
            <a:off x="4448961" y="3987451"/>
            <a:ext cx="6636379" cy="2168190"/>
          </a:xfrm>
          <a:prstGeom prst="rect">
            <a:avLst/>
          </a:prstGeom>
          <a:noFill/>
          <a:ln>
            <a:noFill/>
          </a:ln>
        </p:spPr>
      </p:pic>
      <p:sp>
        <p:nvSpPr>
          <p:cNvPr id="4728" name="Google Shape;4728;p353"/>
          <p:cNvSpPr/>
          <p:nvPr/>
        </p:nvSpPr>
        <p:spPr>
          <a:xfrm>
            <a:off x="3890426" y="2677608"/>
            <a:ext cx="7904870" cy="123151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29" name="Google Shape;4729;p353"/>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30" name="Google Shape;4730;p353"/>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731" name="Google Shape;4731;p353"/>
          <p:cNvPicPr preferRelativeResize="0"/>
          <p:nvPr/>
        </p:nvPicPr>
        <p:blipFill rotWithShape="1">
          <a:blip r:embed="rId4">
            <a:alphaModFix/>
          </a:blip>
          <a:srcRect/>
          <a:stretch/>
        </p:blipFill>
        <p:spPr>
          <a:xfrm>
            <a:off x="543950" y="1723356"/>
            <a:ext cx="4144164" cy="4144164"/>
          </a:xfrm>
          <a:prstGeom prst="rect">
            <a:avLst/>
          </a:prstGeom>
          <a:noFill/>
          <a:ln>
            <a:noFill/>
          </a:ln>
        </p:spPr>
      </p:pic>
      <p:sp>
        <p:nvSpPr>
          <p:cNvPr id="4732" name="Google Shape;4732;p353"/>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733" name="Google Shape;4733;p353" descr="Icono&#10;&#10;Descripción generada automáticamente"/>
          <p:cNvPicPr preferRelativeResize="0"/>
          <p:nvPr/>
        </p:nvPicPr>
        <p:blipFill rotWithShape="1">
          <a:blip r:embed="rId5">
            <a:alphaModFix/>
          </a:blip>
          <a:srcRect/>
          <a:stretch/>
        </p:blipFill>
        <p:spPr>
          <a:xfrm>
            <a:off x="9079820" y="5071546"/>
            <a:ext cx="434340" cy="539422"/>
          </a:xfrm>
          <a:prstGeom prst="rect">
            <a:avLst/>
          </a:prstGeom>
          <a:noFill/>
          <a:ln>
            <a:noFill/>
          </a:ln>
        </p:spPr>
      </p:pic>
      <p:sp>
        <p:nvSpPr>
          <p:cNvPr id="4734" name="Google Shape;4734;p353"/>
          <p:cNvSpPr txBox="1"/>
          <p:nvPr/>
        </p:nvSpPr>
        <p:spPr>
          <a:xfrm>
            <a:off x="4526754" y="2863145"/>
            <a:ext cx="7121295" cy="87524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se muestran los primordiales instrumentos que se usan para disminuir los tamaños de las partículas de los sólidos:</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Da clic en las imágenes para ampliar la información. </a:t>
            </a:r>
            <a:endParaRPr sz="1400" b="0" i="0" u="none" strike="noStrike" cap="none">
              <a:solidFill>
                <a:srgbClr val="3F3F3F"/>
              </a:solidFill>
              <a:latin typeface="Open Sans"/>
              <a:ea typeface="Open Sans"/>
              <a:cs typeface="Open Sans"/>
              <a:sym typeface="Open Sans"/>
            </a:endParaRPr>
          </a:p>
        </p:txBody>
      </p:sp>
      <p:sp>
        <p:nvSpPr>
          <p:cNvPr id="4735" name="Google Shape;4735;p353"/>
          <p:cNvSpPr/>
          <p:nvPr/>
        </p:nvSpPr>
        <p:spPr>
          <a:xfrm>
            <a:off x="10909033" y="4353567"/>
            <a:ext cx="936000" cy="936000"/>
          </a:xfrm>
          <a:prstGeom prst="plus">
            <a:avLst>
              <a:gd name="adj" fmla="val 37500"/>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736" name="Google Shape;4736;p353" descr="Diseño de un equipo triturador para reciclaje de madera”"/>
          <p:cNvPicPr preferRelativeResize="0"/>
          <p:nvPr/>
        </p:nvPicPr>
        <p:blipFill rotWithShape="1">
          <a:blip r:embed="rId6">
            <a:alphaModFix/>
          </a:blip>
          <a:srcRect/>
          <a:stretch/>
        </p:blipFill>
        <p:spPr>
          <a:xfrm>
            <a:off x="4530139" y="4094660"/>
            <a:ext cx="1407886" cy="1194908"/>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4741"/>
        <p:cNvGrpSpPr/>
        <p:nvPr/>
      </p:nvGrpSpPr>
      <p:grpSpPr>
        <a:xfrm>
          <a:off x="0" y="0"/>
          <a:ext cx="0" cy="0"/>
          <a:chOff x="0" y="0"/>
          <a:chExt cx="0" cy="0"/>
        </a:xfrm>
      </p:grpSpPr>
      <p:sp>
        <p:nvSpPr>
          <p:cNvPr id="4742" name="Google Shape;4742;p354"/>
          <p:cNvSpPr/>
          <p:nvPr/>
        </p:nvSpPr>
        <p:spPr>
          <a:xfrm>
            <a:off x="498980" y="2177142"/>
            <a:ext cx="11251345" cy="3758963"/>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43" name="Google Shape;4743;p354"/>
          <p:cNvSpPr/>
          <p:nvPr/>
        </p:nvSpPr>
        <p:spPr>
          <a:xfrm>
            <a:off x="4676931" y="1897492"/>
            <a:ext cx="2936745"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44" name="Google Shape;4744;p354"/>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745" name="Google Shape;4745;p354"/>
          <p:cNvSpPr txBox="1"/>
          <p:nvPr/>
        </p:nvSpPr>
        <p:spPr>
          <a:xfrm>
            <a:off x="4781703" y="1966023"/>
            <a:ext cx="293674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Molinos de discos </a:t>
            </a:r>
            <a:endParaRPr sz="14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6" name="Google Shape;4746;p354"/>
          <p:cNvSpPr txBox="1"/>
          <p:nvPr/>
        </p:nvSpPr>
        <p:spPr>
          <a:xfrm>
            <a:off x="984813" y="3045161"/>
            <a:ext cx="5106300" cy="2324700"/>
          </a:xfrm>
          <a:prstGeom prst="rect">
            <a:avLst/>
          </a:prstGeom>
          <a:noFill/>
          <a:ln>
            <a:noFill/>
          </a:ln>
        </p:spPr>
        <p:txBody>
          <a:bodyPr spcFirstLastPara="1" wrap="square" lIns="91425" tIns="45700" rIns="91425" bIns="45700" anchor="t" anchorCtr="0">
            <a:spAutoFit/>
          </a:bodyPr>
          <a:lstStyle/>
          <a:p>
            <a:pPr marL="457200" marR="0" lvl="1" indent="0" algn="just" rtl="0">
              <a:lnSpc>
                <a:spcPct val="107000"/>
              </a:lnSpc>
              <a:spcBef>
                <a:spcPts val="0"/>
              </a:spcBef>
              <a:spcAft>
                <a:spcPts val="0"/>
              </a:spcAft>
              <a:buNone/>
            </a:pPr>
            <a:r>
              <a:rPr lang="es-ES" sz="1200" b="1" i="0" u="none" strike="noStrike" cap="none">
                <a:solidFill>
                  <a:srgbClr val="00000A"/>
                </a:solidFill>
                <a:latin typeface="Calibri"/>
                <a:ea typeface="Calibri"/>
                <a:cs typeface="Calibri"/>
                <a:sym typeface="Calibri"/>
              </a:rPr>
              <a:t> </a:t>
            </a:r>
            <a:endParaRPr sz="1100" b="0" i="0" u="none" strike="noStrike" cap="none">
              <a:solidFill>
                <a:srgbClr val="00000A"/>
              </a:solidFill>
              <a:latin typeface="Calibri"/>
              <a:ea typeface="Calibri"/>
              <a:cs typeface="Calibri"/>
              <a:sym typeface="Calibri"/>
            </a:endParaRPr>
          </a:p>
          <a:p>
            <a:pPr marL="269875"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Idóneos para triturar de manera fina partículas de tamaño medio de sólidos blandos a duros, son sensibles a la temperatura y son viscosos. Este proceso se realiza cuando el producto pasa por la trituración por presión y cizallamiento, entre dos discos de molienda, con un grueso dentado interno que trabaja en sentido contrario. </a:t>
            </a:r>
            <a:endParaRPr/>
          </a:p>
          <a:p>
            <a:pPr marL="22860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 </a:t>
            </a:r>
            <a:endParaRPr/>
          </a:p>
        </p:txBody>
      </p:sp>
      <p:sp>
        <p:nvSpPr>
          <p:cNvPr id="4747" name="Google Shape;4747;p354"/>
          <p:cNvSpPr/>
          <p:nvPr/>
        </p:nvSpPr>
        <p:spPr>
          <a:xfrm>
            <a:off x="10957810" y="1897492"/>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748" name="Google Shape;4748;p354" descr="Icono&#10;&#10;Descripción generada automáticamente"/>
          <p:cNvPicPr preferRelativeResize="0"/>
          <p:nvPr/>
        </p:nvPicPr>
        <p:blipFill rotWithShape="1">
          <a:blip r:embed="rId3">
            <a:alphaModFix/>
          </a:blip>
          <a:srcRect/>
          <a:stretch/>
        </p:blipFill>
        <p:spPr>
          <a:xfrm>
            <a:off x="10972558" y="2222678"/>
            <a:ext cx="434340" cy="539422"/>
          </a:xfrm>
          <a:prstGeom prst="rect">
            <a:avLst/>
          </a:prstGeom>
          <a:noFill/>
          <a:ln>
            <a:noFill/>
          </a:ln>
        </p:spPr>
      </p:pic>
      <p:pic>
        <p:nvPicPr>
          <p:cNvPr id="4749" name="Google Shape;4749;p354"/>
          <p:cNvPicPr preferRelativeResize="0"/>
          <p:nvPr/>
        </p:nvPicPr>
        <p:blipFill rotWithShape="1">
          <a:blip r:embed="rId4">
            <a:alphaModFix/>
          </a:blip>
          <a:srcRect l="73825" t="53752" r="20649" b="35967"/>
          <a:stretch/>
        </p:blipFill>
        <p:spPr>
          <a:xfrm>
            <a:off x="4211961" y="1754059"/>
            <a:ext cx="1139483" cy="1069144"/>
          </a:xfrm>
          <a:prstGeom prst="rect">
            <a:avLst/>
          </a:prstGeom>
          <a:noFill/>
          <a:ln>
            <a:noFill/>
          </a:ln>
        </p:spPr>
      </p:pic>
      <p:pic>
        <p:nvPicPr>
          <p:cNvPr id="4750" name="Google Shape;4750;p354"/>
          <p:cNvPicPr preferRelativeResize="0"/>
          <p:nvPr/>
        </p:nvPicPr>
        <p:blipFill rotWithShape="1">
          <a:blip r:embed="rId5">
            <a:alphaModFix/>
          </a:blip>
          <a:srcRect/>
          <a:stretch/>
        </p:blipFill>
        <p:spPr>
          <a:xfrm>
            <a:off x="6576836" y="2839517"/>
            <a:ext cx="4682159" cy="2604278"/>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4755"/>
        <p:cNvGrpSpPr/>
        <p:nvPr/>
      </p:nvGrpSpPr>
      <p:grpSpPr>
        <a:xfrm>
          <a:off x="0" y="0"/>
          <a:ext cx="0" cy="0"/>
          <a:chOff x="0" y="0"/>
          <a:chExt cx="0" cy="0"/>
        </a:xfrm>
      </p:grpSpPr>
      <p:pic>
        <p:nvPicPr>
          <p:cNvPr id="4756" name="Google Shape;4756;p355"/>
          <p:cNvPicPr preferRelativeResize="0"/>
          <p:nvPr/>
        </p:nvPicPr>
        <p:blipFill rotWithShape="1">
          <a:blip r:embed="rId3">
            <a:alphaModFix/>
          </a:blip>
          <a:srcRect l="59722" t="51919" r="8099" b="27232"/>
          <a:stretch/>
        </p:blipFill>
        <p:spPr>
          <a:xfrm>
            <a:off x="4448961" y="3987451"/>
            <a:ext cx="6636379" cy="2168190"/>
          </a:xfrm>
          <a:prstGeom prst="rect">
            <a:avLst/>
          </a:prstGeom>
          <a:noFill/>
          <a:ln>
            <a:noFill/>
          </a:ln>
        </p:spPr>
      </p:pic>
      <p:sp>
        <p:nvSpPr>
          <p:cNvPr id="4757" name="Google Shape;4757;p355"/>
          <p:cNvSpPr/>
          <p:nvPr/>
        </p:nvSpPr>
        <p:spPr>
          <a:xfrm>
            <a:off x="3890426" y="2677608"/>
            <a:ext cx="7904870" cy="123151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58" name="Google Shape;4758;p355"/>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59" name="Google Shape;4759;p355"/>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760" name="Google Shape;4760;p355"/>
          <p:cNvPicPr preferRelativeResize="0"/>
          <p:nvPr/>
        </p:nvPicPr>
        <p:blipFill rotWithShape="1">
          <a:blip r:embed="rId4">
            <a:alphaModFix/>
          </a:blip>
          <a:srcRect/>
          <a:stretch/>
        </p:blipFill>
        <p:spPr>
          <a:xfrm>
            <a:off x="543950" y="1723356"/>
            <a:ext cx="4144164" cy="4144164"/>
          </a:xfrm>
          <a:prstGeom prst="rect">
            <a:avLst/>
          </a:prstGeom>
          <a:noFill/>
          <a:ln>
            <a:noFill/>
          </a:ln>
        </p:spPr>
      </p:pic>
      <p:sp>
        <p:nvSpPr>
          <p:cNvPr id="4761" name="Google Shape;4761;p355"/>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762" name="Google Shape;4762;p355" descr="Icono&#10;&#10;Descripción generada automáticamente"/>
          <p:cNvPicPr preferRelativeResize="0"/>
          <p:nvPr/>
        </p:nvPicPr>
        <p:blipFill rotWithShape="1">
          <a:blip r:embed="rId5">
            <a:alphaModFix/>
          </a:blip>
          <a:srcRect/>
          <a:stretch/>
        </p:blipFill>
        <p:spPr>
          <a:xfrm>
            <a:off x="10294024" y="5328098"/>
            <a:ext cx="434340" cy="539422"/>
          </a:xfrm>
          <a:prstGeom prst="rect">
            <a:avLst/>
          </a:prstGeom>
          <a:noFill/>
          <a:ln>
            <a:noFill/>
          </a:ln>
        </p:spPr>
      </p:pic>
      <p:sp>
        <p:nvSpPr>
          <p:cNvPr id="4763" name="Google Shape;4763;p355"/>
          <p:cNvSpPr txBox="1"/>
          <p:nvPr/>
        </p:nvSpPr>
        <p:spPr>
          <a:xfrm>
            <a:off x="4526754" y="2863145"/>
            <a:ext cx="7121295" cy="87524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se muestran los primordiales instrumentos que se usan para disminuir los tamaños de las partículas de los sólidos:</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Da clic en las imágenes para ampliar la información. </a:t>
            </a:r>
            <a:endParaRPr sz="1400" b="0" i="0" u="none" strike="noStrike" cap="none">
              <a:solidFill>
                <a:srgbClr val="3F3F3F"/>
              </a:solidFill>
              <a:latin typeface="Open Sans"/>
              <a:ea typeface="Open Sans"/>
              <a:cs typeface="Open Sans"/>
              <a:sym typeface="Open Sans"/>
            </a:endParaRPr>
          </a:p>
        </p:txBody>
      </p:sp>
      <p:sp>
        <p:nvSpPr>
          <p:cNvPr id="4764" name="Google Shape;4764;p355"/>
          <p:cNvSpPr/>
          <p:nvPr/>
        </p:nvSpPr>
        <p:spPr>
          <a:xfrm>
            <a:off x="10909033" y="4353567"/>
            <a:ext cx="936000" cy="936000"/>
          </a:xfrm>
          <a:prstGeom prst="plus">
            <a:avLst>
              <a:gd name="adj" fmla="val 37500"/>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765" name="Google Shape;4765;p355" descr="Diseño de un equipo triturador para reciclaje de madera”"/>
          <p:cNvPicPr preferRelativeResize="0"/>
          <p:nvPr/>
        </p:nvPicPr>
        <p:blipFill rotWithShape="1">
          <a:blip r:embed="rId6">
            <a:alphaModFix/>
          </a:blip>
          <a:srcRect/>
          <a:stretch/>
        </p:blipFill>
        <p:spPr>
          <a:xfrm>
            <a:off x="4530139" y="4094660"/>
            <a:ext cx="1407886" cy="119490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4770"/>
        <p:cNvGrpSpPr/>
        <p:nvPr/>
      </p:nvGrpSpPr>
      <p:grpSpPr>
        <a:xfrm>
          <a:off x="0" y="0"/>
          <a:ext cx="0" cy="0"/>
          <a:chOff x="0" y="0"/>
          <a:chExt cx="0" cy="0"/>
        </a:xfrm>
      </p:grpSpPr>
      <p:sp>
        <p:nvSpPr>
          <p:cNvPr id="4771" name="Google Shape;4771;p356"/>
          <p:cNvSpPr/>
          <p:nvPr/>
        </p:nvSpPr>
        <p:spPr>
          <a:xfrm>
            <a:off x="498980" y="2177142"/>
            <a:ext cx="11251345" cy="3758963"/>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72" name="Google Shape;4772;p356"/>
          <p:cNvSpPr/>
          <p:nvPr/>
        </p:nvSpPr>
        <p:spPr>
          <a:xfrm>
            <a:off x="4676931" y="1897492"/>
            <a:ext cx="2936745"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73" name="Google Shape;4773;p356"/>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774" name="Google Shape;4774;p356"/>
          <p:cNvSpPr txBox="1"/>
          <p:nvPr/>
        </p:nvSpPr>
        <p:spPr>
          <a:xfrm>
            <a:off x="4781703" y="1966023"/>
            <a:ext cx="293674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Molinos de barras </a:t>
            </a:r>
            <a:endParaRPr sz="14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5" name="Google Shape;4775;p356"/>
          <p:cNvSpPr txBox="1"/>
          <p:nvPr/>
        </p:nvSpPr>
        <p:spPr>
          <a:xfrm>
            <a:off x="984813" y="3045161"/>
            <a:ext cx="5106190" cy="1866986"/>
          </a:xfrm>
          <a:prstGeom prst="rect">
            <a:avLst/>
          </a:prstGeom>
          <a:noFill/>
          <a:ln>
            <a:noFill/>
          </a:ln>
        </p:spPr>
        <p:txBody>
          <a:bodyPr spcFirstLastPara="1" wrap="square" lIns="91425" tIns="45700" rIns="91425" bIns="45700" anchor="t" anchorCtr="0">
            <a:spAutoFit/>
          </a:bodyPr>
          <a:lstStyle/>
          <a:p>
            <a:pPr marL="457200" marR="0" lvl="1" indent="0" algn="just" rtl="0">
              <a:lnSpc>
                <a:spcPct val="107000"/>
              </a:lnSpc>
              <a:spcBef>
                <a:spcPts val="0"/>
              </a:spcBef>
              <a:spcAft>
                <a:spcPts val="0"/>
              </a:spcAft>
              <a:buNone/>
            </a:pPr>
            <a:r>
              <a:rPr lang="es-ES" sz="1200" b="1" i="0" u="none" strike="noStrike" cap="none">
                <a:solidFill>
                  <a:srgbClr val="00000A"/>
                </a:solidFill>
                <a:latin typeface="Calibri"/>
                <a:ea typeface="Calibri"/>
                <a:cs typeface="Calibri"/>
                <a:sym typeface="Calibri"/>
              </a:rPr>
              <a:t> </a:t>
            </a:r>
            <a:endParaRPr sz="1100" b="0" i="0" u="none" strike="noStrike" cap="none">
              <a:solidFill>
                <a:srgbClr val="00000A"/>
              </a:solidFill>
              <a:latin typeface="Calibri"/>
              <a:ea typeface="Calibri"/>
              <a:cs typeface="Calibri"/>
              <a:sym typeface="Calibri"/>
            </a:endParaRPr>
          </a:p>
          <a:p>
            <a:pPr marL="22860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Estos están particularmente elaborados para adquirir materiales muy finos, como arenas, incluso cuando sea con materiales muy duros. Disponen de gran potencial para tratar todo tipo de materiales, incluso los más agresivos.</a:t>
            </a:r>
            <a:endParaRPr/>
          </a:p>
          <a:p>
            <a:pPr marL="22860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 </a:t>
            </a:r>
            <a:endParaRPr/>
          </a:p>
        </p:txBody>
      </p:sp>
      <p:sp>
        <p:nvSpPr>
          <p:cNvPr id="4776" name="Google Shape;4776;p356"/>
          <p:cNvSpPr/>
          <p:nvPr/>
        </p:nvSpPr>
        <p:spPr>
          <a:xfrm>
            <a:off x="10957810" y="1897492"/>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777" name="Google Shape;4777;p356" descr="Icono&#10;&#10;Descripción generada automáticamente"/>
          <p:cNvPicPr preferRelativeResize="0"/>
          <p:nvPr/>
        </p:nvPicPr>
        <p:blipFill rotWithShape="1">
          <a:blip r:embed="rId3">
            <a:alphaModFix/>
          </a:blip>
          <a:srcRect/>
          <a:stretch/>
        </p:blipFill>
        <p:spPr>
          <a:xfrm>
            <a:off x="10972558" y="2222678"/>
            <a:ext cx="434340" cy="539422"/>
          </a:xfrm>
          <a:prstGeom prst="rect">
            <a:avLst/>
          </a:prstGeom>
          <a:noFill/>
          <a:ln>
            <a:noFill/>
          </a:ln>
        </p:spPr>
      </p:pic>
      <p:pic>
        <p:nvPicPr>
          <p:cNvPr id="4778" name="Google Shape;4778;p356"/>
          <p:cNvPicPr preferRelativeResize="0"/>
          <p:nvPr/>
        </p:nvPicPr>
        <p:blipFill rotWithShape="1">
          <a:blip r:embed="rId4">
            <a:alphaModFix/>
          </a:blip>
          <a:srcRect l="85467" t="51919" r="8099" b="36238"/>
          <a:stretch/>
        </p:blipFill>
        <p:spPr>
          <a:xfrm>
            <a:off x="1561360" y="1367897"/>
            <a:ext cx="2432371" cy="1599207"/>
          </a:xfrm>
          <a:prstGeom prst="rect">
            <a:avLst/>
          </a:prstGeom>
          <a:noFill/>
          <a:ln>
            <a:noFill/>
          </a:ln>
        </p:spPr>
      </p:pic>
      <p:pic>
        <p:nvPicPr>
          <p:cNvPr id="4779" name="Google Shape;4779;p356"/>
          <p:cNvPicPr preferRelativeResize="0"/>
          <p:nvPr/>
        </p:nvPicPr>
        <p:blipFill rotWithShape="1">
          <a:blip r:embed="rId5">
            <a:alphaModFix/>
          </a:blip>
          <a:srcRect/>
          <a:stretch/>
        </p:blipFill>
        <p:spPr>
          <a:xfrm>
            <a:off x="6768701" y="2707341"/>
            <a:ext cx="3690398" cy="287190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4784"/>
        <p:cNvGrpSpPr/>
        <p:nvPr/>
      </p:nvGrpSpPr>
      <p:grpSpPr>
        <a:xfrm>
          <a:off x="0" y="0"/>
          <a:ext cx="0" cy="0"/>
          <a:chOff x="0" y="0"/>
          <a:chExt cx="0" cy="0"/>
        </a:xfrm>
      </p:grpSpPr>
      <p:pic>
        <p:nvPicPr>
          <p:cNvPr id="4785" name="Google Shape;4785;p357"/>
          <p:cNvPicPr preferRelativeResize="0"/>
          <p:nvPr/>
        </p:nvPicPr>
        <p:blipFill rotWithShape="1">
          <a:blip r:embed="rId3">
            <a:alphaModFix/>
          </a:blip>
          <a:srcRect l="59722" t="51919" r="8099" b="27232"/>
          <a:stretch/>
        </p:blipFill>
        <p:spPr>
          <a:xfrm>
            <a:off x="4448961" y="3987451"/>
            <a:ext cx="6636379" cy="2168190"/>
          </a:xfrm>
          <a:prstGeom prst="rect">
            <a:avLst/>
          </a:prstGeom>
          <a:noFill/>
          <a:ln>
            <a:noFill/>
          </a:ln>
        </p:spPr>
      </p:pic>
      <p:sp>
        <p:nvSpPr>
          <p:cNvPr id="4786" name="Google Shape;4786;p357"/>
          <p:cNvSpPr/>
          <p:nvPr/>
        </p:nvSpPr>
        <p:spPr>
          <a:xfrm>
            <a:off x="3890426" y="2677608"/>
            <a:ext cx="7904870" cy="123151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87" name="Google Shape;4787;p357"/>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88" name="Google Shape;4788;p357"/>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789" name="Google Shape;4789;p357"/>
          <p:cNvPicPr preferRelativeResize="0"/>
          <p:nvPr/>
        </p:nvPicPr>
        <p:blipFill rotWithShape="1">
          <a:blip r:embed="rId4">
            <a:alphaModFix/>
          </a:blip>
          <a:srcRect/>
          <a:stretch/>
        </p:blipFill>
        <p:spPr>
          <a:xfrm>
            <a:off x="543950" y="1723356"/>
            <a:ext cx="4144164" cy="4144164"/>
          </a:xfrm>
          <a:prstGeom prst="rect">
            <a:avLst/>
          </a:prstGeom>
          <a:noFill/>
          <a:ln>
            <a:noFill/>
          </a:ln>
        </p:spPr>
      </p:pic>
      <p:sp>
        <p:nvSpPr>
          <p:cNvPr id="4790" name="Google Shape;4790;p357"/>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791" name="Google Shape;4791;p357" descr="Icono&#10;&#10;Descripción generada automáticamente"/>
          <p:cNvPicPr preferRelativeResize="0"/>
          <p:nvPr/>
        </p:nvPicPr>
        <p:blipFill rotWithShape="1">
          <a:blip r:embed="rId5">
            <a:alphaModFix/>
          </a:blip>
          <a:srcRect/>
          <a:stretch/>
        </p:blipFill>
        <p:spPr>
          <a:xfrm>
            <a:off x="11248016" y="5183182"/>
            <a:ext cx="434340" cy="539422"/>
          </a:xfrm>
          <a:prstGeom prst="rect">
            <a:avLst/>
          </a:prstGeom>
          <a:noFill/>
          <a:ln>
            <a:noFill/>
          </a:ln>
        </p:spPr>
      </p:pic>
      <p:sp>
        <p:nvSpPr>
          <p:cNvPr id="4792" name="Google Shape;4792;p357"/>
          <p:cNvSpPr txBox="1"/>
          <p:nvPr/>
        </p:nvSpPr>
        <p:spPr>
          <a:xfrm>
            <a:off x="4526754" y="2863145"/>
            <a:ext cx="7121295" cy="87524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se muestran los primordiales instrumentos que se usan para disminuir los tamaños de las partículas de los sólidos:</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Da clic en las imágenes para ampliar la información. </a:t>
            </a:r>
            <a:endParaRPr sz="1400" b="0" i="0" u="none" strike="noStrike" cap="none">
              <a:solidFill>
                <a:srgbClr val="3F3F3F"/>
              </a:solidFill>
              <a:latin typeface="Open Sans"/>
              <a:ea typeface="Open Sans"/>
              <a:cs typeface="Open Sans"/>
              <a:sym typeface="Open Sans"/>
            </a:endParaRPr>
          </a:p>
        </p:txBody>
      </p:sp>
      <p:sp>
        <p:nvSpPr>
          <p:cNvPr id="4793" name="Google Shape;4793;p357"/>
          <p:cNvSpPr/>
          <p:nvPr/>
        </p:nvSpPr>
        <p:spPr>
          <a:xfrm>
            <a:off x="10909033" y="4353567"/>
            <a:ext cx="936000" cy="936000"/>
          </a:xfrm>
          <a:prstGeom prst="plus">
            <a:avLst>
              <a:gd name="adj" fmla="val 37500"/>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794" name="Google Shape;4794;p357" descr="Diseño de un equipo triturador para reciclaje de madera”"/>
          <p:cNvPicPr preferRelativeResize="0"/>
          <p:nvPr/>
        </p:nvPicPr>
        <p:blipFill rotWithShape="1">
          <a:blip r:embed="rId6">
            <a:alphaModFix/>
          </a:blip>
          <a:srcRect/>
          <a:stretch/>
        </p:blipFill>
        <p:spPr>
          <a:xfrm>
            <a:off x="4530139" y="4094660"/>
            <a:ext cx="1407886" cy="1194908"/>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4799"/>
        <p:cNvGrpSpPr/>
        <p:nvPr/>
      </p:nvGrpSpPr>
      <p:grpSpPr>
        <a:xfrm>
          <a:off x="0" y="0"/>
          <a:ext cx="0" cy="0"/>
          <a:chOff x="0" y="0"/>
          <a:chExt cx="0" cy="0"/>
        </a:xfrm>
      </p:grpSpPr>
      <p:pic>
        <p:nvPicPr>
          <p:cNvPr id="4800" name="Google Shape;4800;p358"/>
          <p:cNvPicPr preferRelativeResize="0"/>
          <p:nvPr/>
        </p:nvPicPr>
        <p:blipFill rotWithShape="1">
          <a:blip r:embed="rId3">
            <a:alphaModFix/>
          </a:blip>
          <a:srcRect/>
          <a:stretch/>
        </p:blipFill>
        <p:spPr>
          <a:xfrm>
            <a:off x="7172236" y="3046647"/>
            <a:ext cx="3067050" cy="1695450"/>
          </a:xfrm>
          <a:prstGeom prst="rect">
            <a:avLst/>
          </a:prstGeom>
          <a:noFill/>
          <a:ln>
            <a:noFill/>
          </a:ln>
        </p:spPr>
      </p:pic>
      <p:sp>
        <p:nvSpPr>
          <p:cNvPr id="4801" name="Google Shape;4801;p358"/>
          <p:cNvSpPr/>
          <p:nvPr/>
        </p:nvSpPr>
        <p:spPr>
          <a:xfrm>
            <a:off x="498980" y="2177142"/>
            <a:ext cx="11251345" cy="3758963"/>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2" name="Google Shape;4802;p358"/>
          <p:cNvSpPr/>
          <p:nvPr/>
        </p:nvSpPr>
        <p:spPr>
          <a:xfrm>
            <a:off x="5430272" y="1815132"/>
            <a:ext cx="2936745"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3" name="Google Shape;4803;p358"/>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804" name="Google Shape;4804;p358"/>
          <p:cNvSpPr txBox="1"/>
          <p:nvPr/>
        </p:nvSpPr>
        <p:spPr>
          <a:xfrm>
            <a:off x="5377791" y="1882479"/>
            <a:ext cx="293674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Molinos de rulos y muelas </a:t>
            </a:r>
            <a:endParaRPr sz="14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5" name="Google Shape;4805;p358"/>
          <p:cNvSpPr txBox="1"/>
          <p:nvPr/>
        </p:nvSpPr>
        <p:spPr>
          <a:xfrm>
            <a:off x="1341049" y="3004823"/>
            <a:ext cx="5359553" cy="1438855"/>
          </a:xfrm>
          <a:prstGeom prst="rect">
            <a:avLst/>
          </a:prstGeom>
          <a:noFill/>
          <a:ln>
            <a:noFill/>
          </a:ln>
        </p:spPr>
        <p:txBody>
          <a:bodyPr spcFirstLastPara="1" wrap="square" lIns="91425" tIns="45700" rIns="91425" bIns="45700" anchor="t" anchorCtr="0">
            <a:spAutoFit/>
          </a:bodyPr>
          <a:lstStyle/>
          <a:p>
            <a:pPr marL="457200" marR="0" lvl="1"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27051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Está compuesto por una pista semejante a una vasija de índole balde y dos ruedas (llamadas muelas) que corren por la pista aplastando el producto.</a:t>
            </a:r>
            <a:endParaRPr/>
          </a:p>
          <a:p>
            <a:pPr marL="22860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 </a:t>
            </a:r>
            <a:endParaRPr/>
          </a:p>
        </p:txBody>
      </p:sp>
      <p:sp>
        <p:nvSpPr>
          <p:cNvPr id="4806" name="Google Shape;4806;p358"/>
          <p:cNvSpPr/>
          <p:nvPr/>
        </p:nvSpPr>
        <p:spPr>
          <a:xfrm>
            <a:off x="10957810" y="1897492"/>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807" name="Google Shape;4807;p358" descr="Icono&#10;&#10;Descripción generada automáticamente"/>
          <p:cNvPicPr preferRelativeResize="0"/>
          <p:nvPr/>
        </p:nvPicPr>
        <p:blipFill rotWithShape="1">
          <a:blip r:embed="rId4">
            <a:alphaModFix/>
          </a:blip>
          <a:srcRect/>
          <a:stretch/>
        </p:blipFill>
        <p:spPr>
          <a:xfrm>
            <a:off x="10955265" y="3957639"/>
            <a:ext cx="434340" cy="539422"/>
          </a:xfrm>
          <a:prstGeom prst="rect">
            <a:avLst/>
          </a:prstGeom>
          <a:noFill/>
          <a:ln>
            <a:noFill/>
          </a:ln>
        </p:spPr>
      </p:pic>
      <p:sp>
        <p:nvSpPr>
          <p:cNvPr id="4808" name="Google Shape;4808;p358"/>
          <p:cNvSpPr/>
          <p:nvPr/>
        </p:nvSpPr>
        <p:spPr>
          <a:xfrm>
            <a:off x="4854973" y="1815132"/>
            <a:ext cx="936000" cy="936000"/>
          </a:xfrm>
          <a:prstGeom prst="plus">
            <a:avLst>
              <a:gd name="adj" fmla="val 37500"/>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9" name="Google Shape;4809;p358">
            <a:hlinkClick r:id="" action="ppaction://hlinkshowjump?jump=lastslide"/>
          </p:cNvPr>
          <p:cNvSpPr/>
          <p:nvPr/>
        </p:nvSpPr>
        <p:spPr>
          <a:xfrm>
            <a:off x="10957810" y="3597639"/>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77"/>
          <p:cNvSpPr/>
          <p:nvPr/>
        </p:nvSpPr>
        <p:spPr>
          <a:xfrm>
            <a:off x="1760561" y="3856425"/>
            <a:ext cx="9894625" cy="213494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3" name="Google Shape;473;p177"/>
          <p:cNvSpPr/>
          <p:nvPr/>
        </p:nvSpPr>
        <p:spPr>
          <a:xfrm>
            <a:off x="5577379" y="3597278"/>
            <a:ext cx="2593078" cy="716982"/>
          </a:xfrm>
          <a:prstGeom prst="rect">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4" name="Google Shape;474;p177"/>
          <p:cNvSpPr/>
          <p:nvPr/>
        </p:nvSpPr>
        <p:spPr>
          <a:xfrm>
            <a:off x="2436119" y="3565494"/>
            <a:ext cx="2593078" cy="716982"/>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5" name="Google Shape;475;p177"/>
          <p:cNvSpPr/>
          <p:nvPr/>
        </p:nvSpPr>
        <p:spPr>
          <a:xfrm>
            <a:off x="1637728" y="1570420"/>
            <a:ext cx="10017459" cy="2102347"/>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6" name="Google Shape;476;p177"/>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477" name="Google Shape;477;p177"/>
          <p:cNvSpPr/>
          <p:nvPr/>
        </p:nvSpPr>
        <p:spPr>
          <a:xfrm>
            <a:off x="313896" y="2874011"/>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8" name="Google Shape;478;p177"/>
          <p:cNvSpPr txBox="1"/>
          <p:nvPr/>
        </p:nvSpPr>
        <p:spPr>
          <a:xfrm>
            <a:off x="375310" y="307228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a:t>
            </a:r>
            <a:endParaRPr sz="1400" b="1" i="0" u="none" strike="noStrike" cap="none">
              <a:solidFill>
                <a:srgbClr val="3F3F3F"/>
              </a:solidFill>
              <a:latin typeface="Open Sans"/>
              <a:ea typeface="Open Sans"/>
              <a:cs typeface="Open Sans"/>
              <a:sym typeface="Open Sans"/>
            </a:endParaRPr>
          </a:p>
        </p:txBody>
      </p:sp>
      <p:sp>
        <p:nvSpPr>
          <p:cNvPr id="479" name="Google Shape;479;p177"/>
          <p:cNvSpPr txBox="1"/>
          <p:nvPr/>
        </p:nvSpPr>
        <p:spPr>
          <a:xfrm>
            <a:off x="2586243" y="1709682"/>
            <a:ext cx="893246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de gran relevancia la función que ejerce el agua en el estudio cuantificado, ya que la posible variación del agua entre atmósfera y muestra (se refiere al calor del agua contenida en el ambiente) conseguiría alterar la estructura de la muestra independientemente del proceso analítico usado posteriormente.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cambio de agua entre el precipitado y la atmósfera podría ser motivo de equivocación en una determinación gravimétrica.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que los logros analíticos tengan relevancia, el contenido del agua debería ser un constituyente conocido. De tal manera que al emplear la muestra húmeda se alcanzaría a cambiar la eficacia a base seca y viceversa.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480" name="Google Shape;480;p177" descr="Icono&#10;&#10;Descripción generada automáticamente"/>
          <p:cNvPicPr preferRelativeResize="0"/>
          <p:nvPr/>
        </p:nvPicPr>
        <p:blipFill rotWithShape="1">
          <a:blip r:embed="rId3">
            <a:alphaModFix/>
          </a:blip>
          <a:srcRect/>
          <a:stretch/>
        </p:blipFill>
        <p:spPr>
          <a:xfrm>
            <a:off x="5801418" y="3912698"/>
            <a:ext cx="434340" cy="539422"/>
          </a:xfrm>
          <a:prstGeom prst="rect">
            <a:avLst/>
          </a:prstGeom>
          <a:noFill/>
          <a:ln>
            <a:noFill/>
          </a:ln>
        </p:spPr>
      </p:pic>
      <p:pic>
        <p:nvPicPr>
          <p:cNvPr id="481" name="Google Shape;481;p177"/>
          <p:cNvPicPr preferRelativeResize="0"/>
          <p:nvPr/>
        </p:nvPicPr>
        <p:blipFill rotWithShape="1">
          <a:blip r:embed="rId4">
            <a:alphaModFix/>
          </a:blip>
          <a:srcRect/>
          <a:stretch/>
        </p:blipFill>
        <p:spPr>
          <a:xfrm>
            <a:off x="636369" y="1561355"/>
            <a:ext cx="1506329" cy="1506329"/>
          </a:xfrm>
          <a:prstGeom prst="rect">
            <a:avLst/>
          </a:prstGeom>
          <a:noFill/>
          <a:ln>
            <a:noFill/>
          </a:ln>
        </p:spPr>
      </p:pic>
      <p:sp>
        <p:nvSpPr>
          <p:cNvPr id="482" name="Google Shape;482;p177"/>
          <p:cNvSpPr txBox="1"/>
          <p:nvPr/>
        </p:nvSpPr>
        <p:spPr>
          <a:xfrm>
            <a:off x="2688602" y="384282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en estufa </a:t>
            </a:r>
            <a:endParaRPr sz="1400" b="1" i="0" u="none" strike="noStrike" cap="none">
              <a:solidFill>
                <a:srgbClr val="3F3F3F"/>
              </a:solidFill>
              <a:latin typeface="Open Sans"/>
              <a:ea typeface="Open Sans"/>
              <a:cs typeface="Open Sans"/>
              <a:sym typeface="Open Sans"/>
            </a:endParaRPr>
          </a:p>
        </p:txBody>
      </p:sp>
      <p:sp>
        <p:nvSpPr>
          <p:cNvPr id="483" name="Google Shape;483;p177"/>
          <p:cNvSpPr txBox="1"/>
          <p:nvPr/>
        </p:nvSpPr>
        <p:spPr>
          <a:xfrm>
            <a:off x="359197" y="3776664"/>
            <a:ext cx="1278531"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Clic en las tarjetas para ampliar la información</a:t>
            </a:r>
            <a:endParaRPr sz="1400" b="0" i="0" u="none" strike="noStrike" cap="none">
              <a:solidFill>
                <a:srgbClr val="1F3864"/>
              </a:solidFill>
              <a:latin typeface="Arial"/>
              <a:ea typeface="Arial"/>
              <a:cs typeface="Arial"/>
              <a:sym typeface="Arial"/>
            </a:endParaRPr>
          </a:p>
        </p:txBody>
      </p:sp>
      <p:sp>
        <p:nvSpPr>
          <p:cNvPr id="484" name="Google Shape;484;p177"/>
          <p:cNvSpPr txBox="1"/>
          <p:nvPr/>
        </p:nvSpPr>
        <p:spPr>
          <a:xfrm>
            <a:off x="5816216" y="3842824"/>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Liofilización</a:t>
            </a:r>
            <a:endParaRPr/>
          </a:p>
        </p:txBody>
      </p:sp>
      <p:sp>
        <p:nvSpPr>
          <p:cNvPr id="485" name="Google Shape;485;p177"/>
          <p:cNvSpPr txBox="1"/>
          <p:nvPr/>
        </p:nvSpPr>
        <p:spPr>
          <a:xfrm flipH="1">
            <a:off x="3128169" y="4677731"/>
            <a:ext cx="7848612"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considera como un procedimiento de secado frio y es de un precio elevado, pero es conveniente cuando hay un riesgo de pérdida de analito con el calentamiento.  En la etapa inicial se congela la muestra con nitrógeno líquido y a continuación hacerle el vacío, consiguiendo que el hielo pase a vapor de agua y es removido</a:t>
            </a:r>
            <a:r>
              <a:rPr lang="es-ES" sz="1400" b="0" i="0" u="none" strike="noStrike" cap="none">
                <a:solidFill>
                  <a:srgbClr val="000000"/>
                </a:solidFill>
                <a:latin typeface="Arial"/>
                <a:ea typeface="Arial"/>
                <a:cs typeface="Arial"/>
                <a:sym typeface="Arial"/>
              </a:rPr>
              <a:t>. </a:t>
            </a:r>
            <a:endParaRPr/>
          </a:p>
        </p:txBody>
      </p:sp>
      <p:pic>
        <p:nvPicPr>
          <p:cNvPr id="486" name="Google Shape;486;p177"/>
          <p:cNvPicPr preferRelativeResize="0"/>
          <p:nvPr/>
        </p:nvPicPr>
        <p:blipFill rotWithShape="1">
          <a:blip r:embed="rId5">
            <a:alphaModFix/>
          </a:blip>
          <a:srcRect/>
          <a:stretch/>
        </p:blipFill>
        <p:spPr>
          <a:xfrm>
            <a:off x="1255751" y="4635235"/>
            <a:ext cx="1296000" cy="1296000"/>
          </a:xfrm>
          <a:prstGeom prst="rect">
            <a:avLst/>
          </a:prstGeom>
          <a:noFill/>
          <a:ln>
            <a:noFill/>
          </a:ln>
        </p:spPr>
      </p:pic>
      <p:sp>
        <p:nvSpPr>
          <p:cNvPr id="487" name="Google Shape;487;p177">
            <a:hlinkClick r:id="" action="ppaction://hlinkshowjump?jump=lastslide"/>
          </p:cNvPr>
          <p:cNvSpPr/>
          <p:nvPr/>
        </p:nvSpPr>
        <p:spPr>
          <a:xfrm>
            <a:off x="11095630" y="492389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88" name="Google Shape;488;p177" descr="Icono&#10;&#10;Descripción generada automáticamente"/>
          <p:cNvPicPr preferRelativeResize="0"/>
          <p:nvPr/>
        </p:nvPicPr>
        <p:blipFill rotWithShape="1">
          <a:blip r:embed="rId3">
            <a:alphaModFix/>
          </a:blip>
          <a:srcRect/>
          <a:stretch/>
        </p:blipFill>
        <p:spPr>
          <a:xfrm>
            <a:off x="10976781" y="5154785"/>
            <a:ext cx="434340" cy="539422"/>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4814"/>
        <p:cNvGrpSpPr/>
        <p:nvPr/>
      </p:nvGrpSpPr>
      <p:grpSpPr>
        <a:xfrm>
          <a:off x="0" y="0"/>
          <a:ext cx="0" cy="0"/>
          <a:chOff x="0" y="0"/>
          <a:chExt cx="0" cy="0"/>
        </a:xfrm>
      </p:grpSpPr>
      <p:sp>
        <p:nvSpPr>
          <p:cNvPr id="4815" name="Google Shape;4815;p359"/>
          <p:cNvSpPr/>
          <p:nvPr/>
        </p:nvSpPr>
        <p:spPr>
          <a:xfrm>
            <a:off x="498980" y="2177142"/>
            <a:ext cx="11251345" cy="3758963"/>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16" name="Google Shape;4816;p359"/>
          <p:cNvSpPr/>
          <p:nvPr/>
        </p:nvSpPr>
        <p:spPr>
          <a:xfrm>
            <a:off x="5430272" y="1815132"/>
            <a:ext cx="2936745"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17" name="Google Shape;4817;p359"/>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818" name="Google Shape;4818;p359"/>
          <p:cNvSpPr txBox="1"/>
          <p:nvPr/>
        </p:nvSpPr>
        <p:spPr>
          <a:xfrm>
            <a:off x="5377791" y="1882479"/>
            <a:ext cx="2936745"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Morteros de diferentes materiales </a:t>
            </a:r>
            <a:endParaRPr sz="14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9" name="Google Shape;4819;p359"/>
          <p:cNvSpPr/>
          <p:nvPr/>
        </p:nvSpPr>
        <p:spPr>
          <a:xfrm>
            <a:off x="10957810" y="1897492"/>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820" name="Google Shape;4820;p359" descr="Icono&#10;&#10;Descripción generada automáticamente"/>
          <p:cNvPicPr preferRelativeResize="0"/>
          <p:nvPr/>
        </p:nvPicPr>
        <p:blipFill rotWithShape="1">
          <a:blip r:embed="rId3">
            <a:alphaModFix/>
          </a:blip>
          <a:srcRect/>
          <a:stretch/>
        </p:blipFill>
        <p:spPr>
          <a:xfrm>
            <a:off x="10955265" y="3957639"/>
            <a:ext cx="434340" cy="539422"/>
          </a:xfrm>
          <a:prstGeom prst="rect">
            <a:avLst/>
          </a:prstGeom>
          <a:noFill/>
          <a:ln>
            <a:noFill/>
          </a:ln>
        </p:spPr>
      </p:pic>
      <p:sp>
        <p:nvSpPr>
          <p:cNvPr id="4821" name="Google Shape;4821;p359"/>
          <p:cNvSpPr/>
          <p:nvPr/>
        </p:nvSpPr>
        <p:spPr>
          <a:xfrm>
            <a:off x="4854973" y="1815132"/>
            <a:ext cx="936000" cy="936000"/>
          </a:xfrm>
          <a:prstGeom prst="plus">
            <a:avLst>
              <a:gd name="adj" fmla="val 37500"/>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22" name="Google Shape;4822;p359">
            <a:hlinkClick r:id="" action="ppaction://hlinkshowjump?jump=lastslide"/>
          </p:cNvPr>
          <p:cNvSpPr/>
          <p:nvPr/>
        </p:nvSpPr>
        <p:spPr>
          <a:xfrm>
            <a:off x="10957810" y="3597639"/>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23" name="Google Shape;4823;p359"/>
          <p:cNvSpPr txBox="1"/>
          <p:nvPr/>
        </p:nvSpPr>
        <p:spPr>
          <a:xfrm>
            <a:off x="1144624" y="2561438"/>
            <a:ext cx="9720355" cy="2990370"/>
          </a:xfrm>
          <a:prstGeom prst="rect">
            <a:avLst/>
          </a:prstGeom>
          <a:noFill/>
          <a:ln>
            <a:noFill/>
          </a:ln>
        </p:spPr>
        <p:txBody>
          <a:bodyPr spcFirstLastPara="1" wrap="square" lIns="91425" tIns="45700" rIns="91425" bIns="45700" anchor="t" anchorCtr="0">
            <a:spAutoFit/>
          </a:bodyPr>
          <a:lstStyle/>
          <a:p>
            <a:pPr marL="457200" marR="0" lvl="1"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27051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Estos son herramientas cóncavas usadas en laboratorios que contiene una “maneta”o “mano” para disminuir el tamaño de las muestras. Son morteros de vidrio o porcelana, idóneos para triturar, destrozar y revolver material de poca dureza. Su base ancha asegura una adecuada estabilidad, cuentan con un pico para contribuir el traspaso de la sustancia.  El mortero de vidrio se usa para sustancias pastosas. El que el envase de porcelana contenga esmalte proporciona capa inmune al mortero y puede evitar que las sustancias atraviesen en los poros de la porcelana, o libere polvillo mientras se realiza la molienda.</a:t>
            </a:r>
            <a:endParaRPr/>
          </a:p>
          <a:p>
            <a:pPr marL="27051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Para triturar sustancias que son duras, es recomendable usar el mortero de ágata.  Este metal tiene una dureza de 7 en la escala de Mohs y asegura una adecuada solidez a la abrasión y a los agentes químicos, salvo el ácido fluorhídrico y el agua regia. Para triturar muestras duras se puede usar el mortero de hierro</a:t>
            </a:r>
            <a:r>
              <a:rPr lang="es-ES" sz="1800" b="0" i="0" u="none" strike="noStrike" cap="none">
                <a:solidFill>
                  <a:srgbClr val="00000A"/>
                </a:solidFill>
                <a:latin typeface="Calibri"/>
                <a:ea typeface="Calibri"/>
                <a:cs typeface="Calibri"/>
                <a:sym typeface="Calibri"/>
              </a:rPr>
              <a:t>.   </a:t>
            </a:r>
            <a:endParaRPr sz="1800" b="0" i="0" u="none" strike="noStrike" cap="none">
              <a:solidFill>
                <a:srgbClr val="00000A"/>
              </a:solidFill>
              <a:latin typeface="Calibri"/>
              <a:ea typeface="Calibri"/>
              <a:cs typeface="Calibri"/>
              <a:sym typeface="Calibri"/>
            </a:endParaRPr>
          </a:p>
          <a:p>
            <a:pPr marL="22860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 </a:t>
            </a:r>
            <a:endParaRPr/>
          </a:p>
        </p:txBody>
      </p:sp>
      <p:sp>
        <p:nvSpPr>
          <p:cNvPr id="4824" name="Google Shape;4824;p359">
            <a:hlinkClick r:id="" action="ppaction://hlinkshowjump?jump=firstslide"/>
          </p:cNvPr>
          <p:cNvSpPr/>
          <p:nvPr/>
        </p:nvSpPr>
        <p:spPr>
          <a:xfrm>
            <a:off x="688495" y="3597639"/>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4829"/>
        <p:cNvGrpSpPr/>
        <p:nvPr/>
      </p:nvGrpSpPr>
      <p:grpSpPr>
        <a:xfrm>
          <a:off x="0" y="0"/>
          <a:ext cx="0" cy="0"/>
          <a:chOff x="0" y="0"/>
          <a:chExt cx="0" cy="0"/>
        </a:xfrm>
      </p:grpSpPr>
      <p:sp>
        <p:nvSpPr>
          <p:cNvPr id="4830" name="Google Shape;4830;p360"/>
          <p:cNvSpPr/>
          <p:nvPr/>
        </p:nvSpPr>
        <p:spPr>
          <a:xfrm>
            <a:off x="498980" y="2177142"/>
            <a:ext cx="11251345" cy="3758963"/>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31" name="Google Shape;4831;p360"/>
          <p:cNvSpPr/>
          <p:nvPr/>
        </p:nvSpPr>
        <p:spPr>
          <a:xfrm>
            <a:off x="5430272" y="1815132"/>
            <a:ext cx="2936745"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32" name="Google Shape;4832;p360"/>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833" name="Google Shape;4833;p360"/>
          <p:cNvSpPr txBox="1"/>
          <p:nvPr/>
        </p:nvSpPr>
        <p:spPr>
          <a:xfrm>
            <a:off x="5377791" y="1882479"/>
            <a:ext cx="2936745"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Morteros de diferentes materiales </a:t>
            </a:r>
            <a:endParaRPr sz="14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34" name="Google Shape;4834;p360"/>
          <p:cNvSpPr/>
          <p:nvPr/>
        </p:nvSpPr>
        <p:spPr>
          <a:xfrm>
            <a:off x="10957810" y="1897492"/>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835" name="Google Shape;4835;p360" descr="Icono&#10;&#10;Descripción generada automáticamente"/>
          <p:cNvPicPr preferRelativeResize="0"/>
          <p:nvPr/>
        </p:nvPicPr>
        <p:blipFill rotWithShape="1">
          <a:blip r:embed="rId3">
            <a:alphaModFix/>
          </a:blip>
          <a:srcRect/>
          <a:stretch/>
        </p:blipFill>
        <p:spPr>
          <a:xfrm>
            <a:off x="10935291" y="2353780"/>
            <a:ext cx="540000" cy="539422"/>
          </a:xfrm>
          <a:prstGeom prst="rect">
            <a:avLst/>
          </a:prstGeom>
          <a:noFill/>
          <a:ln>
            <a:noFill/>
          </a:ln>
        </p:spPr>
      </p:pic>
      <p:sp>
        <p:nvSpPr>
          <p:cNvPr id="4836" name="Google Shape;4836;p360"/>
          <p:cNvSpPr/>
          <p:nvPr/>
        </p:nvSpPr>
        <p:spPr>
          <a:xfrm>
            <a:off x="4854973" y="1815132"/>
            <a:ext cx="936000" cy="936000"/>
          </a:xfrm>
          <a:prstGeom prst="plus">
            <a:avLst>
              <a:gd name="adj" fmla="val 37500"/>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37" name="Google Shape;4837;p360"/>
          <p:cNvSpPr txBox="1"/>
          <p:nvPr/>
        </p:nvSpPr>
        <p:spPr>
          <a:xfrm>
            <a:off x="1144624" y="2561438"/>
            <a:ext cx="9720355" cy="977832"/>
          </a:xfrm>
          <a:prstGeom prst="rect">
            <a:avLst/>
          </a:prstGeom>
          <a:noFill/>
          <a:ln>
            <a:noFill/>
          </a:ln>
        </p:spPr>
        <p:txBody>
          <a:bodyPr spcFirstLastPara="1" wrap="square" lIns="91425" tIns="45700" rIns="91425" bIns="45700" anchor="t" anchorCtr="0">
            <a:spAutoFit/>
          </a:bodyPr>
          <a:lstStyle/>
          <a:p>
            <a:pPr marL="457200" marR="0" lvl="1"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27051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A continuación, se mostrará en el cuadro el tipo de mortero usado para cada muestra: </a:t>
            </a:r>
            <a:endParaRPr/>
          </a:p>
          <a:p>
            <a:pPr marL="22860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 </a:t>
            </a:r>
            <a:endParaRPr/>
          </a:p>
        </p:txBody>
      </p:sp>
      <p:sp>
        <p:nvSpPr>
          <p:cNvPr id="4838" name="Google Shape;4838;p360">
            <a:hlinkClick r:id="" action="ppaction://hlinkshowjump?jump=firstslide"/>
          </p:cNvPr>
          <p:cNvSpPr/>
          <p:nvPr/>
        </p:nvSpPr>
        <p:spPr>
          <a:xfrm>
            <a:off x="688495" y="3597639"/>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839" name="Google Shape;4839;p360"/>
          <p:cNvPicPr preferRelativeResize="0"/>
          <p:nvPr/>
        </p:nvPicPr>
        <p:blipFill rotWithShape="1">
          <a:blip r:embed="rId4">
            <a:alphaModFix/>
          </a:blip>
          <a:srcRect/>
          <a:stretch/>
        </p:blipFill>
        <p:spPr>
          <a:xfrm>
            <a:off x="1287011" y="3273361"/>
            <a:ext cx="6460760" cy="2477380"/>
          </a:xfrm>
          <a:prstGeom prst="rect">
            <a:avLst/>
          </a:prstGeom>
          <a:noFill/>
          <a:ln>
            <a:noFill/>
          </a:ln>
        </p:spPr>
      </p:pic>
      <p:pic>
        <p:nvPicPr>
          <p:cNvPr id="4840" name="Google Shape;4840;p360"/>
          <p:cNvPicPr preferRelativeResize="0"/>
          <p:nvPr/>
        </p:nvPicPr>
        <p:blipFill rotWithShape="1">
          <a:blip r:embed="rId5">
            <a:alphaModFix/>
          </a:blip>
          <a:srcRect/>
          <a:stretch/>
        </p:blipFill>
        <p:spPr>
          <a:xfrm>
            <a:off x="7890158" y="3232329"/>
            <a:ext cx="3667699" cy="1647807"/>
          </a:xfrm>
          <a:prstGeom prst="rect">
            <a:avLst/>
          </a:prstGeom>
          <a:noFill/>
          <a:ln>
            <a:noFill/>
          </a:ln>
        </p:spPr>
      </p:pic>
      <p:sp>
        <p:nvSpPr>
          <p:cNvPr id="4841" name="Google Shape;4841;p360"/>
          <p:cNvSpPr txBox="1"/>
          <p:nvPr/>
        </p:nvSpPr>
        <p:spPr>
          <a:xfrm>
            <a:off x="7747771" y="4542693"/>
            <a:ext cx="1738468" cy="875240"/>
          </a:xfrm>
          <a:prstGeom prst="rect">
            <a:avLst/>
          </a:prstGeom>
          <a:noFill/>
          <a:ln>
            <a:noFill/>
          </a:ln>
        </p:spPr>
        <p:txBody>
          <a:bodyPr spcFirstLastPara="1" wrap="square" lIns="91425" tIns="45700" rIns="91425" bIns="45700" anchor="t" anchorCtr="0">
            <a:spAutoFit/>
          </a:bodyPr>
          <a:lstStyle/>
          <a:p>
            <a:pPr marL="457200" marR="0" lvl="1"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228600" marR="0" lvl="0" indent="0" algn="l" rtl="0">
              <a:lnSpc>
                <a:spcPct val="107000"/>
              </a:lnSpc>
              <a:spcBef>
                <a:spcPts val="800"/>
              </a:spcBef>
              <a:spcAft>
                <a:spcPts val="0"/>
              </a:spcAft>
              <a:buNone/>
            </a:pPr>
            <a:r>
              <a:rPr lang="es-ES" sz="1400" b="0" i="0" u="none" strike="noStrike" cap="none">
                <a:solidFill>
                  <a:srgbClr val="1F3864"/>
                </a:solidFill>
                <a:latin typeface="Open Sans"/>
                <a:ea typeface="Open Sans"/>
                <a:cs typeface="Open Sans"/>
                <a:sym typeface="Open Sans"/>
              </a:rPr>
              <a:t>Mortero de vidrio </a:t>
            </a:r>
            <a:endParaRPr/>
          </a:p>
        </p:txBody>
      </p:sp>
      <p:sp>
        <p:nvSpPr>
          <p:cNvPr id="4842" name="Google Shape;4842;p360"/>
          <p:cNvSpPr txBox="1"/>
          <p:nvPr/>
        </p:nvSpPr>
        <p:spPr>
          <a:xfrm>
            <a:off x="9628626" y="4486737"/>
            <a:ext cx="1738468" cy="875240"/>
          </a:xfrm>
          <a:prstGeom prst="rect">
            <a:avLst/>
          </a:prstGeom>
          <a:noFill/>
          <a:ln>
            <a:noFill/>
          </a:ln>
        </p:spPr>
        <p:txBody>
          <a:bodyPr spcFirstLastPara="1" wrap="square" lIns="91425" tIns="45700" rIns="91425" bIns="45700" anchor="t" anchorCtr="0">
            <a:spAutoFit/>
          </a:bodyPr>
          <a:lstStyle/>
          <a:p>
            <a:pPr marL="457200" marR="0" lvl="1"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228600" marR="0" lvl="0" indent="0" algn="l" rtl="0">
              <a:lnSpc>
                <a:spcPct val="107000"/>
              </a:lnSpc>
              <a:spcBef>
                <a:spcPts val="800"/>
              </a:spcBef>
              <a:spcAft>
                <a:spcPts val="0"/>
              </a:spcAft>
              <a:buNone/>
            </a:pPr>
            <a:r>
              <a:rPr lang="es-ES" sz="1400" b="0" i="0" u="none" strike="noStrike" cap="none">
                <a:solidFill>
                  <a:srgbClr val="1F3864"/>
                </a:solidFill>
                <a:latin typeface="Open Sans"/>
                <a:ea typeface="Open Sans"/>
                <a:cs typeface="Open Sans"/>
                <a:sym typeface="Open Sans"/>
              </a:rPr>
              <a:t>Mortero de porcelana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4847"/>
        <p:cNvGrpSpPr/>
        <p:nvPr/>
      </p:nvGrpSpPr>
      <p:grpSpPr>
        <a:xfrm>
          <a:off x="0" y="0"/>
          <a:ext cx="0" cy="0"/>
          <a:chOff x="0" y="0"/>
          <a:chExt cx="0" cy="0"/>
        </a:xfrm>
      </p:grpSpPr>
      <p:pic>
        <p:nvPicPr>
          <p:cNvPr id="4848" name="Google Shape;4848;p361"/>
          <p:cNvPicPr preferRelativeResize="0"/>
          <p:nvPr/>
        </p:nvPicPr>
        <p:blipFill rotWithShape="1">
          <a:blip r:embed="rId3">
            <a:alphaModFix/>
          </a:blip>
          <a:srcRect l="59722" t="51919" r="8099" b="27232"/>
          <a:stretch/>
        </p:blipFill>
        <p:spPr>
          <a:xfrm>
            <a:off x="4448961" y="3987451"/>
            <a:ext cx="6636379" cy="2168190"/>
          </a:xfrm>
          <a:prstGeom prst="rect">
            <a:avLst/>
          </a:prstGeom>
          <a:noFill/>
          <a:ln>
            <a:noFill/>
          </a:ln>
        </p:spPr>
      </p:pic>
      <p:sp>
        <p:nvSpPr>
          <p:cNvPr id="4849" name="Google Shape;4849;p361"/>
          <p:cNvSpPr/>
          <p:nvPr/>
        </p:nvSpPr>
        <p:spPr>
          <a:xfrm>
            <a:off x="3890426" y="2677608"/>
            <a:ext cx="7904870" cy="123151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50" name="Google Shape;4850;p361"/>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51" name="Google Shape;4851;p361"/>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852" name="Google Shape;4852;p361"/>
          <p:cNvPicPr preferRelativeResize="0"/>
          <p:nvPr/>
        </p:nvPicPr>
        <p:blipFill rotWithShape="1">
          <a:blip r:embed="rId4">
            <a:alphaModFix/>
          </a:blip>
          <a:srcRect/>
          <a:stretch/>
        </p:blipFill>
        <p:spPr>
          <a:xfrm>
            <a:off x="543950" y="1723356"/>
            <a:ext cx="4144164" cy="4144164"/>
          </a:xfrm>
          <a:prstGeom prst="rect">
            <a:avLst/>
          </a:prstGeom>
          <a:noFill/>
          <a:ln>
            <a:noFill/>
          </a:ln>
        </p:spPr>
      </p:pic>
      <p:sp>
        <p:nvSpPr>
          <p:cNvPr id="4853" name="Google Shape;4853;p361"/>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854" name="Google Shape;4854;p361" descr="Icono&#10;&#10;Descripción generada automáticamente"/>
          <p:cNvPicPr preferRelativeResize="0"/>
          <p:nvPr/>
        </p:nvPicPr>
        <p:blipFill rotWithShape="1">
          <a:blip r:embed="rId5">
            <a:alphaModFix/>
          </a:blip>
          <a:srcRect/>
          <a:stretch/>
        </p:blipFill>
        <p:spPr>
          <a:xfrm>
            <a:off x="7155702" y="6233969"/>
            <a:ext cx="434340" cy="539422"/>
          </a:xfrm>
          <a:prstGeom prst="rect">
            <a:avLst/>
          </a:prstGeom>
          <a:noFill/>
          <a:ln>
            <a:noFill/>
          </a:ln>
        </p:spPr>
      </p:pic>
      <p:sp>
        <p:nvSpPr>
          <p:cNvPr id="4855" name="Google Shape;4855;p361"/>
          <p:cNvSpPr txBox="1"/>
          <p:nvPr/>
        </p:nvSpPr>
        <p:spPr>
          <a:xfrm>
            <a:off x="4526754" y="2863145"/>
            <a:ext cx="7121295" cy="87524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se muestran los primordiales instrumentos que se usan para disminuir los tamaños de las partículas de los sólidos:</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Da clic en las imágenes para ampliar la información. </a:t>
            </a:r>
            <a:endParaRPr sz="1400" b="0" i="0" u="none" strike="noStrike" cap="none">
              <a:solidFill>
                <a:srgbClr val="3F3F3F"/>
              </a:solidFill>
              <a:latin typeface="Open Sans"/>
              <a:ea typeface="Open Sans"/>
              <a:cs typeface="Open Sans"/>
              <a:sym typeface="Open Sans"/>
            </a:endParaRPr>
          </a:p>
        </p:txBody>
      </p:sp>
      <p:sp>
        <p:nvSpPr>
          <p:cNvPr id="4856" name="Google Shape;4856;p361"/>
          <p:cNvSpPr/>
          <p:nvPr/>
        </p:nvSpPr>
        <p:spPr>
          <a:xfrm>
            <a:off x="10909033" y="4353567"/>
            <a:ext cx="936000" cy="936000"/>
          </a:xfrm>
          <a:prstGeom prst="plus">
            <a:avLst>
              <a:gd name="adj" fmla="val 37500"/>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857" name="Google Shape;4857;p361" descr="Diseño de un equipo triturador para reciclaje de madera”"/>
          <p:cNvPicPr preferRelativeResize="0"/>
          <p:nvPr/>
        </p:nvPicPr>
        <p:blipFill rotWithShape="1">
          <a:blip r:embed="rId6">
            <a:alphaModFix/>
          </a:blip>
          <a:srcRect/>
          <a:stretch/>
        </p:blipFill>
        <p:spPr>
          <a:xfrm>
            <a:off x="4530139" y="4094660"/>
            <a:ext cx="1407886" cy="1194908"/>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4862"/>
        <p:cNvGrpSpPr/>
        <p:nvPr/>
      </p:nvGrpSpPr>
      <p:grpSpPr>
        <a:xfrm>
          <a:off x="0" y="0"/>
          <a:ext cx="0" cy="0"/>
          <a:chOff x="0" y="0"/>
          <a:chExt cx="0" cy="0"/>
        </a:xfrm>
      </p:grpSpPr>
      <p:sp>
        <p:nvSpPr>
          <p:cNvPr id="4863" name="Google Shape;4863;p362"/>
          <p:cNvSpPr/>
          <p:nvPr/>
        </p:nvSpPr>
        <p:spPr>
          <a:xfrm>
            <a:off x="3890426" y="2677608"/>
            <a:ext cx="7757623" cy="65408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64" name="Google Shape;4864;p362"/>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65" name="Google Shape;4865;p362"/>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866" name="Google Shape;4866;p362"/>
          <p:cNvPicPr preferRelativeResize="0"/>
          <p:nvPr/>
        </p:nvPicPr>
        <p:blipFill rotWithShape="1">
          <a:blip r:embed="rId3">
            <a:alphaModFix/>
          </a:blip>
          <a:srcRect/>
          <a:stretch/>
        </p:blipFill>
        <p:spPr>
          <a:xfrm>
            <a:off x="543950" y="1723356"/>
            <a:ext cx="4144164" cy="4144164"/>
          </a:xfrm>
          <a:prstGeom prst="rect">
            <a:avLst/>
          </a:prstGeom>
          <a:noFill/>
          <a:ln>
            <a:noFill/>
          </a:ln>
        </p:spPr>
      </p:pic>
      <p:sp>
        <p:nvSpPr>
          <p:cNvPr id="4867" name="Google Shape;4867;p362"/>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68" name="Google Shape;4868;p362"/>
          <p:cNvSpPr txBox="1"/>
          <p:nvPr/>
        </p:nvSpPr>
        <p:spPr>
          <a:xfrm>
            <a:off x="4526754" y="2836398"/>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molienda</a:t>
            </a:r>
            <a:endParaRPr sz="1400" b="1" i="0" u="none" strike="noStrike" cap="none">
              <a:solidFill>
                <a:srgbClr val="3F3F3F"/>
              </a:solidFill>
              <a:latin typeface="Open Sans"/>
              <a:ea typeface="Open Sans"/>
              <a:cs typeface="Open Sans"/>
              <a:sym typeface="Open Sans"/>
            </a:endParaRPr>
          </a:p>
        </p:txBody>
      </p:sp>
      <p:sp>
        <p:nvSpPr>
          <p:cNvPr id="4869" name="Google Shape;4869;p362"/>
          <p:cNvSpPr txBox="1"/>
          <p:nvPr/>
        </p:nvSpPr>
        <p:spPr>
          <a:xfrm>
            <a:off x="4526754" y="3583007"/>
            <a:ext cx="40238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ampliar información: </a:t>
            </a:r>
            <a:endParaRPr sz="1400" b="0" i="0" u="none" strike="noStrike" cap="none">
              <a:solidFill>
                <a:srgbClr val="2F5496"/>
              </a:solidFill>
              <a:latin typeface="Open Sans"/>
              <a:ea typeface="Open Sans"/>
              <a:cs typeface="Open Sans"/>
              <a:sym typeface="Open Sans"/>
            </a:endParaRPr>
          </a:p>
        </p:txBody>
      </p:sp>
      <p:sp>
        <p:nvSpPr>
          <p:cNvPr id="4870" name="Google Shape;4870;p362"/>
          <p:cNvSpPr/>
          <p:nvPr/>
        </p:nvSpPr>
        <p:spPr>
          <a:xfrm>
            <a:off x="4661223" y="4315519"/>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71" name="Google Shape;4871;p362"/>
          <p:cNvSpPr txBox="1"/>
          <p:nvPr/>
        </p:nvSpPr>
        <p:spPr>
          <a:xfrm>
            <a:off x="5060023" y="4472589"/>
            <a:ext cx="152065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Molienda seca</a:t>
            </a:r>
            <a:endParaRPr sz="1400" b="1" i="0" u="none" strike="noStrike" cap="none">
              <a:solidFill>
                <a:schemeClr val="lt1"/>
              </a:solidFill>
              <a:latin typeface="Open Sans"/>
              <a:ea typeface="Open Sans"/>
              <a:cs typeface="Open Sans"/>
              <a:sym typeface="Open Sans"/>
            </a:endParaRPr>
          </a:p>
        </p:txBody>
      </p:sp>
      <p:sp>
        <p:nvSpPr>
          <p:cNvPr id="4872" name="Google Shape;4872;p362"/>
          <p:cNvSpPr/>
          <p:nvPr/>
        </p:nvSpPr>
        <p:spPr>
          <a:xfrm>
            <a:off x="7155702" y="4315519"/>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73" name="Google Shape;4873;p362"/>
          <p:cNvSpPr txBox="1"/>
          <p:nvPr/>
        </p:nvSpPr>
        <p:spPr>
          <a:xfrm>
            <a:off x="7358438" y="4499356"/>
            <a:ext cx="1961583"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Molienda Húmeda</a:t>
            </a:r>
            <a:endParaRPr sz="1400" b="1" i="0" u="none" strike="noStrike" cap="none">
              <a:solidFill>
                <a:schemeClr val="lt1"/>
              </a:solidFill>
              <a:latin typeface="Open Sans"/>
              <a:ea typeface="Open Sans"/>
              <a:cs typeface="Open Sans"/>
              <a:sym typeface="Open Sans"/>
            </a:endParaRPr>
          </a:p>
        </p:txBody>
      </p:sp>
      <p:sp>
        <p:nvSpPr>
          <p:cNvPr id="4874" name="Google Shape;4874;p362"/>
          <p:cNvSpPr/>
          <p:nvPr/>
        </p:nvSpPr>
        <p:spPr>
          <a:xfrm>
            <a:off x="9650181" y="4315519"/>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75" name="Google Shape;4875;p362"/>
          <p:cNvSpPr txBox="1"/>
          <p:nvPr/>
        </p:nvSpPr>
        <p:spPr>
          <a:xfrm>
            <a:off x="9807947" y="4499356"/>
            <a:ext cx="2151438"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Cuadro comparativo</a:t>
            </a:r>
            <a:endParaRPr sz="1400" b="1" i="0" u="none" strike="noStrike" cap="none">
              <a:solidFill>
                <a:schemeClr val="lt1"/>
              </a:solidFill>
              <a:latin typeface="Open Sans"/>
              <a:ea typeface="Open Sans"/>
              <a:cs typeface="Open Sans"/>
              <a:sym typeface="Open Sans"/>
            </a:endParaRPr>
          </a:p>
        </p:txBody>
      </p:sp>
      <p:pic>
        <p:nvPicPr>
          <p:cNvPr id="4876" name="Google Shape;4876;p362" descr="Icono&#10;&#10;Descripción generada automáticamente"/>
          <p:cNvPicPr preferRelativeResize="0"/>
          <p:nvPr/>
        </p:nvPicPr>
        <p:blipFill rotWithShape="1">
          <a:blip r:embed="rId4">
            <a:alphaModFix/>
          </a:blip>
          <a:srcRect/>
          <a:stretch/>
        </p:blipFill>
        <p:spPr>
          <a:xfrm>
            <a:off x="6379014" y="4784213"/>
            <a:ext cx="434340" cy="539422"/>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4881"/>
        <p:cNvGrpSpPr/>
        <p:nvPr/>
      </p:nvGrpSpPr>
      <p:grpSpPr>
        <a:xfrm>
          <a:off x="0" y="0"/>
          <a:ext cx="0" cy="0"/>
          <a:chOff x="0" y="0"/>
          <a:chExt cx="0" cy="0"/>
        </a:xfrm>
      </p:grpSpPr>
      <p:sp>
        <p:nvSpPr>
          <p:cNvPr id="4882" name="Google Shape;4882;p363"/>
          <p:cNvSpPr/>
          <p:nvPr/>
        </p:nvSpPr>
        <p:spPr>
          <a:xfrm>
            <a:off x="471325" y="2422361"/>
            <a:ext cx="6124859" cy="3572478"/>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83" name="Google Shape;4883;p363"/>
          <p:cNvSpPr/>
          <p:nvPr/>
        </p:nvSpPr>
        <p:spPr>
          <a:xfrm>
            <a:off x="688495" y="228995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84" name="Google Shape;4884;p363"/>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885" name="Google Shape;4885;p363"/>
          <p:cNvSpPr txBox="1"/>
          <p:nvPr/>
        </p:nvSpPr>
        <p:spPr>
          <a:xfrm>
            <a:off x="1158571" y="240268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molienda</a:t>
            </a:r>
            <a:endParaRPr sz="1400" b="1" i="0" u="none" strike="noStrike" cap="none">
              <a:solidFill>
                <a:srgbClr val="3F3F3F"/>
              </a:solidFill>
              <a:latin typeface="Open Sans"/>
              <a:ea typeface="Open Sans"/>
              <a:cs typeface="Open Sans"/>
              <a:sym typeface="Open Sans"/>
            </a:endParaRPr>
          </a:p>
        </p:txBody>
      </p:sp>
      <p:sp>
        <p:nvSpPr>
          <p:cNvPr id="4886" name="Google Shape;4886;p363"/>
          <p:cNvSpPr txBox="1"/>
          <p:nvPr/>
        </p:nvSpPr>
        <p:spPr>
          <a:xfrm>
            <a:off x="831102" y="3893383"/>
            <a:ext cx="152065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Molienda seca</a:t>
            </a:r>
            <a:endParaRPr sz="1400" b="1" i="0" u="none" strike="noStrike" cap="none">
              <a:solidFill>
                <a:schemeClr val="lt1"/>
              </a:solidFill>
              <a:latin typeface="Open Sans"/>
              <a:ea typeface="Open Sans"/>
              <a:cs typeface="Open Sans"/>
              <a:sym typeface="Open Sans"/>
            </a:endParaRPr>
          </a:p>
        </p:txBody>
      </p:sp>
      <p:pic>
        <p:nvPicPr>
          <p:cNvPr id="4887" name="Google Shape;4887;p363" descr="Icono&#10;&#10;Descripción generada automáticamente"/>
          <p:cNvPicPr preferRelativeResize="0"/>
          <p:nvPr/>
        </p:nvPicPr>
        <p:blipFill rotWithShape="1">
          <a:blip r:embed="rId3">
            <a:alphaModFix/>
          </a:blip>
          <a:srcRect/>
          <a:stretch/>
        </p:blipFill>
        <p:spPr>
          <a:xfrm>
            <a:off x="11376453" y="2611358"/>
            <a:ext cx="434340" cy="539422"/>
          </a:xfrm>
          <a:prstGeom prst="rect">
            <a:avLst/>
          </a:prstGeom>
          <a:noFill/>
          <a:ln>
            <a:noFill/>
          </a:ln>
        </p:spPr>
      </p:pic>
      <p:sp>
        <p:nvSpPr>
          <p:cNvPr id="4888" name="Google Shape;4888;p363"/>
          <p:cNvSpPr txBox="1"/>
          <p:nvPr/>
        </p:nvSpPr>
        <p:spPr>
          <a:xfrm>
            <a:off x="2351595" y="3638381"/>
            <a:ext cx="4190770" cy="196188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Aquí las partículas disminuyen de tamaño a causa de la impactación y abrasión en la ausencia de agua. Esta técnica es frecuentemente utilizada en la elaboración de cemento y en el manejo de cereal </a:t>
            </a:r>
            <a:endParaRPr/>
          </a:p>
          <a:p>
            <a:pPr marL="685800" marR="0" lvl="0" indent="0" algn="just" rtl="0">
              <a:lnSpc>
                <a:spcPct val="107000"/>
              </a:lnSpc>
              <a:spcBef>
                <a:spcPts val="800"/>
              </a:spcBef>
              <a:spcAft>
                <a:spcPts val="0"/>
              </a:spcAft>
              <a:buNone/>
            </a:pPr>
            <a:r>
              <a:rPr lang="es-ES" sz="1800" b="0" i="0" u="none" strike="noStrike" cap="none">
                <a:solidFill>
                  <a:srgbClr val="00000A"/>
                </a:solidFill>
                <a:latin typeface="Calibri"/>
                <a:ea typeface="Calibri"/>
                <a:cs typeface="Calibri"/>
                <a:sym typeface="Calibri"/>
              </a:rPr>
              <a:t> </a:t>
            </a:r>
            <a:endParaRPr sz="1800" b="0" i="0" u="none" strike="noStrike" cap="none">
              <a:solidFill>
                <a:srgbClr val="00000A"/>
              </a:solidFill>
              <a:latin typeface="Calibri"/>
              <a:ea typeface="Calibri"/>
              <a:cs typeface="Calibri"/>
              <a:sym typeface="Calibri"/>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889" name="Google Shape;4889;p363"/>
          <p:cNvSpPr/>
          <p:nvPr/>
        </p:nvSpPr>
        <p:spPr>
          <a:xfrm>
            <a:off x="11143741" y="225516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890" name="Google Shape;4890;p363"/>
          <p:cNvPicPr preferRelativeResize="0"/>
          <p:nvPr/>
        </p:nvPicPr>
        <p:blipFill rotWithShape="1">
          <a:blip r:embed="rId4">
            <a:alphaModFix/>
          </a:blip>
          <a:srcRect/>
          <a:stretch/>
        </p:blipFill>
        <p:spPr>
          <a:xfrm>
            <a:off x="7036227" y="3378311"/>
            <a:ext cx="4467278" cy="2007038"/>
          </a:xfrm>
          <a:prstGeom prst="rect">
            <a:avLst/>
          </a:prstGeom>
          <a:noFill/>
          <a:ln>
            <a:noFill/>
          </a:ln>
        </p:spPr>
      </p:pic>
      <p:sp>
        <p:nvSpPr>
          <p:cNvPr id="4891" name="Google Shape;4891;p363"/>
          <p:cNvSpPr txBox="1"/>
          <p:nvPr/>
        </p:nvSpPr>
        <p:spPr>
          <a:xfrm>
            <a:off x="6241895" y="5341378"/>
            <a:ext cx="3282847" cy="640881"/>
          </a:xfrm>
          <a:prstGeom prst="rect">
            <a:avLst/>
          </a:prstGeom>
          <a:noFill/>
          <a:ln>
            <a:noFill/>
          </a:ln>
        </p:spPr>
        <p:txBody>
          <a:bodyPr spcFirstLastPara="1" wrap="square" lIns="91425" tIns="45700" rIns="91425" bIns="45700" anchor="t" anchorCtr="0">
            <a:spAutoFit/>
          </a:bodyPr>
          <a:lstStyle/>
          <a:p>
            <a:pPr marL="68580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Molienda secado de maíz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4896"/>
        <p:cNvGrpSpPr/>
        <p:nvPr/>
      </p:nvGrpSpPr>
      <p:grpSpPr>
        <a:xfrm>
          <a:off x="0" y="0"/>
          <a:ext cx="0" cy="0"/>
          <a:chOff x="0" y="0"/>
          <a:chExt cx="0" cy="0"/>
        </a:xfrm>
      </p:grpSpPr>
      <p:sp>
        <p:nvSpPr>
          <p:cNvPr id="4897" name="Google Shape;4897;p364"/>
          <p:cNvSpPr/>
          <p:nvPr/>
        </p:nvSpPr>
        <p:spPr>
          <a:xfrm>
            <a:off x="3890426" y="2677608"/>
            <a:ext cx="7757623" cy="65408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98" name="Google Shape;4898;p364"/>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99" name="Google Shape;4899;p364"/>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900" name="Google Shape;4900;p364"/>
          <p:cNvPicPr preferRelativeResize="0"/>
          <p:nvPr/>
        </p:nvPicPr>
        <p:blipFill rotWithShape="1">
          <a:blip r:embed="rId3">
            <a:alphaModFix/>
          </a:blip>
          <a:srcRect/>
          <a:stretch/>
        </p:blipFill>
        <p:spPr>
          <a:xfrm>
            <a:off x="543950" y="1723356"/>
            <a:ext cx="4144164" cy="4144164"/>
          </a:xfrm>
          <a:prstGeom prst="rect">
            <a:avLst/>
          </a:prstGeom>
          <a:noFill/>
          <a:ln>
            <a:noFill/>
          </a:ln>
        </p:spPr>
      </p:pic>
      <p:sp>
        <p:nvSpPr>
          <p:cNvPr id="4901" name="Google Shape;4901;p364"/>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02" name="Google Shape;4902;p364"/>
          <p:cNvSpPr txBox="1"/>
          <p:nvPr/>
        </p:nvSpPr>
        <p:spPr>
          <a:xfrm>
            <a:off x="4526754" y="2836398"/>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molienda</a:t>
            </a:r>
            <a:endParaRPr sz="1400" b="1" i="0" u="none" strike="noStrike" cap="none">
              <a:solidFill>
                <a:srgbClr val="3F3F3F"/>
              </a:solidFill>
              <a:latin typeface="Open Sans"/>
              <a:ea typeface="Open Sans"/>
              <a:cs typeface="Open Sans"/>
              <a:sym typeface="Open Sans"/>
            </a:endParaRPr>
          </a:p>
        </p:txBody>
      </p:sp>
      <p:sp>
        <p:nvSpPr>
          <p:cNvPr id="4903" name="Google Shape;4903;p364"/>
          <p:cNvSpPr txBox="1"/>
          <p:nvPr/>
        </p:nvSpPr>
        <p:spPr>
          <a:xfrm>
            <a:off x="4526754" y="3583007"/>
            <a:ext cx="40238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ampliar información: </a:t>
            </a:r>
            <a:endParaRPr sz="1400" b="0" i="0" u="none" strike="noStrike" cap="none">
              <a:solidFill>
                <a:srgbClr val="2F5496"/>
              </a:solidFill>
              <a:latin typeface="Open Sans"/>
              <a:ea typeface="Open Sans"/>
              <a:cs typeface="Open Sans"/>
              <a:sym typeface="Open Sans"/>
            </a:endParaRPr>
          </a:p>
        </p:txBody>
      </p:sp>
      <p:sp>
        <p:nvSpPr>
          <p:cNvPr id="4904" name="Google Shape;4904;p364"/>
          <p:cNvSpPr/>
          <p:nvPr/>
        </p:nvSpPr>
        <p:spPr>
          <a:xfrm>
            <a:off x="4661223" y="4315519"/>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5" name="Google Shape;4905;p364"/>
          <p:cNvSpPr txBox="1"/>
          <p:nvPr/>
        </p:nvSpPr>
        <p:spPr>
          <a:xfrm>
            <a:off x="5060023" y="4472589"/>
            <a:ext cx="152065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Molienda seca</a:t>
            </a:r>
            <a:endParaRPr sz="1400" b="1" i="0" u="none" strike="noStrike" cap="none">
              <a:solidFill>
                <a:schemeClr val="lt1"/>
              </a:solidFill>
              <a:latin typeface="Open Sans"/>
              <a:ea typeface="Open Sans"/>
              <a:cs typeface="Open Sans"/>
              <a:sym typeface="Open Sans"/>
            </a:endParaRPr>
          </a:p>
        </p:txBody>
      </p:sp>
      <p:sp>
        <p:nvSpPr>
          <p:cNvPr id="4906" name="Google Shape;4906;p364"/>
          <p:cNvSpPr/>
          <p:nvPr/>
        </p:nvSpPr>
        <p:spPr>
          <a:xfrm>
            <a:off x="7155702" y="4315519"/>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7" name="Google Shape;4907;p364"/>
          <p:cNvSpPr txBox="1"/>
          <p:nvPr/>
        </p:nvSpPr>
        <p:spPr>
          <a:xfrm>
            <a:off x="7358438" y="4499356"/>
            <a:ext cx="1961583"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Molienda Húmeda</a:t>
            </a:r>
            <a:endParaRPr sz="1400" b="1" i="0" u="none" strike="noStrike" cap="none">
              <a:solidFill>
                <a:schemeClr val="lt1"/>
              </a:solidFill>
              <a:latin typeface="Open Sans"/>
              <a:ea typeface="Open Sans"/>
              <a:cs typeface="Open Sans"/>
              <a:sym typeface="Open Sans"/>
            </a:endParaRPr>
          </a:p>
        </p:txBody>
      </p:sp>
      <p:sp>
        <p:nvSpPr>
          <p:cNvPr id="4908" name="Google Shape;4908;p364"/>
          <p:cNvSpPr/>
          <p:nvPr/>
        </p:nvSpPr>
        <p:spPr>
          <a:xfrm>
            <a:off x="9650181" y="4315519"/>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9" name="Google Shape;4909;p364"/>
          <p:cNvSpPr txBox="1"/>
          <p:nvPr/>
        </p:nvSpPr>
        <p:spPr>
          <a:xfrm>
            <a:off x="9807947" y="4499356"/>
            <a:ext cx="2151438"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Cuadro comparativo</a:t>
            </a:r>
            <a:endParaRPr sz="1400" b="1" i="0" u="none" strike="noStrike" cap="none">
              <a:solidFill>
                <a:schemeClr val="lt1"/>
              </a:solidFill>
              <a:latin typeface="Open Sans"/>
              <a:ea typeface="Open Sans"/>
              <a:cs typeface="Open Sans"/>
              <a:sym typeface="Open Sans"/>
            </a:endParaRPr>
          </a:p>
        </p:txBody>
      </p:sp>
      <p:pic>
        <p:nvPicPr>
          <p:cNvPr id="4910" name="Google Shape;4910;p364" descr="Icono&#10;&#10;Descripción generada automáticamente"/>
          <p:cNvPicPr preferRelativeResize="0"/>
          <p:nvPr/>
        </p:nvPicPr>
        <p:blipFill rotWithShape="1">
          <a:blip r:embed="rId4">
            <a:alphaModFix/>
          </a:blip>
          <a:srcRect/>
          <a:stretch/>
        </p:blipFill>
        <p:spPr>
          <a:xfrm>
            <a:off x="9095356" y="4699891"/>
            <a:ext cx="434340" cy="539422"/>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4915"/>
        <p:cNvGrpSpPr/>
        <p:nvPr/>
      </p:nvGrpSpPr>
      <p:grpSpPr>
        <a:xfrm>
          <a:off x="0" y="0"/>
          <a:ext cx="0" cy="0"/>
          <a:chOff x="0" y="0"/>
          <a:chExt cx="0" cy="0"/>
        </a:xfrm>
      </p:grpSpPr>
      <p:sp>
        <p:nvSpPr>
          <p:cNvPr id="4916" name="Google Shape;4916;p365"/>
          <p:cNvSpPr/>
          <p:nvPr/>
        </p:nvSpPr>
        <p:spPr>
          <a:xfrm>
            <a:off x="471325" y="2422361"/>
            <a:ext cx="6124859" cy="3572478"/>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7" name="Google Shape;4917;p365"/>
          <p:cNvSpPr/>
          <p:nvPr/>
        </p:nvSpPr>
        <p:spPr>
          <a:xfrm>
            <a:off x="688495" y="228995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8" name="Google Shape;4918;p365"/>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919" name="Google Shape;4919;p365"/>
          <p:cNvSpPr txBox="1"/>
          <p:nvPr/>
        </p:nvSpPr>
        <p:spPr>
          <a:xfrm>
            <a:off x="1158571" y="240268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molienda</a:t>
            </a:r>
            <a:endParaRPr sz="1400" b="1" i="0" u="none" strike="noStrike" cap="none">
              <a:solidFill>
                <a:srgbClr val="3F3F3F"/>
              </a:solidFill>
              <a:latin typeface="Open Sans"/>
              <a:ea typeface="Open Sans"/>
              <a:cs typeface="Open Sans"/>
              <a:sym typeface="Open Sans"/>
            </a:endParaRPr>
          </a:p>
        </p:txBody>
      </p:sp>
      <p:sp>
        <p:nvSpPr>
          <p:cNvPr id="4920" name="Google Shape;4920;p365"/>
          <p:cNvSpPr txBox="1"/>
          <p:nvPr/>
        </p:nvSpPr>
        <p:spPr>
          <a:xfrm>
            <a:off x="831102" y="3893383"/>
            <a:ext cx="1520659" cy="54213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Molienda húmeda</a:t>
            </a:r>
            <a:endParaRPr sz="1400" b="1" i="0" u="none" strike="noStrike" cap="none">
              <a:solidFill>
                <a:schemeClr val="lt1"/>
              </a:solidFill>
              <a:latin typeface="Open Sans"/>
              <a:ea typeface="Open Sans"/>
              <a:cs typeface="Open Sans"/>
              <a:sym typeface="Open Sans"/>
            </a:endParaRPr>
          </a:p>
        </p:txBody>
      </p:sp>
      <p:pic>
        <p:nvPicPr>
          <p:cNvPr id="4921" name="Google Shape;4921;p365" descr="Icono&#10;&#10;Descripción generada automáticamente"/>
          <p:cNvPicPr preferRelativeResize="0"/>
          <p:nvPr/>
        </p:nvPicPr>
        <p:blipFill rotWithShape="1">
          <a:blip r:embed="rId3">
            <a:alphaModFix/>
          </a:blip>
          <a:srcRect/>
          <a:stretch/>
        </p:blipFill>
        <p:spPr>
          <a:xfrm>
            <a:off x="11376453" y="2611358"/>
            <a:ext cx="434340" cy="539422"/>
          </a:xfrm>
          <a:prstGeom prst="rect">
            <a:avLst/>
          </a:prstGeom>
          <a:noFill/>
          <a:ln>
            <a:noFill/>
          </a:ln>
        </p:spPr>
      </p:pic>
      <p:sp>
        <p:nvSpPr>
          <p:cNvPr id="4922" name="Google Shape;4922;p365"/>
          <p:cNvSpPr txBox="1"/>
          <p:nvPr/>
        </p:nvSpPr>
        <p:spPr>
          <a:xfrm>
            <a:off x="1507307" y="2892775"/>
            <a:ext cx="4908437" cy="4204934"/>
          </a:xfrm>
          <a:prstGeom prst="rect">
            <a:avLst/>
          </a:prstGeom>
          <a:noFill/>
          <a:ln>
            <a:noFill/>
          </a:ln>
        </p:spPr>
        <p:txBody>
          <a:bodyPr spcFirstLastPara="1" wrap="square" lIns="91425" tIns="45700" rIns="91425" bIns="45700" anchor="t" anchorCtr="0">
            <a:spAutoFit/>
          </a:bodyPr>
          <a:lstStyle/>
          <a:p>
            <a:pPr marL="68580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Las sustancias se mojan en liquido aumentando la humedad. Por la naturaleza misma de esta técnica, el producto se debe manejar y transportar impulsado por bombas a través de tuberías. Posterior al proceso de desintegración, en la molienda húmeda, la categorización de partículas se ejecuta en hidrociclones y, si se desea concentrar el mineral, se realiza una flotación por espumas.  El líquido, por lo demás, cuenta con un impacto refrigerante con los calores producidos en el interior.  Esta suele usarse en elaboración de minerales para su concentración.  </a:t>
            </a:r>
            <a:endParaRPr/>
          </a:p>
          <a:p>
            <a:pPr marL="685800" marR="0" lvl="0" indent="0" algn="just" rtl="0">
              <a:lnSpc>
                <a:spcPct val="107000"/>
              </a:lnSpc>
              <a:spcBef>
                <a:spcPts val="800"/>
              </a:spcBef>
              <a:spcAft>
                <a:spcPts val="0"/>
              </a:spcAft>
              <a:buNone/>
            </a:pPr>
            <a:r>
              <a:rPr lang="es-ES" sz="1800" b="1" i="0" u="none" strike="noStrike" cap="none">
                <a:solidFill>
                  <a:srgbClr val="00000A"/>
                </a:solidFill>
                <a:latin typeface="Calibri"/>
                <a:ea typeface="Calibri"/>
                <a:cs typeface="Calibri"/>
                <a:sym typeface="Calibri"/>
              </a:rPr>
              <a:t> </a:t>
            </a:r>
            <a:endParaRPr sz="1800" b="0" i="0" u="none" strike="noStrike" cap="none">
              <a:solidFill>
                <a:srgbClr val="00000A"/>
              </a:solidFill>
              <a:latin typeface="Calibri"/>
              <a:ea typeface="Calibri"/>
              <a:cs typeface="Calibri"/>
              <a:sym typeface="Calibri"/>
            </a:endParaRPr>
          </a:p>
          <a:p>
            <a:pPr marL="685800" marR="0" lvl="0" indent="0" algn="just" rtl="0">
              <a:lnSpc>
                <a:spcPct val="107000"/>
              </a:lnSpc>
              <a:spcBef>
                <a:spcPts val="800"/>
              </a:spcBef>
              <a:spcAft>
                <a:spcPts val="0"/>
              </a:spcAft>
              <a:buNone/>
            </a:pPr>
            <a:r>
              <a:rPr lang="es-ES" sz="1800" b="0" i="0" u="none" strike="noStrike" cap="none">
                <a:solidFill>
                  <a:srgbClr val="00000A"/>
                </a:solidFill>
                <a:latin typeface="Calibri"/>
                <a:ea typeface="Calibri"/>
                <a:cs typeface="Calibri"/>
                <a:sym typeface="Calibri"/>
              </a:rPr>
              <a:t> </a:t>
            </a:r>
            <a:endParaRPr sz="1800" b="0" i="0" u="none" strike="noStrike" cap="none">
              <a:solidFill>
                <a:srgbClr val="00000A"/>
              </a:solidFill>
              <a:latin typeface="Calibri"/>
              <a:ea typeface="Calibri"/>
              <a:cs typeface="Calibri"/>
              <a:sym typeface="Calibri"/>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4923" name="Google Shape;4923;p365"/>
          <p:cNvSpPr/>
          <p:nvPr/>
        </p:nvSpPr>
        <p:spPr>
          <a:xfrm>
            <a:off x="11143741" y="225516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4924" name="Google Shape;4924;p365"/>
          <p:cNvSpPr txBox="1"/>
          <p:nvPr/>
        </p:nvSpPr>
        <p:spPr>
          <a:xfrm>
            <a:off x="6415744" y="5674398"/>
            <a:ext cx="4734588" cy="640881"/>
          </a:xfrm>
          <a:prstGeom prst="rect">
            <a:avLst/>
          </a:prstGeom>
          <a:noFill/>
          <a:ln>
            <a:noFill/>
          </a:ln>
        </p:spPr>
        <p:txBody>
          <a:bodyPr spcFirstLastPara="1" wrap="square" lIns="91425" tIns="45700" rIns="91425" bIns="45700" anchor="t" anchorCtr="0">
            <a:spAutoFit/>
          </a:bodyPr>
          <a:lstStyle/>
          <a:p>
            <a:pPr marL="68580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Equipo de molienda húmeda de maíz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4925" name="Google Shape;4925;p365"/>
          <p:cNvPicPr preferRelativeResize="0"/>
          <p:nvPr/>
        </p:nvPicPr>
        <p:blipFill rotWithShape="1">
          <a:blip r:embed="rId4">
            <a:alphaModFix/>
          </a:blip>
          <a:srcRect/>
          <a:stretch/>
        </p:blipFill>
        <p:spPr>
          <a:xfrm>
            <a:off x="7509268" y="3201218"/>
            <a:ext cx="3641064" cy="242236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4930"/>
        <p:cNvGrpSpPr/>
        <p:nvPr/>
      </p:nvGrpSpPr>
      <p:grpSpPr>
        <a:xfrm>
          <a:off x="0" y="0"/>
          <a:ext cx="0" cy="0"/>
          <a:chOff x="0" y="0"/>
          <a:chExt cx="0" cy="0"/>
        </a:xfrm>
      </p:grpSpPr>
      <p:sp>
        <p:nvSpPr>
          <p:cNvPr id="4931" name="Google Shape;4931;p366"/>
          <p:cNvSpPr/>
          <p:nvPr/>
        </p:nvSpPr>
        <p:spPr>
          <a:xfrm>
            <a:off x="3890426" y="2677608"/>
            <a:ext cx="7757623" cy="65408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32" name="Google Shape;4932;p366"/>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33" name="Google Shape;4933;p366"/>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934" name="Google Shape;4934;p366"/>
          <p:cNvPicPr preferRelativeResize="0"/>
          <p:nvPr/>
        </p:nvPicPr>
        <p:blipFill rotWithShape="1">
          <a:blip r:embed="rId3">
            <a:alphaModFix/>
          </a:blip>
          <a:srcRect/>
          <a:stretch/>
        </p:blipFill>
        <p:spPr>
          <a:xfrm>
            <a:off x="543950" y="1723356"/>
            <a:ext cx="4144164" cy="4144164"/>
          </a:xfrm>
          <a:prstGeom prst="rect">
            <a:avLst/>
          </a:prstGeom>
          <a:noFill/>
          <a:ln>
            <a:noFill/>
          </a:ln>
        </p:spPr>
      </p:pic>
      <p:sp>
        <p:nvSpPr>
          <p:cNvPr id="4935" name="Google Shape;4935;p366"/>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36" name="Google Shape;4936;p366"/>
          <p:cNvSpPr txBox="1"/>
          <p:nvPr/>
        </p:nvSpPr>
        <p:spPr>
          <a:xfrm>
            <a:off x="4526754" y="2836398"/>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molienda</a:t>
            </a:r>
            <a:endParaRPr sz="1400" b="1" i="0" u="none" strike="noStrike" cap="none">
              <a:solidFill>
                <a:srgbClr val="3F3F3F"/>
              </a:solidFill>
              <a:latin typeface="Open Sans"/>
              <a:ea typeface="Open Sans"/>
              <a:cs typeface="Open Sans"/>
              <a:sym typeface="Open Sans"/>
            </a:endParaRPr>
          </a:p>
        </p:txBody>
      </p:sp>
      <p:sp>
        <p:nvSpPr>
          <p:cNvPr id="4937" name="Google Shape;4937;p366"/>
          <p:cNvSpPr txBox="1"/>
          <p:nvPr/>
        </p:nvSpPr>
        <p:spPr>
          <a:xfrm>
            <a:off x="4526754" y="3583007"/>
            <a:ext cx="40238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los botones para ampliar información: </a:t>
            </a:r>
            <a:endParaRPr sz="1400" b="0" i="0" u="none" strike="noStrike" cap="none">
              <a:solidFill>
                <a:srgbClr val="2F5496"/>
              </a:solidFill>
              <a:latin typeface="Open Sans"/>
              <a:ea typeface="Open Sans"/>
              <a:cs typeface="Open Sans"/>
              <a:sym typeface="Open Sans"/>
            </a:endParaRPr>
          </a:p>
        </p:txBody>
      </p:sp>
      <p:sp>
        <p:nvSpPr>
          <p:cNvPr id="4938" name="Google Shape;4938;p366"/>
          <p:cNvSpPr/>
          <p:nvPr/>
        </p:nvSpPr>
        <p:spPr>
          <a:xfrm>
            <a:off x="4661223" y="4315519"/>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39" name="Google Shape;4939;p366"/>
          <p:cNvSpPr txBox="1"/>
          <p:nvPr/>
        </p:nvSpPr>
        <p:spPr>
          <a:xfrm>
            <a:off x="5060023" y="4472589"/>
            <a:ext cx="1520659"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Molienda seca</a:t>
            </a:r>
            <a:endParaRPr sz="1400" b="1" i="0" u="none" strike="noStrike" cap="none">
              <a:solidFill>
                <a:schemeClr val="lt1"/>
              </a:solidFill>
              <a:latin typeface="Open Sans"/>
              <a:ea typeface="Open Sans"/>
              <a:cs typeface="Open Sans"/>
              <a:sym typeface="Open Sans"/>
            </a:endParaRPr>
          </a:p>
        </p:txBody>
      </p:sp>
      <p:sp>
        <p:nvSpPr>
          <p:cNvPr id="4940" name="Google Shape;4940;p366"/>
          <p:cNvSpPr/>
          <p:nvPr/>
        </p:nvSpPr>
        <p:spPr>
          <a:xfrm>
            <a:off x="7095742" y="4315519"/>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41" name="Google Shape;4941;p366"/>
          <p:cNvSpPr txBox="1"/>
          <p:nvPr/>
        </p:nvSpPr>
        <p:spPr>
          <a:xfrm>
            <a:off x="7358438" y="4499356"/>
            <a:ext cx="1961583"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Molienda Húmeda</a:t>
            </a:r>
            <a:endParaRPr sz="1400" b="1" i="0" u="none" strike="noStrike" cap="none">
              <a:solidFill>
                <a:schemeClr val="lt1"/>
              </a:solidFill>
              <a:latin typeface="Open Sans"/>
              <a:ea typeface="Open Sans"/>
              <a:cs typeface="Open Sans"/>
              <a:sym typeface="Open Sans"/>
            </a:endParaRPr>
          </a:p>
        </p:txBody>
      </p:sp>
      <p:sp>
        <p:nvSpPr>
          <p:cNvPr id="4942" name="Google Shape;4942;p366"/>
          <p:cNvSpPr/>
          <p:nvPr/>
        </p:nvSpPr>
        <p:spPr>
          <a:xfrm>
            <a:off x="9605211" y="4315519"/>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43" name="Google Shape;4943;p366"/>
          <p:cNvSpPr txBox="1"/>
          <p:nvPr/>
        </p:nvSpPr>
        <p:spPr>
          <a:xfrm>
            <a:off x="9807947" y="4499356"/>
            <a:ext cx="2151438"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Cuadro comparativo</a:t>
            </a:r>
            <a:endParaRPr sz="1400" b="1" i="0" u="none" strike="noStrike" cap="none">
              <a:solidFill>
                <a:schemeClr val="lt1"/>
              </a:solidFill>
              <a:latin typeface="Open Sans"/>
              <a:ea typeface="Open Sans"/>
              <a:cs typeface="Open Sans"/>
              <a:sym typeface="Open Sans"/>
            </a:endParaRPr>
          </a:p>
        </p:txBody>
      </p:sp>
      <p:pic>
        <p:nvPicPr>
          <p:cNvPr id="4944" name="Google Shape;4944;p366" descr="Icono&#10;&#10;Descripción generada automáticamente"/>
          <p:cNvPicPr preferRelativeResize="0"/>
          <p:nvPr/>
        </p:nvPicPr>
        <p:blipFill rotWithShape="1">
          <a:blip r:embed="rId4">
            <a:alphaModFix/>
          </a:blip>
          <a:srcRect/>
          <a:stretch/>
        </p:blipFill>
        <p:spPr>
          <a:xfrm>
            <a:off x="11547530" y="4699891"/>
            <a:ext cx="434340" cy="539422"/>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4949"/>
        <p:cNvGrpSpPr/>
        <p:nvPr/>
      </p:nvGrpSpPr>
      <p:grpSpPr>
        <a:xfrm>
          <a:off x="0" y="0"/>
          <a:ext cx="0" cy="0"/>
          <a:chOff x="0" y="0"/>
          <a:chExt cx="0" cy="0"/>
        </a:xfrm>
      </p:grpSpPr>
      <p:sp>
        <p:nvSpPr>
          <p:cNvPr id="4950" name="Google Shape;4950;p367"/>
          <p:cNvSpPr/>
          <p:nvPr/>
        </p:nvSpPr>
        <p:spPr>
          <a:xfrm>
            <a:off x="688495" y="228995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51" name="Google Shape;4951;p367"/>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952" name="Google Shape;4952;p367"/>
          <p:cNvSpPr txBox="1"/>
          <p:nvPr/>
        </p:nvSpPr>
        <p:spPr>
          <a:xfrm>
            <a:off x="1158571" y="240268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molienda</a:t>
            </a:r>
            <a:endParaRPr sz="1400" b="1" i="0" u="none" strike="noStrike" cap="none">
              <a:solidFill>
                <a:srgbClr val="3F3F3F"/>
              </a:solidFill>
              <a:latin typeface="Open Sans"/>
              <a:ea typeface="Open Sans"/>
              <a:cs typeface="Open Sans"/>
              <a:sym typeface="Open Sans"/>
            </a:endParaRPr>
          </a:p>
        </p:txBody>
      </p:sp>
      <p:pic>
        <p:nvPicPr>
          <p:cNvPr id="4953" name="Google Shape;4953;p367" descr="Icono&#10;&#10;Descripción generada automáticamente"/>
          <p:cNvPicPr preferRelativeResize="0"/>
          <p:nvPr/>
        </p:nvPicPr>
        <p:blipFill rotWithShape="1">
          <a:blip r:embed="rId3">
            <a:alphaModFix/>
          </a:blip>
          <a:srcRect/>
          <a:stretch/>
        </p:blipFill>
        <p:spPr>
          <a:xfrm>
            <a:off x="11376453" y="2611358"/>
            <a:ext cx="434340" cy="539422"/>
          </a:xfrm>
          <a:prstGeom prst="rect">
            <a:avLst/>
          </a:prstGeom>
          <a:noFill/>
          <a:ln>
            <a:noFill/>
          </a:ln>
        </p:spPr>
      </p:pic>
      <p:sp>
        <p:nvSpPr>
          <p:cNvPr id="4954" name="Google Shape;4954;p367"/>
          <p:cNvSpPr/>
          <p:nvPr/>
        </p:nvSpPr>
        <p:spPr>
          <a:xfrm>
            <a:off x="11143741" y="225516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pic>
        <p:nvPicPr>
          <p:cNvPr id="4955" name="Google Shape;4955;p367"/>
          <p:cNvPicPr preferRelativeResize="0"/>
          <p:nvPr/>
        </p:nvPicPr>
        <p:blipFill rotWithShape="1">
          <a:blip r:embed="rId4">
            <a:alphaModFix/>
          </a:blip>
          <a:srcRect/>
          <a:stretch/>
        </p:blipFill>
        <p:spPr>
          <a:xfrm>
            <a:off x="2394912" y="2906058"/>
            <a:ext cx="7402175" cy="2551255"/>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4960"/>
        <p:cNvGrpSpPr/>
        <p:nvPr/>
      </p:nvGrpSpPr>
      <p:grpSpPr>
        <a:xfrm>
          <a:off x="0" y="0"/>
          <a:ext cx="0" cy="0"/>
          <a:chOff x="0" y="0"/>
          <a:chExt cx="0" cy="0"/>
        </a:xfrm>
      </p:grpSpPr>
      <p:sp>
        <p:nvSpPr>
          <p:cNvPr id="4961" name="Google Shape;4961;p368"/>
          <p:cNvSpPr/>
          <p:nvPr/>
        </p:nvSpPr>
        <p:spPr>
          <a:xfrm>
            <a:off x="3890426" y="2579132"/>
            <a:ext cx="7757623" cy="65408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62" name="Google Shape;4962;p368"/>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63" name="Google Shape;4963;p368"/>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4964" name="Google Shape;4964;p368"/>
          <p:cNvPicPr preferRelativeResize="0"/>
          <p:nvPr/>
        </p:nvPicPr>
        <p:blipFill rotWithShape="1">
          <a:blip r:embed="rId3">
            <a:alphaModFix/>
          </a:blip>
          <a:srcRect/>
          <a:stretch/>
        </p:blipFill>
        <p:spPr>
          <a:xfrm>
            <a:off x="543950" y="1723356"/>
            <a:ext cx="4144164" cy="4144164"/>
          </a:xfrm>
          <a:prstGeom prst="rect">
            <a:avLst/>
          </a:prstGeom>
          <a:noFill/>
          <a:ln>
            <a:noFill/>
          </a:ln>
        </p:spPr>
      </p:pic>
      <p:sp>
        <p:nvSpPr>
          <p:cNvPr id="4965" name="Google Shape;4965;p368"/>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66" name="Google Shape;4966;p368"/>
          <p:cNvSpPr txBox="1"/>
          <p:nvPr/>
        </p:nvSpPr>
        <p:spPr>
          <a:xfrm>
            <a:off x="4526754" y="2737922"/>
            <a:ext cx="7121295" cy="64472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Mezclado y homogeneización </a:t>
            </a: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1" i="0" u="none" strike="noStrike" cap="none">
              <a:solidFill>
                <a:srgbClr val="3F3F3F"/>
              </a:solidFill>
              <a:latin typeface="Open Sans"/>
              <a:ea typeface="Open Sans"/>
              <a:cs typeface="Open Sans"/>
              <a:sym typeface="Open Sans"/>
            </a:endParaRPr>
          </a:p>
        </p:txBody>
      </p:sp>
      <p:sp>
        <p:nvSpPr>
          <p:cNvPr id="4967" name="Google Shape;4967;p368"/>
          <p:cNvSpPr txBox="1"/>
          <p:nvPr/>
        </p:nvSpPr>
        <p:spPr>
          <a:xfrm>
            <a:off x="4361449" y="3304692"/>
            <a:ext cx="6867917" cy="2130391"/>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Después de cualquier operación de separación, tamizado, triturado o pulverizado, las muestras se deben homogeneizar y mezclar, puesto que puede producirse la segregación de las partículas de diferente tamaño. Por consiguiente, el propósito fundamental de las actividades de mezclado y homogeneización, es alcanzar la máxima interposición entre varios integrantes y un reparto lo más homogéneamente posible de los mismos.  </a:t>
            </a:r>
            <a:endParaRPr/>
          </a:p>
          <a:p>
            <a:pPr marL="270510" marR="0" lvl="0" indent="0" algn="just" rtl="0">
              <a:lnSpc>
                <a:spcPct val="107000"/>
              </a:lnSpc>
              <a:spcBef>
                <a:spcPts val="80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    </a:t>
            </a:r>
            <a:endParaRPr/>
          </a:p>
          <a:p>
            <a:pPr marL="27051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4968" name="Google Shape;4968;p368"/>
          <p:cNvSpPr/>
          <p:nvPr/>
        </p:nvSpPr>
        <p:spPr>
          <a:xfrm>
            <a:off x="4772522" y="5194088"/>
            <a:ext cx="2542680"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69" name="Google Shape;4969;p368"/>
          <p:cNvSpPr txBox="1"/>
          <p:nvPr/>
        </p:nvSpPr>
        <p:spPr>
          <a:xfrm>
            <a:off x="5109244" y="5336588"/>
            <a:ext cx="2962641"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Tipos de mezclado </a:t>
            </a:r>
            <a:endParaRPr sz="1400" b="1" i="0" u="none" strike="noStrike" cap="none">
              <a:solidFill>
                <a:schemeClr val="lt1"/>
              </a:solidFill>
              <a:latin typeface="Open Sans"/>
              <a:ea typeface="Open Sans"/>
              <a:cs typeface="Open Sans"/>
              <a:sym typeface="Open Sans"/>
            </a:endParaRPr>
          </a:p>
        </p:txBody>
      </p:sp>
      <p:sp>
        <p:nvSpPr>
          <p:cNvPr id="4970" name="Google Shape;4970;p368"/>
          <p:cNvSpPr/>
          <p:nvPr/>
        </p:nvSpPr>
        <p:spPr>
          <a:xfrm>
            <a:off x="7497847" y="5194088"/>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71" name="Google Shape;4971;p368"/>
          <p:cNvSpPr txBox="1"/>
          <p:nvPr/>
        </p:nvSpPr>
        <p:spPr>
          <a:xfrm>
            <a:off x="7727836" y="5351158"/>
            <a:ext cx="195537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Homogeneización</a:t>
            </a:r>
            <a:endParaRPr sz="1400" b="1" i="0" u="none" strike="noStrike" cap="none">
              <a:solidFill>
                <a:schemeClr val="lt1"/>
              </a:solidFill>
              <a:latin typeface="Open Sans"/>
              <a:ea typeface="Open Sans"/>
              <a:cs typeface="Open Sans"/>
              <a:sym typeface="Open Sans"/>
            </a:endParaRPr>
          </a:p>
        </p:txBody>
      </p:sp>
      <p:pic>
        <p:nvPicPr>
          <p:cNvPr id="4972" name="Google Shape;4972;p368" descr="Icono&#10;&#10;Descripción generada automáticamente"/>
          <p:cNvPicPr preferRelativeResize="0"/>
          <p:nvPr/>
        </p:nvPicPr>
        <p:blipFill rotWithShape="1">
          <a:blip r:embed="rId4">
            <a:alphaModFix/>
          </a:blip>
          <a:srcRect/>
          <a:stretch/>
        </p:blipFill>
        <p:spPr>
          <a:xfrm>
            <a:off x="6733449" y="5492400"/>
            <a:ext cx="434340" cy="5394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78"/>
          <p:cNvSpPr/>
          <p:nvPr/>
        </p:nvSpPr>
        <p:spPr>
          <a:xfrm>
            <a:off x="1760561" y="3856425"/>
            <a:ext cx="9894625" cy="213494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5" name="Google Shape;495;p178"/>
          <p:cNvSpPr/>
          <p:nvPr/>
        </p:nvSpPr>
        <p:spPr>
          <a:xfrm>
            <a:off x="5577379" y="3597278"/>
            <a:ext cx="2593078" cy="716982"/>
          </a:xfrm>
          <a:prstGeom prst="rect">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6" name="Google Shape;496;p178"/>
          <p:cNvSpPr/>
          <p:nvPr/>
        </p:nvSpPr>
        <p:spPr>
          <a:xfrm>
            <a:off x="2436119" y="3565494"/>
            <a:ext cx="2593078" cy="716982"/>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7" name="Google Shape;497;p178"/>
          <p:cNvSpPr/>
          <p:nvPr/>
        </p:nvSpPr>
        <p:spPr>
          <a:xfrm>
            <a:off x="1637728" y="1570420"/>
            <a:ext cx="10017459" cy="2102347"/>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 name="Google Shape;498;p178"/>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499" name="Google Shape;499;p178"/>
          <p:cNvSpPr/>
          <p:nvPr/>
        </p:nvSpPr>
        <p:spPr>
          <a:xfrm>
            <a:off x="313896" y="2874011"/>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178"/>
          <p:cNvSpPr txBox="1"/>
          <p:nvPr/>
        </p:nvSpPr>
        <p:spPr>
          <a:xfrm>
            <a:off x="375310" y="307228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a:t>
            </a:r>
            <a:endParaRPr sz="1400" b="1" i="0" u="none" strike="noStrike" cap="none">
              <a:solidFill>
                <a:srgbClr val="3F3F3F"/>
              </a:solidFill>
              <a:latin typeface="Open Sans"/>
              <a:ea typeface="Open Sans"/>
              <a:cs typeface="Open Sans"/>
              <a:sym typeface="Open Sans"/>
            </a:endParaRPr>
          </a:p>
        </p:txBody>
      </p:sp>
      <p:sp>
        <p:nvSpPr>
          <p:cNvPr id="501" name="Google Shape;501;p178"/>
          <p:cNvSpPr txBox="1"/>
          <p:nvPr/>
        </p:nvSpPr>
        <p:spPr>
          <a:xfrm>
            <a:off x="2586243" y="1709682"/>
            <a:ext cx="893246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de gran relevancia la función que ejerce el agua en el estudio cuantificado, ya que la posible variación del agua entre atmósfera y muestra (se refiere al calor del agua contenida en el ambiente) conseguiría alterar la estructura de la muestra independientemente del proceso analítico usado posteriormente.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cambio de agua entre el precipitado y la atmósfera podría ser motivo de equivocación en una determinación gravimétrica.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que los logros analíticos tengan relevancia, el contenido del agua debería ser un constituyente conocido. De tal manera que al emplear la muestra húmeda se alcanzaría a cambiar la eficacia a base seca y viceversa.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502" name="Google Shape;502;p178" descr="Icono&#10;&#10;Descripción generada automáticamente"/>
          <p:cNvPicPr preferRelativeResize="0"/>
          <p:nvPr/>
        </p:nvPicPr>
        <p:blipFill rotWithShape="1">
          <a:blip r:embed="rId3">
            <a:alphaModFix/>
          </a:blip>
          <a:srcRect/>
          <a:stretch/>
        </p:blipFill>
        <p:spPr>
          <a:xfrm>
            <a:off x="5801418" y="3912698"/>
            <a:ext cx="434340" cy="539422"/>
          </a:xfrm>
          <a:prstGeom prst="rect">
            <a:avLst/>
          </a:prstGeom>
          <a:noFill/>
          <a:ln>
            <a:noFill/>
          </a:ln>
        </p:spPr>
      </p:pic>
      <p:pic>
        <p:nvPicPr>
          <p:cNvPr id="503" name="Google Shape;503;p178"/>
          <p:cNvPicPr preferRelativeResize="0"/>
          <p:nvPr/>
        </p:nvPicPr>
        <p:blipFill rotWithShape="1">
          <a:blip r:embed="rId4">
            <a:alphaModFix/>
          </a:blip>
          <a:srcRect/>
          <a:stretch/>
        </p:blipFill>
        <p:spPr>
          <a:xfrm>
            <a:off x="636369" y="1561355"/>
            <a:ext cx="1506329" cy="1506329"/>
          </a:xfrm>
          <a:prstGeom prst="rect">
            <a:avLst/>
          </a:prstGeom>
          <a:noFill/>
          <a:ln>
            <a:noFill/>
          </a:ln>
        </p:spPr>
      </p:pic>
      <p:sp>
        <p:nvSpPr>
          <p:cNvPr id="504" name="Google Shape;504;p178"/>
          <p:cNvSpPr txBox="1"/>
          <p:nvPr/>
        </p:nvSpPr>
        <p:spPr>
          <a:xfrm>
            <a:off x="2688602" y="384282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en estufa </a:t>
            </a:r>
            <a:endParaRPr sz="1400" b="1" i="0" u="none" strike="noStrike" cap="none">
              <a:solidFill>
                <a:srgbClr val="3F3F3F"/>
              </a:solidFill>
              <a:latin typeface="Open Sans"/>
              <a:ea typeface="Open Sans"/>
              <a:cs typeface="Open Sans"/>
              <a:sym typeface="Open Sans"/>
            </a:endParaRPr>
          </a:p>
        </p:txBody>
      </p:sp>
      <p:sp>
        <p:nvSpPr>
          <p:cNvPr id="505" name="Google Shape;505;p178"/>
          <p:cNvSpPr txBox="1"/>
          <p:nvPr/>
        </p:nvSpPr>
        <p:spPr>
          <a:xfrm>
            <a:off x="359197" y="3776664"/>
            <a:ext cx="1278531"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Clic en las tarjetas para ampliar la información</a:t>
            </a:r>
            <a:endParaRPr sz="1400" b="0" i="0" u="none" strike="noStrike" cap="none">
              <a:solidFill>
                <a:srgbClr val="1F3864"/>
              </a:solidFill>
              <a:latin typeface="Arial"/>
              <a:ea typeface="Arial"/>
              <a:cs typeface="Arial"/>
              <a:sym typeface="Arial"/>
            </a:endParaRPr>
          </a:p>
        </p:txBody>
      </p:sp>
      <p:sp>
        <p:nvSpPr>
          <p:cNvPr id="506" name="Google Shape;506;p178"/>
          <p:cNvSpPr txBox="1"/>
          <p:nvPr/>
        </p:nvSpPr>
        <p:spPr>
          <a:xfrm>
            <a:off x="5816216" y="3842824"/>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Liofilización</a:t>
            </a:r>
            <a:endParaRPr/>
          </a:p>
        </p:txBody>
      </p:sp>
      <p:sp>
        <p:nvSpPr>
          <p:cNvPr id="507" name="Google Shape;507;p178"/>
          <p:cNvSpPr txBox="1"/>
          <p:nvPr/>
        </p:nvSpPr>
        <p:spPr>
          <a:xfrm flipH="1">
            <a:off x="2978744" y="4426334"/>
            <a:ext cx="8147461" cy="18158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Hay inhibición del deterioro del sabor y del color por reacciones químicas.</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Se presenta una baja humedad residual.</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Presenta un largo tiempo de conservación.</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Presenta una alta retención de aromas</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508" name="Google Shape;508;p178"/>
          <p:cNvPicPr preferRelativeResize="0"/>
          <p:nvPr/>
        </p:nvPicPr>
        <p:blipFill rotWithShape="1">
          <a:blip r:embed="rId5">
            <a:alphaModFix/>
          </a:blip>
          <a:srcRect/>
          <a:stretch/>
        </p:blipFill>
        <p:spPr>
          <a:xfrm>
            <a:off x="1255751" y="4635235"/>
            <a:ext cx="1296000" cy="1296000"/>
          </a:xfrm>
          <a:prstGeom prst="rect">
            <a:avLst/>
          </a:prstGeom>
          <a:noFill/>
          <a:ln>
            <a:noFill/>
          </a:ln>
        </p:spPr>
      </p:pic>
      <p:sp>
        <p:nvSpPr>
          <p:cNvPr id="509" name="Google Shape;509;p178">
            <a:hlinkClick r:id="" action="ppaction://hlinkshowjump?jump=lastslide"/>
          </p:cNvPr>
          <p:cNvSpPr/>
          <p:nvPr/>
        </p:nvSpPr>
        <p:spPr>
          <a:xfrm>
            <a:off x="11095630" y="492389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10" name="Google Shape;510;p178" descr="Icono&#10;&#10;Descripción generada automáticamente"/>
          <p:cNvPicPr preferRelativeResize="0"/>
          <p:nvPr/>
        </p:nvPicPr>
        <p:blipFill rotWithShape="1">
          <a:blip r:embed="rId3">
            <a:alphaModFix/>
          </a:blip>
          <a:srcRect/>
          <a:stretch/>
        </p:blipFill>
        <p:spPr>
          <a:xfrm>
            <a:off x="10976781" y="5154785"/>
            <a:ext cx="434340" cy="539422"/>
          </a:xfrm>
          <a:prstGeom prst="rect">
            <a:avLst/>
          </a:prstGeom>
          <a:noFill/>
          <a:ln>
            <a:noFill/>
          </a:ln>
        </p:spPr>
      </p:pic>
      <p:sp>
        <p:nvSpPr>
          <p:cNvPr id="511" name="Google Shape;511;p178">
            <a:hlinkClick r:id="" action="ppaction://hlinkshowjump?jump=lastslide"/>
          </p:cNvPr>
          <p:cNvSpPr/>
          <p:nvPr/>
        </p:nvSpPr>
        <p:spPr>
          <a:xfrm flipH="1">
            <a:off x="2571880" y="497511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4977"/>
        <p:cNvGrpSpPr/>
        <p:nvPr/>
      </p:nvGrpSpPr>
      <p:grpSpPr>
        <a:xfrm>
          <a:off x="0" y="0"/>
          <a:ext cx="0" cy="0"/>
          <a:chOff x="0" y="0"/>
          <a:chExt cx="0" cy="0"/>
        </a:xfrm>
      </p:grpSpPr>
      <p:sp>
        <p:nvSpPr>
          <p:cNvPr id="4978" name="Google Shape;4978;p369"/>
          <p:cNvSpPr/>
          <p:nvPr/>
        </p:nvSpPr>
        <p:spPr>
          <a:xfrm>
            <a:off x="688495" y="203673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79" name="Google Shape;4979;p369"/>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4980" name="Google Shape;4980;p369"/>
          <p:cNvSpPr txBox="1"/>
          <p:nvPr/>
        </p:nvSpPr>
        <p:spPr>
          <a:xfrm>
            <a:off x="1158571" y="214946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mezclado</a:t>
            </a:r>
            <a:endParaRPr sz="1400" b="1" i="0" u="none" strike="noStrike" cap="none">
              <a:solidFill>
                <a:srgbClr val="3F3F3F"/>
              </a:solidFill>
              <a:latin typeface="Open Sans"/>
              <a:ea typeface="Open Sans"/>
              <a:cs typeface="Open Sans"/>
              <a:sym typeface="Open Sans"/>
            </a:endParaRPr>
          </a:p>
        </p:txBody>
      </p:sp>
      <p:sp>
        <p:nvSpPr>
          <p:cNvPr id="4981" name="Google Shape;4981;p369"/>
          <p:cNvSpPr/>
          <p:nvPr/>
        </p:nvSpPr>
        <p:spPr>
          <a:xfrm>
            <a:off x="11143741" y="200194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4982" name="Google Shape;4982;p369"/>
          <p:cNvSpPr txBox="1"/>
          <p:nvPr/>
        </p:nvSpPr>
        <p:spPr>
          <a:xfrm>
            <a:off x="688495" y="2611358"/>
            <a:ext cx="39244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a:t>
            </a:r>
            <a:r>
              <a:rPr lang="es-ES" sz="1400" b="0" i="0" u="none" strike="noStrike" cap="none">
                <a:solidFill>
                  <a:srgbClr val="1F3864"/>
                </a:solidFill>
                <a:latin typeface="Open Sans"/>
                <a:ea typeface="Open Sans"/>
                <a:cs typeface="Open Sans"/>
                <a:sym typeface="Open Sans"/>
              </a:rPr>
              <a:t>lic en las tarjetas para ampliar información </a:t>
            </a:r>
            <a:endParaRPr sz="1400" b="0" i="0" u="none" strike="noStrike" cap="none">
              <a:solidFill>
                <a:srgbClr val="1F3864"/>
              </a:solidFill>
              <a:latin typeface="Open Sans"/>
              <a:ea typeface="Open Sans"/>
              <a:cs typeface="Open Sans"/>
              <a:sym typeface="Open Sans"/>
            </a:endParaRPr>
          </a:p>
        </p:txBody>
      </p:sp>
      <p:sp>
        <p:nvSpPr>
          <p:cNvPr id="4983" name="Google Shape;4983;p369"/>
          <p:cNvSpPr/>
          <p:nvPr/>
        </p:nvSpPr>
        <p:spPr>
          <a:xfrm>
            <a:off x="1856936" y="3150780"/>
            <a:ext cx="1519311"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4" name="Google Shape;4984;p369"/>
          <p:cNvSpPr/>
          <p:nvPr/>
        </p:nvSpPr>
        <p:spPr>
          <a:xfrm>
            <a:off x="3528647" y="3150779"/>
            <a:ext cx="1519311"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5" name="Google Shape;4985;p369"/>
          <p:cNvSpPr/>
          <p:nvPr/>
        </p:nvSpPr>
        <p:spPr>
          <a:xfrm>
            <a:off x="5279582" y="3154884"/>
            <a:ext cx="1519311"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6" name="Google Shape;4986;p369"/>
          <p:cNvSpPr/>
          <p:nvPr/>
        </p:nvSpPr>
        <p:spPr>
          <a:xfrm>
            <a:off x="6995904" y="3178914"/>
            <a:ext cx="1519311"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7" name="Google Shape;4987;p369"/>
          <p:cNvSpPr/>
          <p:nvPr/>
        </p:nvSpPr>
        <p:spPr>
          <a:xfrm>
            <a:off x="8702228" y="3178914"/>
            <a:ext cx="1519311"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988" name="Google Shape;4988;p369"/>
          <p:cNvPicPr preferRelativeResize="0"/>
          <p:nvPr/>
        </p:nvPicPr>
        <p:blipFill rotWithShape="1">
          <a:blip r:embed="rId3">
            <a:alphaModFix/>
          </a:blip>
          <a:srcRect/>
          <a:stretch/>
        </p:blipFill>
        <p:spPr>
          <a:xfrm>
            <a:off x="7217326" y="3866436"/>
            <a:ext cx="1062540" cy="1062540"/>
          </a:xfrm>
          <a:prstGeom prst="rect">
            <a:avLst/>
          </a:prstGeom>
          <a:noFill/>
          <a:ln>
            <a:noFill/>
          </a:ln>
        </p:spPr>
      </p:pic>
      <p:pic>
        <p:nvPicPr>
          <p:cNvPr id="4989" name="Google Shape;4989;p369"/>
          <p:cNvPicPr preferRelativeResize="0"/>
          <p:nvPr/>
        </p:nvPicPr>
        <p:blipFill rotWithShape="1">
          <a:blip r:embed="rId4">
            <a:alphaModFix/>
          </a:blip>
          <a:srcRect/>
          <a:stretch/>
        </p:blipFill>
        <p:spPr>
          <a:xfrm>
            <a:off x="1906314" y="3662133"/>
            <a:ext cx="1266843" cy="1266843"/>
          </a:xfrm>
          <a:prstGeom prst="rect">
            <a:avLst/>
          </a:prstGeom>
          <a:noFill/>
          <a:ln>
            <a:noFill/>
          </a:ln>
        </p:spPr>
      </p:pic>
      <p:pic>
        <p:nvPicPr>
          <p:cNvPr id="4990" name="Google Shape;4990;p369"/>
          <p:cNvPicPr preferRelativeResize="0"/>
          <p:nvPr/>
        </p:nvPicPr>
        <p:blipFill rotWithShape="1">
          <a:blip r:embed="rId5">
            <a:alphaModFix/>
          </a:blip>
          <a:srcRect/>
          <a:stretch/>
        </p:blipFill>
        <p:spPr>
          <a:xfrm>
            <a:off x="3479952" y="3630147"/>
            <a:ext cx="1519311" cy="1519311"/>
          </a:xfrm>
          <a:prstGeom prst="rect">
            <a:avLst/>
          </a:prstGeom>
          <a:noFill/>
          <a:ln>
            <a:noFill/>
          </a:ln>
        </p:spPr>
      </p:pic>
      <p:pic>
        <p:nvPicPr>
          <p:cNvPr id="4991" name="Google Shape;4991;p369"/>
          <p:cNvPicPr preferRelativeResize="0"/>
          <p:nvPr/>
        </p:nvPicPr>
        <p:blipFill rotWithShape="1">
          <a:blip r:embed="rId6">
            <a:alphaModFix/>
          </a:blip>
          <a:srcRect/>
          <a:stretch/>
        </p:blipFill>
        <p:spPr>
          <a:xfrm>
            <a:off x="5555801" y="3866436"/>
            <a:ext cx="1237013" cy="1237013"/>
          </a:xfrm>
          <a:prstGeom prst="rect">
            <a:avLst/>
          </a:prstGeom>
          <a:noFill/>
          <a:ln>
            <a:noFill/>
          </a:ln>
        </p:spPr>
      </p:pic>
      <p:pic>
        <p:nvPicPr>
          <p:cNvPr id="4992" name="Google Shape;4992;p369"/>
          <p:cNvPicPr preferRelativeResize="0"/>
          <p:nvPr/>
        </p:nvPicPr>
        <p:blipFill rotWithShape="1">
          <a:blip r:embed="rId7">
            <a:alphaModFix/>
          </a:blip>
          <a:srcRect/>
          <a:stretch/>
        </p:blipFill>
        <p:spPr>
          <a:xfrm>
            <a:off x="8900955" y="3766985"/>
            <a:ext cx="1245634" cy="1245634"/>
          </a:xfrm>
          <a:prstGeom prst="rect">
            <a:avLst/>
          </a:prstGeom>
          <a:noFill/>
          <a:ln>
            <a:noFill/>
          </a:ln>
        </p:spPr>
      </p:pic>
      <p:pic>
        <p:nvPicPr>
          <p:cNvPr id="4993" name="Google Shape;4993;p369" descr="Icono&#10;&#10;Descripción generada automáticamente"/>
          <p:cNvPicPr preferRelativeResize="0"/>
          <p:nvPr/>
        </p:nvPicPr>
        <p:blipFill rotWithShape="1">
          <a:blip r:embed="rId8">
            <a:alphaModFix/>
          </a:blip>
          <a:srcRect/>
          <a:stretch/>
        </p:blipFill>
        <p:spPr>
          <a:xfrm>
            <a:off x="1903164" y="5670992"/>
            <a:ext cx="434340" cy="539422"/>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4998"/>
        <p:cNvGrpSpPr/>
        <p:nvPr/>
      </p:nvGrpSpPr>
      <p:grpSpPr>
        <a:xfrm>
          <a:off x="0" y="0"/>
          <a:ext cx="0" cy="0"/>
          <a:chOff x="0" y="0"/>
          <a:chExt cx="0" cy="0"/>
        </a:xfrm>
      </p:grpSpPr>
      <p:sp>
        <p:nvSpPr>
          <p:cNvPr id="4999" name="Google Shape;4999;p370"/>
          <p:cNvSpPr/>
          <p:nvPr/>
        </p:nvSpPr>
        <p:spPr>
          <a:xfrm>
            <a:off x="688495" y="203673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0" name="Google Shape;5000;p370"/>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001" name="Google Shape;5001;p370"/>
          <p:cNvSpPr txBox="1"/>
          <p:nvPr/>
        </p:nvSpPr>
        <p:spPr>
          <a:xfrm>
            <a:off x="1158571" y="214946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mezclado</a:t>
            </a:r>
            <a:endParaRPr sz="1400" b="1" i="0" u="none" strike="noStrike" cap="none">
              <a:solidFill>
                <a:srgbClr val="3F3F3F"/>
              </a:solidFill>
              <a:latin typeface="Open Sans"/>
              <a:ea typeface="Open Sans"/>
              <a:cs typeface="Open Sans"/>
              <a:sym typeface="Open Sans"/>
            </a:endParaRPr>
          </a:p>
        </p:txBody>
      </p:sp>
      <p:sp>
        <p:nvSpPr>
          <p:cNvPr id="5002" name="Google Shape;5002;p370"/>
          <p:cNvSpPr/>
          <p:nvPr/>
        </p:nvSpPr>
        <p:spPr>
          <a:xfrm>
            <a:off x="11143741" y="200194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003" name="Google Shape;5003;p370"/>
          <p:cNvSpPr txBox="1"/>
          <p:nvPr/>
        </p:nvSpPr>
        <p:spPr>
          <a:xfrm>
            <a:off x="688495" y="2611358"/>
            <a:ext cx="39244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a:t>
            </a:r>
            <a:r>
              <a:rPr lang="es-ES" sz="1400" b="0" i="0" u="none" strike="noStrike" cap="none">
                <a:solidFill>
                  <a:srgbClr val="1F3864"/>
                </a:solidFill>
                <a:latin typeface="Open Sans"/>
                <a:ea typeface="Open Sans"/>
                <a:cs typeface="Open Sans"/>
                <a:sym typeface="Open Sans"/>
              </a:rPr>
              <a:t>lic en las tarjetas para ampliar información </a:t>
            </a:r>
            <a:endParaRPr sz="1400" b="0" i="0" u="none" strike="noStrike" cap="none">
              <a:solidFill>
                <a:srgbClr val="1F3864"/>
              </a:solidFill>
              <a:latin typeface="Open Sans"/>
              <a:ea typeface="Open Sans"/>
              <a:cs typeface="Open Sans"/>
              <a:sym typeface="Open Sans"/>
            </a:endParaRPr>
          </a:p>
        </p:txBody>
      </p:sp>
      <p:sp>
        <p:nvSpPr>
          <p:cNvPr id="5004" name="Google Shape;5004;p370"/>
          <p:cNvSpPr/>
          <p:nvPr/>
        </p:nvSpPr>
        <p:spPr>
          <a:xfrm>
            <a:off x="1856936" y="3150780"/>
            <a:ext cx="4895949"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5" name="Google Shape;5005;p370"/>
          <p:cNvSpPr/>
          <p:nvPr/>
        </p:nvSpPr>
        <p:spPr>
          <a:xfrm>
            <a:off x="9461883" y="3178914"/>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06" name="Google Shape;5006;p370"/>
          <p:cNvPicPr preferRelativeResize="0"/>
          <p:nvPr/>
        </p:nvPicPr>
        <p:blipFill rotWithShape="1">
          <a:blip r:embed="rId3">
            <a:alphaModFix/>
          </a:blip>
          <a:srcRect/>
          <a:stretch/>
        </p:blipFill>
        <p:spPr>
          <a:xfrm>
            <a:off x="2017309" y="3213248"/>
            <a:ext cx="1266843" cy="1266843"/>
          </a:xfrm>
          <a:prstGeom prst="rect">
            <a:avLst/>
          </a:prstGeom>
          <a:noFill/>
          <a:ln>
            <a:noFill/>
          </a:ln>
        </p:spPr>
      </p:pic>
      <p:pic>
        <p:nvPicPr>
          <p:cNvPr id="5007" name="Google Shape;5007;p370"/>
          <p:cNvPicPr preferRelativeResize="0"/>
          <p:nvPr/>
        </p:nvPicPr>
        <p:blipFill rotWithShape="1">
          <a:blip r:embed="rId4">
            <a:alphaModFix/>
          </a:blip>
          <a:srcRect/>
          <a:stretch/>
        </p:blipFill>
        <p:spPr>
          <a:xfrm>
            <a:off x="9506853" y="4120091"/>
            <a:ext cx="720000" cy="720000"/>
          </a:xfrm>
          <a:prstGeom prst="rect">
            <a:avLst/>
          </a:prstGeom>
          <a:noFill/>
          <a:ln>
            <a:noFill/>
          </a:ln>
        </p:spPr>
      </p:pic>
      <p:sp>
        <p:nvSpPr>
          <p:cNvPr id="5008" name="Google Shape;5008;p370"/>
          <p:cNvSpPr/>
          <p:nvPr/>
        </p:nvSpPr>
        <p:spPr>
          <a:xfrm>
            <a:off x="8634772" y="3178914"/>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09" name="Google Shape;5009;p370"/>
          <p:cNvPicPr preferRelativeResize="0"/>
          <p:nvPr/>
        </p:nvPicPr>
        <p:blipFill rotWithShape="1">
          <a:blip r:embed="rId5">
            <a:alphaModFix/>
          </a:blip>
          <a:srcRect/>
          <a:stretch/>
        </p:blipFill>
        <p:spPr>
          <a:xfrm>
            <a:off x="8644448" y="4120091"/>
            <a:ext cx="720000" cy="720000"/>
          </a:xfrm>
          <a:prstGeom prst="rect">
            <a:avLst/>
          </a:prstGeom>
          <a:noFill/>
          <a:ln>
            <a:noFill/>
          </a:ln>
        </p:spPr>
      </p:pic>
      <p:sp>
        <p:nvSpPr>
          <p:cNvPr id="5010" name="Google Shape;5010;p370"/>
          <p:cNvSpPr/>
          <p:nvPr/>
        </p:nvSpPr>
        <p:spPr>
          <a:xfrm>
            <a:off x="7807661" y="3178913"/>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11" name="Google Shape;5011;p370"/>
          <p:cNvPicPr preferRelativeResize="0"/>
          <p:nvPr/>
        </p:nvPicPr>
        <p:blipFill rotWithShape="1">
          <a:blip r:embed="rId6">
            <a:alphaModFix/>
          </a:blip>
          <a:srcRect/>
          <a:stretch/>
        </p:blipFill>
        <p:spPr>
          <a:xfrm>
            <a:off x="7832327" y="4120091"/>
            <a:ext cx="720000" cy="720000"/>
          </a:xfrm>
          <a:prstGeom prst="rect">
            <a:avLst/>
          </a:prstGeom>
          <a:noFill/>
          <a:ln>
            <a:noFill/>
          </a:ln>
        </p:spPr>
      </p:pic>
      <p:sp>
        <p:nvSpPr>
          <p:cNvPr id="5012" name="Google Shape;5012;p370"/>
          <p:cNvSpPr/>
          <p:nvPr/>
        </p:nvSpPr>
        <p:spPr>
          <a:xfrm>
            <a:off x="6950551" y="3178913"/>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13" name="Google Shape;5013;p370"/>
          <p:cNvPicPr preferRelativeResize="0"/>
          <p:nvPr/>
        </p:nvPicPr>
        <p:blipFill rotWithShape="1">
          <a:blip r:embed="rId7">
            <a:alphaModFix/>
          </a:blip>
          <a:srcRect/>
          <a:stretch/>
        </p:blipFill>
        <p:spPr>
          <a:xfrm>
            <a:off x="6850339" y="4089991"/>
            <a:ext cx="900000" cy="900000"/>
          </a:xfrm>
          <a:prstGeom prst="rect">
            <a:avLst/>
          </a:prstGeom>
          <a:noFill/>
          <a:ln>
            <a:noFill/>
          </a:ln>
        </p:spPr>
      </p:pic>
      <p:sp>
        <p:nvSpPr>
          <p:cNvPr id="5014" name="Google Shape;5014;p370"/>
          <p:cNvSpPr txBox="1"/>
          <p:nvPr/>
        </p:nvSpPr>
        <p:spPr>
          <a:xfrm>
            <a:off x="2342383" y="4564774"/>
            <a:ext cx="3713602"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262626"/>
                </a:solidFill>
                <a:latin typeface="Open Sans"/>
                <a:ea typeface="Open Sans"/>
                <a:cs typeface="Open Sans"/>
                <a:sym typeface="Open Sans"/>
              </a:rPr>
              <a:t>Mezcla positiva:  </a:t>
            </a:r>
            <a:r>
              <a:rPr lang="es-ES" sz="1400" b="0" i="0" u="none" strike="noStrike" cap="none">
                <a:solidFill>
                  <a:srgbClr val="262626"/>
                </a:solidFill>
                <a:latin typeface="Open Sans"/>
                <a:ea typeface="Open Sans"/>
                <a:cs typeface="Open Sans"/>
                <a:sym typeface="Open Sans"/>
              </a:rPr>
              <a:t>No es necesario usar energía si el tiempo no tiene límite. Hay gases o líquidos miscibles que construyen, irremediablemente y de forma voluntaria, a la mezcla ideal para difusión.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015" name="Google Shape;5015;p370" descr="Icono&#10;&#10;Descripción generada automáticamente"/>
          <p:cNvPicPr preferRelativeResize="0"/>
          <p:nvPr/>
        </p:nvPicPr>
        <p:blipFill rotWithShape="1">
          <a:blip r:embed="rId8">
            <a:alphaModFix/>
          </a:blip>
          <a:srcRect/>
          <a:stretch/>
        </p:blipFill>
        <p:spPr>
          <a:xfrm>
            <a:off x="2363232" y="5679398"/>
            <a:ext cx="434340" cy="539422"/>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5020"/>
        <p:cNvGrpSpPr/>
        <p:nvPr/>
      </p:nvGrpSpPr>
      <p:grpSpPr>
        <a:xfrm>
          <a:off x="0" y="0"/>
          <a:ext cx="0" cy="0"/>
          <a:chOff x="0" y="0"/>
          <a:chExt cx="0" cy="0"/>
        </a:xfrm>
      </p:grpSpPr>
      <p:sp>
        <p:nvSpPr>
          <p:cNvPr id="5021" name="Google Shape;5021;p371"/>
          <p:cNvSpPr/>
          <p:nvPr/>
        </p:nvSpPr>
        <p:spPr>
          <a:xfrm>
            <a:off x="688495" y="203673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2" name="Google Shape;5022;p371"/>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023" name="Google Shape;5023;p371"/>
          <p:cNvSpPr txBox="1"/>
          <p:nvPr/>
        </p:nvSpPr>
        <p:spPr>
          <a:xfrm>
            <a:off x="1158571" y="214946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mezclado</a:t>
            </a:r>
            <a:endParaRPr sz="1400" b="1" i="0" u="none" strike="noStrike" cap="none">
              <a:solidFill>
                <a:srgbClr val="3F3F3F"/>
              </a:solidFill>
              <a:latin typeface="Open Sans"/>
              <a:ea typeface="Open Sans"/>
              <a:cs typeface="Open Sans"/>
              <a:sym typeface="Open Sans"/>
            </a:endParaRPr>
          </a:p>
        </p:txBody>
      </p:sp>
      <p:sp>
        <p:nvSpPr>
          <p:cNvPr id="5024" name="Google Shape;5024;p371"/>
          <p:cNvSpPr/>
          <p:nvPr/>
        </p:nvSpPr>
        <p:spPr>
          <a:xfrm>
            <a:off x="11143741" y="200194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025" name="Google Shape;5025;p371"/>
          <p:cNvSpPr txBox="1"/>
          <p:nvPr/>
        </p:nvSpPr>
        <p:spPr>
          <a:xfrm>
            <a:off x="688495" y="2611358"/>
            <a:ext cx="39244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a:t>
            </a:r>
            <a:r>
              <a:rPr lang="es-ES" sz="1400" b="0" i="0" u="none" strike="noStrike" cap="none">
                <a:solidFill>
                  <a:srgbClr val="1F3864"/>
                </a:solidFill>
                <a:latin typeface="Open Sans"/>
                <a:ea typeface="Open Sans"/>
                <a:cs typeface="Open Sans"/>
                <a:sym typeface="Open Sans"/>
              </a:rPr>
              <a:t>lic en las tarjetas para ampliar información </a:t>
            </a:r>
            <a:endParaRPr sz="1400" b="0" i="0" u="none" strike="noStrike" cap="none">
              <a:solidFill>
                <a:srgbClr val="1F3864"/>
              </a:solidFill>
              <a:latin typeface="Open Sans"/>
              <a:ea typeface="Open Sans"/>
              <a:cs typeface="Open Sans"/>
              <a:sym typeface="Open Sans"/>
            </a:endParaRPr>
          </a:p>
        </p:txBody>
      </p:sp>
      <p:sp>
        <p:nvSpPr>
          <p:cNvPr id="5026" name="Google Shape;5026;p371"/>
          <p:cNvSpPr/>
          <p:nvPr/>
        </p:nvSpPr>
        <p:spPr>
          <a:xfrm>
            <a:off x="2742310" y="3104718"/>
            <a:ext cx="4895949"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7" name="Google Shape;5027;p371"/>
          <p:cNvSpPr/>
          <p:nvPr/>
        </p:nvSpPr>
        <p:spPr>
          <a:xfrm>
            <a:off x="9461883" y="3178914"/>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28" name="Google Shape;5028;p371"/>
          <p:cNvPicPr preferRelativeResize="0"/>
          <p:nvPr/>
        </p:nvPicPr>
        <p:blipFill rotWithShape="1">
          <a:blip r:embed="rId3">
            <a:alphaModFix/>
          </a:blip>
          <a:srcRect/>
          <a:stretch/>
        </p:blipFill>
        <p:spPr>
          <a:xfrm>
            <a:off x="9506853" y="4120091"/>
            <a:ext cx="720000" cy="720000"/>
          </a:xfrm>
          <a:prstGeom prst="rect">
            <a:avLst/>
          </a:prstGeom>
          <a:noFill/>
          <a:ln>
            <a:noFill/>
          </a:ln>
        </p:spPr>
      </p:pic>
      <p:sp>
        <p:nvSpPr>
          <p:cNvPr id="5029" name="Google Shape;5029;p371"/>
          <p:cNvSpPr/>
          <p:nvPr/>
        </p:nvSpPr>
        <p:spPr>
          <a:xfrm>
            <a:off x="8634772" y="3178914"/>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30" name="Google Shape;5030;p371"/>
          <p:cNvPicPr preferRelativeResize="0"/>
          <p:nvPr/>
        </p:nvPicPr>
        <p:blipFill rotWithShape="1">
          <a:blip r:embed="rId4">
            <a:alphaModFix/>
          </a:blip>
          <a:srcRect/>
          <a:stretch/>
        </p:blipFill>
        <p:spPr>
          <a:xfrm>
            <a:off x="8644448" y="4120091"/>
            <a:ext cx="720000" cy="720000"/>
          </a:xfrm>
          <a:prstGeom prst="rect">
            <a:avLst/>
          </a:prstGeom>
          <a:noFill/>
          <a:ln>
            <a:noFill/>
          </a:ln>
        </p:spPr>
      </p:pic>
      <p:sp>
        <p:nvSpPr>
          <p:cNvPr id="5031" name="Google Shape;5031;p371"/>
          <p:cNvSpPr/>
          <p:nvPr/>
        </p:nvSpPr>
        <p:spPr>
          <a:xfrm>
            <a:off x="7807661" y="3178913"/>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32" name="Google Shape;5032;p371"/>
          <p:cNvPicPr preferRelativeResize="0"/>
          <p:nvPr/>
        </p:nvPicPr>
        <p:blipFill rotWithShape="1">
          <a:blip r:embed="rId5">
            <a:alphaModFix/>
          </a:blip>
          <a:srcRect/>
          <a:stretch/>
        </p:blipFill>
        <p:spPr>
          <a:xfrm>
            <a:off x="7832327" y="4120091"/>
            <a:ext cx="720000" cy="720000"/>
          </a:xfrm>
          <a:prstGeom prst="rect">
            <a:avLst/>
          </a:prstGeom>
          <a:noFill/>
          <a:ln>
            <a:noFill/>
          </a:ln>
        </p:spPr>
      </p:pic>
      <p:sp>
        <p:nvSpPr>
          <p:cNvPr id="5033" name="Google Shape;5033;p371"/>
          <p:cNvSpPr/>
          <p:nvPr/>
        </p:nvSpPr>
        <p:spPr>
          <a:xfrm>
            <a:off x="1850365" y="3074123"/>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34" name="Google Shape;5034;p371"/>
          <p:cNvPicPr preferRelativeResize="0"/>
          <p:nvPr/>
        </p:nvPicPr>
        <p:blipFill rotWithShape="1">
          <a:blip r:embed="rId6">
            <a:alphaModFix/>
          </a:blip>
          <a:srcRect/>
          <a:stretch/>
        </p:blipFill>
        <p:spPr>
          <a:xfrm>
            <a:off x="2706516" y="3271049"/>
            <a:ext cx="1260000" cy="1260000"/>
          </a:xfrm>
          <a:prstGeom prst="rect">
            <a:avLst/>
          </a:prstGeom>
          <a:noFill/>
          <a:ln>
            <a:noFill/>
          </a:ln>
        </p:spPr>
      </p:pic>
      <p:sp>
        <p:nvSpPr>
          <p:cNvPr id="5035" name="Google Shape;5035;p371"/>
          <p:cNvSpPr txBox="1"/>
          <p:nvPr/>
        </p:nvSpPr>
        <p:spPr>
          <a:xfrm>
            <a:off x="3364201" y="4635550"/>
            <a:ext cx="3713602" cy="110190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262626"/>
                </a:solidFill>
                <a:latin typeface="Open Sans"/>
                <a:ea typeface="Open Sans"/>
                <a:cs typeface="Open Sans"/>
                <a:sym typeface="Open Sans"/>
              </a:rPr>
              <a:t>Mezcla negativa:</a:t>
            </a:r>
            <a:r>
              <a:rPr lang="es-ES" sz="1400" b="0" i="0" u="none" strike="noStrike" cap="none">
                <a:solidFill>
                  <a:srgbClr val="262626"/>
                </a:solidFill>
                <a:latin typeface="Open Sans"/>
                <a:ea typeface="Open Sans"/>
                <a:cs typeface="Open Sans"/>
                <a:sym typeface="Open Sans"/>
              </a:rPr>
              <a:t>  cada componente apunta a alejarse, con rapidez (suspensiones y emulsiones).</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5036" name="Google Shape;5036;p371" descr="Icono&#10;&#10;Descripción generada automáticamente"/>
          <p:cNvPicPr preferRelativeResize="0"/>
          <p:nvPr/>
        </p:nvPicPr>
        <p:blipFill rotWithShape="1">
          <a:blip r:embed="rId7">
            <a:alphaModFix/>
          </a:blip>
          <a:srcRect/>
          <a:stretch/>
        </p:blipFill>
        <p:spPr>
          <a:xfrm>
            <a:off x="3358887" y="5578868"/>
            <a:ext cx="434340" cy="539422"/>
          </a:xfrm>
          <a:prstGeom prst="rect">
            <a:avLst/>
          </a:prstGeom>
          <a:noFill/>
          <a:ln>
            <a:noFill/>
          </a:ln>
        </p:spPr>
      </p:pic>
      <p:pic>
        <p:nvPicPr>
          <p:cNvPr id="5037" name="Google Shape;5037;p371"/>
          <p:cNvPicPr preferRelativeResize="0"/>
          <p:nvPr/>
        </p:nvPicPr>
        <p:blipFill rotWithShape="1">
          <a:blip r:embed="rId8">
            <a:alphaModFix/>
          </a:blip>
          <a:srcRect/>
          <a:stretch/>
        </p:blipFill>
        <p:spPr>
          <a:xfrm>
            <a:off x="1854650" y="3968163"/>
            <a:ext cx="720000" cy="72000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5042"/>
        <p:cNvGrpSpPr/>
        <p:nvPr/>
      </p:nvGrpSpPr>
      <p:grpSpPr>
        <a:xfrm>
          <a:off x="0" y="0"/>
          <a:ext cx="0" cy="0"/>
          <a:chOff x="0" y="0"/>
          <a:chExt cx="0" cy="0"/>
        </a:xfrm>
      </p:grpSpPr>
      <p:sp>
        <p:nvSpPr>
          <p:cNvPr id="5043" name="Google Shape;5043;p372"/>
          <p:cNvSpPr/>
          <p:nvPr/>
        </p:nvSpPr>
        <p:spPr>
          <a:xfrm>
            <a:off x="688495" y="203673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4" name="Google Shape;5044;p372"/>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045" name="Google Shape;5045;p372"/>
          <p:cNvSpPr txBox="1"/>
          <p:nvPr/>
        </p:nvSpPr>
        <p:spPr>
          <a:xfrm>
            <a:off x="1158571" y="214946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mezclado</a:t>
            </a:r>
            <a:endParaRPr sz="1400" b="1" i="0" u="none" strike="noStrike" cap="none">
              <a:solidFill>
                <a:srgbClr val="3F3F3F"/>
              </a:solidFill>
              <a:latin typeface="Open Sans"/>
              <a:ea typeface="Open Sans"/>
              <a:cs typeface="Open Sans"/>
              <a:sym typeface="Open Sans"/>
            </a:endParaRPr>
          </a:p>
        </p:txBody>
      </p:sp>
      <p:sp>
        <p:nvSpPr>
          <p:cNvPr id="5046" name="Google Shape;5046;p372"/>
          <p:cNvSpPr/>
          <p:nvPr/>
        </p:nvSpPr>
        <p:spPr>
          <a:xfrm>
            <a:off x="11143741" y="200194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047" name="Google Shape;5047;p372"/>
          <p:cNvSpPr txBox="1"/>
          <p:nvPr/>
        </p:nvSpPr>
        <p:spPr>
          <a:xfrm>
            <a:off x="688495" y="2611358"/>
            <a:ext cx="39244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a:t>
            </a:r>
            <a:r>
              <a:rPr lang="es-ES" sz="1400" b="0" i="0" u="none" strike="noStrike" cap="none">
                <a:solidFill>
                  <a:srgbClr val="1F3864"/>
                </a:solidFill>
                <a:latin typeface="Open Sans"/>
                <a:ea typeface="Open Sans"/>
                <a:cs typeface="Open Sans"/>
                <a:sym typeface="Open Sans"/>
              </a:rPr>
              <a:t>lic en las tarjetas para ampliar información </a:t>
            </a:r>
            <a:endParaRPr sz="1400" b="0" i="0" u="none" strike="noStrike" cap="none">
              <a:solidFill>
                <a:srgbClr val="1F3864"/>
              </a:solidFill>
              <a:latin typeface="Open Sans"/>
              <a:ea typeface="Open Sans"/>
              <a:cs typeface="Open Sans"/>
              <a:sym typeface="Open Sans"/>
            </a:endParaRPr>
          </a:p>
        </p:txBody>
      </p:sp>
      <p:sp>
        <p:nvSpPr>
          <p:cNvPr id="5048" name="Google Shape;5048;p372"/>
          <p:cNvSpPr/>
          <p:nvPr/>
        </p:nvSpPr>
        <p:spPr>
          <a:xfrm>
            <a:off x="3583893" y="3158888"/>
            <a:ext cx="4895949"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49" name="Google Shape;5049;p372"/>
          <p:cNvSpPr/>
          <p:nvPr/>
        </p:nvSpPr>
        <p:spPr>
          <a:xfrm>
            <a:off x="9461883" y="3178914"/>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50" name="Google Shape;5050;p372"/>
          <p:cNvPicPr preferRelativeResize="0"/>
          <p:nvPr/>
        </p:nvPicPr>
        <p:blipFill rotWithShape="1">
          <a:blip r:embed="rId3">
            <a:alphaModFix/>
          </a:blip>
          <a:srcRect/>
          <a:stretch/>
        </p:blipFill>
        <p:spPr>
          <a:xfrm>
            <a:off x="9506853" y="4120091"/>
            <a:ext cx="720000" cy="720000"/>
          </a:xfrm>
          <a:prstGeom prst="rect">
            <a:avLst/>
          </a:prstGeom>
          <a:noFill/>
          <a:ln>
            <a:noFill/>
          </a:ln>
        </p:spPr>
      </p:pic>
      <p:sp>
        <p:nvSpPr>
          <p:cNvPr id="5051" name="Google Shape;5051;p372"/>
          <p:cNvSpPr/>
          <p:nvPr/>
        </p:nvSpPr>
        <p:spPr>
          <a:xfrm>
            <a:off x="8634772" y="3178914"/>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52" name="Google Shape;5052;p372"/>
          <p:cNvPicPr preferRelativeResize="0"/>
          <p:nvPr/>
        </p:nvPicPr>
        <p:blipFill rotWithShape="1">
          <a:blip r:embed="rId4">
            <a:alphaModFix/>
          </a:blip>
          <a:srcRect/>
          <a:stretch/>
        </p:blipFill>
        <p:spPr>
          <a:xfrm>
            <a:off x="8644448" y="4120091"/>
            <a:ext cx="720000" cy="720000"/>
          </a:xfrm>
          <a:prstGeom prst="rect">
            <a:avLst/>
          </a:prstGeom>
          <a:noFill/>
          <a:ln>
            <a:noFill/>
          </a:ln>
        </p:spPr>
      </p:pic>
      <p:sp>
        <p:nvSpPr>
          <p:cNvPr id="5053" name="Google Shape;5053;p372"/>
          <p:cNvSpPr/>
          <p:nvPr/>
        </p:nvSpPr>
        <p:spPr>
          <a:xfrm>
            <a:off x="2711734" y="3204997"/>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54" name="Google Shape;5054;p372"/>
          <p:cNvPicPr preferRelativeResize="0"/>
          <p:nvPr/>
        </p:nvPicPr>
        <p:blipFill rotWithShape="1">
          <a:blip r:embed="rId5">
            <a:alphaModFix/>
          </a:blip>
          <a:srcRect/>
          <a:stretch/>
        </p:blipFill>
        <p:spPr>
          <a:xfrm>
            <a:off x="3775219" y="3228262"/>
            <a:ext cx="1318419" cy="1318419"/>
          </a:xfrm>
          <a:prstGeom prst="rect">
            <a:avLst/>
          </a:prstGeom>
          <a:noFill/>
          <a:ln>
            <a:noFill/>
          </a:ln>
        </p:spPr>
      </p:pic>
      <p:sp>
        <p:nvSpPr>
          <p:cNvPr id="5055" name="Google Shape;5055;p372"/>
          <p:cNvSpPr/>
          <p:nvPr/>
        </p:nvSpPr>
        <p:spPr>
          <a:xfrm>
            <a:off x="1850365" y="3179053"/>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56" name="Google Shape;5056;p372"/>
          <p:cNvPicPr preferRelativeResize="0"/>
          <p:nvPr/>
        </p:nvPicPr>
        <p:blipFill rotWithShape="1">
          <a:blip r:embed="rId6">
            <a:alphaModFix/>
          </a:blip>
          <a:srcRect/>
          <a:stretch/>
        </p:blipFill>
        <p:spPr>
          <a:xfrm>
            <a:off x="2620942" y="4037887"/>
            <a:ext cx="900000" cy="900000"/>
          </a:xfrm>
          <a:prstGeom prst="rect">
            <a:avLst/>
          </a:prstGeom>
          <a:noFill/>
          <a:ln>
            <a:noFill/>
          </a:ln>
        </p:spPr>
      </p:pic>
      <p:sp>
        <p:nvSpPr>
          <p:cNvPr id="5057" name="Google Shape;5057;p372"/>
          <p:cNvSpPr txBox="1"/>
          <p:nvPr/>
        </p:nvSpPr>
        <p:spPr>
          <a:xfrm>
            <a:off x="4239199" y="4616966"/>
            <a:ext cx="3713602" cy="156292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262626"/>
                </a:solidFill>
                <a:latin typeface="Open Sans"/>
                <a:ea typeface="Open Sans"/>
                <a:cs typeface="Open Sans"/>
                <a:sym typeface="Open Sans"/>
              </a:rPr>
              <a:t>Mezcla neutra:</a:t>
            </a:r>
            <a:r>
              <a:rPr lang="es-ES" sz="1400" b="0" i="0" u="none" strike="noStrike" cap="none">
                <a:solidFill>
                  <a:srgbClr val="262626"/>
                </a:solidFill>
                <a:latin typeface="Open Sans"/>
                <a:ea typeface="Open Sans"/>
                <a:cs typeface="Open Sans"/>
                <a:sym typeface="Open Sans"/>
              </a:rPr>
              <a:t> no se mezclan los elementos de manera espontánea. No tienen tendencia a la separación espontánea. Los polvos son muestra de las mezclas neutras.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5058" name="Google Shape;5058;p372" descr="Icono&#10;&#10;Descripción generada automáticamente"/>
          <p:cNvPicPr preferRelativeResize="0"/>
          <p:nvPr/>
        </p:nvPicPr>
        <p:blipFill rotWithShape="1">
          <a:blip r:embed="rId7">
            <a:alphaModFix/>
          </a:blip>
          <a:srcRect/>
          <a:stretch/>
        </p:blipFill>
        <p:spPr>
          <a:xfrm>
            <a:off x="4016715" y="5687208"/>
            <a:ext cx="434340" cy="539422"/>
          </a:xfrm>
          <a:prstGeom prst="rect">
            <a:avLst/>
          </a:prstGeom>
          <a:noFill/>
          <a:ln>
            <a:noFill/>
          </a:ln>
        </p:spPr>
      </p:pic>
      <p:pic>
        <p:nvPicPr>
          <p:cNvPr id="5059" name="Google Shape;5059;p372"/>
          <p:cNvPicPr preferRelativeResize="0"/>
          <p:nvPr/>
        </p:nvPicPr>
        <p:blipFill rotWithShape="1">
          <a:blip r:embed="rId8">
            <a:alphaModFix/>
          </a:blip>
          <a:srcRect/>
          <a:stretch/>
        </p:blipFill>
        <p:spPr>
          <a:xfrm>
            <a:off x="1832661" y="4020693"/>
            <a:ext cx="720000" cy="72000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5064"/>
        <p:cNvGrpSpPr/>
        <p:nvPr/>
      </p:nvGrpSpPr>
      <p:grpSpPr>
        <a:xfrm>
          <a:off x="0" y="0"/>
          <a:ext cx="0" cy="0"/>
          <a:chOff x="0" y="0"/>
          <a:chExt cx="0" cy="0"/>
        </a:xfrm>
      </p:grpSpPr>
      <p:sp>
        <p:nvSpPr>
          <p:cNvPr id="5065" name="Google Shape;5065;p373"/>
          <p:cNvSpPr/>
          <p:nvPr/>
        </p:nvSpPr>
        <p:spPr>
          <a:xfrm>
            <a:off x="688495" y="203673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66" name="Google Shape;5066;p373"/>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067" name="Google Shape;5067;p373"/>
          <p:cNvSpPr txBox="1"/>
          <p:nvPr/>
        </p:nvSpPr>
        <p:spPr>
          <a:xfrm>
            <a:off x="1158571" y="214946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mezclado</a:t>
            </a:r>
            <a:endParaRPr sz="1400" b="1" i="0" u="none" strike="noStrike" cap="none">
              <a:solidFill>
                <a:srgbClr val="3F3F3F"/>
              </a:solidFill>
              <a:latin typeface="Open Sans"/>
              <a:ea typeface="Open Sans"/>
              <a:cs typeface="Open Sans"/>
              <a:sym typeface="Open Sans"/>
            </a:endParaRPr>
          </a:p>
        </p:txBody>
      </p:sp>
      <p:sp>
        <p:nvSpPr>
          <p:cNvPr id="5068" name="Google Shape;5068;p373"/>
          <p:cNvSpPr/>
          <p:nvPr/>
        </p:nvSpPr>
        <p:spPr>
          <a:xfrm>
            <a:off x="11143741" y="200194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069" name="Google Shape;5069;p373"/>
          <p:cNvSpPr txBox="1"/>
          <p:nvPr/>
        </p:nvSpPr>
        <p:spPr>
          <a:xfrm>
            <a:off x="688495" y="2611358"/>
            <a:ext cx="39244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a:t>
            </a:r>
            <a:r>
              <a:rPr lang="es-ES" sz="1400" b="0" i="0" u="none" strike="noStrike" cap="none">
                <a:solidFill>
                  <a:srgbClr val="1F3864"/>
                </a:solidFill>
                <a:latin typeface="Open Sans"/>
                <a:ea typeface="Open Sans"/>
                <a:cs typeface="Open Sans"/>
                <a:sym typeface="Open Sans"/>
              </a:rPr>
              <a:t>lic en las tarjetas para ampliar información </a:t>
            </a:r>
            <a:endParaRPr sz="1400" b="0" i="0" u="none" strike="noStrike" cap="none">
              <a:solidFill>
                <a:srgbClr val="1F3864"/>
              </a:solidFill>
              <a:latin typeface="Open Sans"/>
              <a:ea typeface="Open Sans"/>
              <a:cs typeface="Open Sans"/>
              <a:sym typeface="Open Sans"/>
            </a:endParaRPr>
          </a:p>
        </p:txBody>
      </p:sp>
      <p:sp>
        <p:nvSpPr>
          <p:cNvPr id="5070" name="Google Shape;5070;p373"/>
          <p:cNvSpPr/>
          <p:nvPr/>
        </p:nvSpPr>
        <p:spPr>
          <a:xfrm>
            <a:off x="4438546" y="3178913"/>
            <a:ext cx="4895949"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71" name="Google Shape;5071;p373"/>
          <p:cNvSpPr/>
          <p:nvPr/>
        </p:nvSpPr>
        <p:spPr>
          <a:xfrm>
            <a:off x="9461883" y="3178914"/>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72" name="Google Shape;5072;p373"/>
          <p:cNvPicPr preferRelativeResize="0"/>
          <p:nvPr/>
        </p:nvPicPr>
        <p:blipFill rotWithShape="1">
          <a:blip r:embed="rId3">
            <a:alphaModFix/>
          </a:blip>
          <a:srcRect/>
          <a:stretch/>
        </p:blipFill>
        <p:spPr>
          <a:xfrm>
            <a:off x="9506853" y="4120091"/>
            <a:ext cx="720000" cy="720000"/>
          </a:xfrm>
          <a:prstGeom prst="rect">
            <a:avLst/>
          </a:prstGeom>
          <a:noFill/>
          <a:ln>
            <a:noFill/>
          </a:ln>
        </p:spPr>
      </p:pic>
      <p:sp>
        <p:nvSpPr>
          <p:cNvPr id="5073" name="Google Shape;5073;p373"/>
          <p:cNvSpPr/>
          <p:nvPr/>
        </p:nvSpPr>
        <p:spPr>
          <a:xfrm>
            <a:off x="3596504" y="3223882"/>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74" name="Google Shape;5074;p373"/>
          <p:cNvPicPr preferRelativeResize="0"/>
          <p:nvPr/>
        </p:nvPicPr>
        <p:blipFill rotWithShape="1">
          <a:blip r:embed="rId4">
            <a:alphaModFix/>
          </a:blip>
          <a:srcRect/>
          <a:stretch/>
        </p:blipFill>
        <p:spPr>
          <a:xfrm>
            <a:off x="4738486" y="3191929"/>
            <a:ext cx="1252045" cy="1252045"/>
          </a:xfrm>
          <a:prstGeom prst="rect">
            <a:avLst/>
          </a:prstGeom>
          <a:noFill/>
          <a:ln>
            <a:noFill/>
          </a:ln>
        </p:spPr>
      </p:pic>
      <p:sp>
        <p:nvSpPr>
          <p:cNvPr id="5075" name="Google Shape;5075;p373"/>
          <p:cNvSpPr/>
          <p:nvPr/>
        </p:nvSpPr>
        <p:spPr>
          <a:xfrm>
            <a:off x="2711734" y="3204997"/>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76" name="Google Shape;5076;p373"/>
          <p:cNvPicPr preferRelativeResize="0"/>
          <p:nvPr/>
        </p:nvPicPr>
        <p:blipFill rotWithShape="1">
          <a:blip r:embed="rId5">
            <a:alphaModFix/>
          </a:blip>
          <a:srcRect/>
          <a:stretch/>
        </p:blipFill>
        <p:spPr>
          <a:xfrm>
            <a:off x="3677353" y="4127887"/>
            <a:ext cx="720000" cy="720000"/>
          </a:xfrm>
          <a:prstGeom prst="rect">
            <a:avLst/>
          </a:prstGeom>
          <a:noFill/>
          <a:ln>
            <a:noFill/>
          </a:ln>
        </p:spPr>
      </p:pic>
      <p:sp>
        <p:nvSpPr>
          <p:cNvPr id="5077" name="Google Shape;5077;p373"/>
          <p:cNvSpPr/>
          <p:nvPr/>
        </p:nvSpPr>
        <p:spPr>
          <a:xfrm>
            <a:off x="1850365" y="3179053"/>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78" name="Google Shape;5078;p373"/>
          <p:cNvPicPr preferRelativeResize="0"/>
          <p:nvPr/>
        </p:nvPicPr>
        <p:blipFill rotWithShape="1">
          <a:blip r:embed="rId6">
            <a:alphaModFix/>
          </a:blip>
          <a:srcRect/>
          <a:stretch/>
        </p:blipFill>
        <p:spPr>
          <a:xfrm>
            <a:off x="2620942" y="4037887"/>
            <a:ext cx="900000" cy="900000"/>
          </a:xfrm>
          <a:prstGeom prst="rect">
            <a:avLst/>
          </a:prstGeom>
          <a:noFill/>
          <a:ln>
            <a:noFill/>
          </a:ln>
        </p:spPr>
      </p:pic>
      <p:sp>
        <p:nvSpPr>
          <p:cNvPr id="5079" name="Google Shape;5079;p373"/>
          <p:cNvSpPr txBox="1"/>
          <p:nvPr/>
        </p:nvSpPr>
        <p:spPr>
          <a:xfrm>
            <a:off x="5029719" y="4488943"/>
            <a:ext cx="3713700" cy="15633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Mezcla ordenada: </a:t>
            </a:r>
            <a:r>
              <a:rPr lang="es-ES" sz="1400" b="0" i="0" u="none" strike="noStrike" cap="none">
                <a:solidFill>
                  <a:srgbClr val="3F3F3F"/>
                </a:solidFill>
                <a:latin typeface="Open Sans"/>
                <a:ea typeface="Open Sans"/>
                <a:cs typeface="Open Sans"/>
                <a:sym typeface="Open Sans"/>
              </a:rPr>
              <a:t>Las mezclas no son autónomas una de l</a:t>
            </a:r>
            <a:r>
              <a:rPr lang="es-ES">
                <a:solidFill>
                  <a:srgbClr val="3F3F3F"/>
                </a:solidFill>
                <a:latin typeface="Open Sans"/>
                <a:ea typeface="Open Sans"/>
                <a:cs typeface="Open Sans"/>
                <a:sym typeface="Open Sans"/>
              </a:rPr>
              <a:t>a</a:t>
            </a:r>
            <a:r>
              <a:rPr lang="es-ES" sz="1400" b="0" i="0" u="none" strike="noStrike" cap="none">
                <a:solidFill>
                  <a:srgbClr val="3F3F3F"/>
                </a:solidFill>
                <a:latin typeface="Open Sans"/>
                <a:ea typeface="Open Sans"/>
                <a:cs typeface="Open Sans"/>
                <a:sym typeface="Open Sans"/>
              </a:rPr>
              <a:t>s otras, se presentan entre sólidos sumamente cohesivos en los que uno de ellos procede como portador de las partículas del otro sólido.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pic>
        <p:nvPicPr>
          <p:cNvPr id="5080" name="Google Shape;5080;p373" descr="Icono&#10;&#10;Descripción generada automáticamente"/>
          <p:cNvPicPr preferRelativeResize="0"/>
          <p:nvPr/>
        </p:nvPicPr>
        <p:blipFill rotWithShape="1">
          <a:blip r:embed="rId7">
            <a:alphaModFix/>
          </a:blip>
          <a:srcRect/>
          <a:stretch/>
        </p:blipFill>
        <p:spPr>
          <a:xfrm>
            <a:off x="5290823" y="5727258"/>
            <a:ext cx="434340" cy="539422"/>
          </a:xfrm>
          <a:prstGeom prst="rect">
            <a:avLst/>
          </a:prstGeom>
          <a:noFill/>
          <a:ln>
            <a:noFill/>
          </a:ln>
        </p:spPr>
      </p:pic>
      <p:pic>
        <p:nvPicPr>
          <p:cNvPr id="5081" name="Google Shape;5081;p373"/>
          <p:cNvPicPr preferRelativeResize="0"/>
          <p:nvPr/>
        </p:nvPicPr>
        <p:blipFill rotWithShape="1">
          <a:blip r:embed="rId8">
            <a:alphaModFix/>
          </a:blip>
          <a:srcRect/>
          <a:stretch/>
        </p:blipFill>
        <p:spPr>
          <a:xfrm>
            <a:off x="1832661" y="4020693"/>
            <a:ext cx="720000" cy="72000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5086"/>
        <p:cNvGrpSpPr/>
        <p:nvPr/>
      </p:nvGrpSpPr>
      <p:grpSpPr>
        <a:xfrm>
          <a:off x="0" y="0"/>
          <a:ext cx="0" cy="0"/>
          <a:chOff x="0" y="0"/>
          <a:chExt cx="0" cy="0"/>
        </a:xfrm>
      </p:grpSpPr>
      <p:sp>
        <p:nvSpPr>
          <p:cNvPr id="5087" name="Google Shape;5087;p374"/>
          <p:cNvSpPr/>
          <p:nvPr/>
        </p:nvSpPr>
        <p:spPr>
          <a:xfrm>
            <a:off x="688495" y="203673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88" name="Google Shape;5088;p374"/>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089" name="Google Shape;5089;p374"/>
          <p:cNvSpPr txBox="1"/>
          <p:nvPr/>
        </p:nvSpPr>
        <p:spPr>
          <a:xfrm>
            <a:off x="1158571" y="214946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Tipos de mezclado</a:t>
            </a:r>
            <a:endParaRPr sz="1400" b="1" i="0" u="none" strike="noStrike" cap="none">
              <a:solidFill>
                <a:srgbClr val="3F3F3F"/>
              </a:solidFill>
              <a:latin typeface="Open Sans"/>
              <a:ea typeface="Open Sans"/>
              <a:cs typeface="Open Sans"/>
              <a:sym typeface="Open Sans"/>
            </a:endParaRPr>
          </a:p>
        </p:txBody>
      </p:sp>
      <p:sp>
        <p:nvSpPr>
          <p:cNvPr id="5090" name="Google Shape;5090;p374"/>
          <p:cNvSpPr/>
          <p:nvPr/>
        </p:nvSpPr>
        <p:spPr>
          <a:xfrm>
            <a:off x="11143741" y="200194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091" name="Google Shape;5091;p374"/>
          <p:cNvSpPr txBox="1"/>
          <p:nvPr/>
        </p:nvSpPr>
        <p:spPr>
          <a:xfrm>
            <a:off x="688495" y="2611358"/>
            <a:ext cx="39244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a:t>
            </a:r>
            <a:r>
              <a:rPr lang="es-ES" sz="1400" b="0" i="0" u="none" strike="noStrike" cap="none">
                <a:solidFill>
                  <a:srgbClr val="1F3864"/>
                </a:solidFill>
                <a:latin typeface="Open Sans"/>
                <a:ea typeface="Open Sans"/>
                <a:cs typeface="Open Sans"/>
                <a:sym typeface="Open Sans"/>
              </a:rPr>
              <a:t>lic en las tarjetas para ampliar información </a:t>
            </a:r>
            <a:endParaRPr sz="1400" b="0" i="0" u="none" strike="noStrike" cap="none">
              <a:solidFill>
                <a:srgbClr val="1F3864"/>
              </a:solidFill>
              <a:latin typeface="Open Sans"/>
              <a:ea typeface="Open Sans"/>
              <a:cs typeface="Open Sans"/>
              <a:sym typeface="Open Sans"/>
            </a:endParaRPr>
          </a:p>
        </p:txBody>
      </p:sp>
      <p:sp>
        <p:nvSpPr>
          <p:cNvPr id="5092" name="Google Shape;5092;p374"/>
          <p:cNvSpPr/>
          <p:nvPr/>
        </p:nvSpPr>
        <p:spPr>
          <a:xfrm>
            <a:off x="5325590" y="3191929"/>
            <a:ext cx="4895949"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93" name="Google Shape;5093;p374"/>
          <p:cNvSpPr/>
          <p:nvPr/>
        </p:nvSpPr>
        <p:spPr>
          <a:xfrm>
            <a:off x="4455605" y="3275407"/>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94" name="Google Shape;5094;p374"/>
          <p:cNvPicPr preferRelativeResize="0"/>
          <p:nvPr/>
        </p:nvPicPr>
        <p:blipFill rotWithShape="1">
          <a:blip r:embed="rId3">
            <a:alphaModFix/>
          </a:blip>
          <a:srcRect/>
          <a:stretch/>
        </p:blipFill>
        <p:spPr>
          <a:xfrm>
            <a:off x="5548316" y="3275407"/>
            <a:ext cx="1193698" cy="1193698"/>
          </a:xfrm>
          <a:prstGeom prst="rect">
            <a:avLst/>
          </a:prstGeom>
          <a:noFill/>
          <a:ln>
            <a:noFill/>
          </a:ln>
        </p:spPr>
      </p:pic>
      <p:sp>
        <p:nvSpPr>
          <p:cNvPr id="5095" name="Google Shape;5095;p374"/>
          <p:cNvSpPr/>
          <p:nvPr/>
        </p:nvSpPr>
        <p:spPr>
          <a:xfrm>
            <a:off x="3596504" y="3223882"/>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96" name="Google Shape;5096;p374"/>
          <p:cNvPicPr preferRelativeResize="0"/>
          <p:nvPr/>
        </p:nvPicPr>
        <p:blipFill rotWithShape="1">
          <a:blip r:embed="rId4">
            <a:alphaModFix/>
          </a:blip>
          <a:srcRect/>
          <a:stretch/>
        </p:blipFill>
        <p:spPr>
          <a:xfrm>
            <a:off x="4455735" y="4120091"/>
            <a:ext cx="720000" cy="720000"/>
          </a:xfrm>
          <a:prstGeom prst="rect">
            <a:avLst/>
          </a:prstGeom>
          <a:noFill/>
          <a:ln>
            <a:noFill/>
          </a:ln>
        </p:spPr>
      </p:pic>
      <p:sp>
        <p:nvSpPr>
          <p:cNvPr id="5097" name="Google Shape;5097;p374"/>
          <p:cNvSpPr/>
          <p:nvPr/>
        </p:nvSpPr>
        <p:spPr>
          <a:xfrm>
            <a:off x="2711734" y="3204997"/>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98" name="Google Shape;5098;p374"/>
          <p:cNvPicPr preferRelativeResize="0"/>
          <p:nvPr/>
        </p:nvPicPr>
        <p:blipFill rotWithShape="1">
          <a:blip r:embed="rId5">
            <a:alphaModFix/>
          </a:blip>
          <a:srcRect/>
          <a:stretch/>
        </p:blipFill>
        <p:spPr>
          <a:xfrm>
            <a:off x="3677353" y="4127887"/>
            <a:ext cx="720000" cy="720000"/>
          </a:xfrm>
          <a:prstGeom prst="rect">
            <a:avLst/>
          </a:prstGeom>
          <a:noFill/>
          <a:ln>
            <a:noFill/>
          </a:ln>
        </p:spPr>
      </p:pic>
      <p:sp>
        <p:nvSpPr>
          <p:cNvPr id="5099" name="Google Shape;5099;p374"/>
          <p:cNvSpPr/>
          <p:nvPr/>
        </p:nvSpPr>
        <p:spPr>
          <a:xfrm>
            <a:off x="1850365" y="3179053"/>
            <a:ext cx="759656"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100" name="Google Shape;5100;p374"/>
          <p:cNvPicPr preferRelativeResize="0"/>
          <p:nvPr/>
        </p:nvPicPr>
        <p:blipFill rotWithShape="1">
          <a:blip r:embed="rId6">
            <a:alphaModFix/>
          </a:blip>
          <a:srcRect/>
          <a:stretch/>
        </p:blipFill>
        <p:spPr>
          <a:xfrm>
            <a:off x="2620942" y="4037887"/>
            <a:ext cx="900000" cy="900000"/>
          </a:xfrm>
          <a:prstGeom prst="rect">
            <a:avLst/>
          </a:prstGeom>
          <a:noFill/>
          <a:ln>
            <a:noFill/>
          </a:ln>
        </p:spPr>
      </p:pic>
      <p:sp>
        <p:nvSpPr>
          <p:cNvPr id="5101" name="Google Shape;5101;p374"/>
          <p:cNvSpPr txBox="1"/>
          <p:nvPr/>
        </p:nvSpPr>
        <p:spPr>
          <a:xfrm>
            <a:off x="6184691" y="4576402"/>
            <a:ext cx="3713602"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Mezcla aleatoria</a:t>
            </a:r>
            <a:r>
              <a:rPr lang="es-ES" sz="1400" b="0" i="0" u="none" strike="noStrike" cap="none">
                <a:solidFill>
                  <a:srgbClr val="3F3F3F"/>
                </a:solidFill>
                <a:latin typeface="Open Sans"/>
                <a:ea typeface="Open Sans"/>
                <a:cs typeface="Open Sans"/>
                <a:sym typeface="Open Sans"/>
              </a:rPr>
              <a:t>: Una partícula de un componente en específico se detecta en una muestra, que es proporcional a un número determinado de partículas de esta, en la mezcla total. </a:t>
            </a:r>
            <a:endParaRPr/>
          </a:p>
        </p:txBody>
      </p:sp>
      <p:pic>
        <p:nvPicPr>
          <p:cNvPr id="5102" name="Google Shape;5102;p374" descr="Icono&#10;&#10;Descripción generada automáticamente"/>
          <p:cNvPicPr preferRelativeResize="0"/>
          <p:nvPr/>
        </p:nvPicPr>
        <p:blipFill rotWithShape="1">
          <a:blip r:embed="rId7">
            <a:alphaModFix/>
          </a:blip>
          <a:srcRect/>
          <a:stretch/>
        </p:blipFill>
        <p:spPr>
          <a:xfrm>
            <a:off x="9263096" y="5647659"/>
            <a:ext cx="434340" cy="539422"/>
          </a:xfrm>
          <a:prstGeom prst="rect">
            <a:avLst/>
          </a:prstGeom>
          <a:noFill/>
          <a:ln>
            <a:noFill/>
          </a:ln>
        </p:spPr>
      </p:pic>
      <p:pic>
        <p:nvPicPr>
          <p:cNvPr id="5103" name="Google Shape;5103;p374"/>
          <p:cNvPicPr preferRelativeResize="0"/>
          <p:nvPr/>
        </p:nvPicPr>
        <p:blipFill rotWithShape="1">
          <a:blip r:embed="rId8">
            <a:alphaModFix/>
          </a:blip>
          <a:srcRect/>
          <a:stretch/>
        </p:blipFill>
        <p:spPr>
          <a:xfrm>
            <a:off x="1832661" y="4020693"/>
            <a:ext cx="720000" cy="720000"/>
          </a:xfrm>
          <a:prstGeom prst="rect">
            <a:avLst/>
          </a:prstGeom>
          <a:noFill/>
          <a:ln>
            <a:noFill/>
          </a:ln>
        </p:spPr>
      </p:pic>
      <p:pic>
        <p:nvPicPr>
          <p:cNvPr id="5104" name="Google Shape;5104;p374" descr="Icono&#10;&#10;Descripción generada automáticamente"/>
          <p:cNvPicPr preferRelativeResize="0"/>
          <p:nvPr/>
        </p:nvPicPr>
        <p:blipFill rotWithShape="1">
          <a:blip r:embed="rId7">
            <a:alphaModFix/>
          </a:blip>
          <a:srcRect/>
          <a:stretch/>
        </p:blipFill>
        <p:spPr>
          <a:xfrm>
            <a:off x="11403963" y="2225824"/>
            <a:ext cx="434340" cy="539422"/>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5109"/>
        <p:cNvGrpSpPr/>
        <p:nvPr/>
      </p:nvGrpSpPr>
      <p:grpSpPr>
        <a:xfrm>
          <a:off x="0" y="0"/>
          <a:ext cx="0" cy="0"/>
          <a:chOff x="0" y="0"/>
          <a:chExt cx="0" cy="0"/>
        </a:xfrm>
      </p:grpSpPr>
      <p:sp>
        <p:nvSpPr>
          <p:cNvPr id="5110" name="Google Shape;5110;p375"/>
          <p:cNvSpPr/>
          <p:nvPr/>
        </p:nvSpPr>
        <p:spPr>
          <a:xfrm>
            <a:off x="3890426" y="2579132"/>
            <a:ext cx="7757623" cy="65408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11" name="Google Shape;5111;p375"/>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12" name="Google Shape;5112;p375"/>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5113" name="Google Shape;5113;p375"/>
          <p:cNvPicPr preferRelativeResize="0"/>
          <p:nvPr/>
        </p:nvPicPr>
        <p:blipFill rotWithShape="1">
          <a:blip r:embed="rId3">
            <a:alphaModFix/>
          </a:blip>
          <a:srcRect/>
          <a:stretch/>
        </p:blipFill>
        <p:spPr>
          <a:xfrm>
            <a:off x="543950" y="1723356"/>
            <a:ext cx="4144164" cy="4144164"/>
          </a:xfrm>
          <a:prstGeom prst="rect">
            <a:avLst/>
          </a:prstGeom>
          <a:noFill/>
          <a:ln>
            <a:noFill/>
          </a:ln>
        </p:spPr>
      </p:pic>
      <p:sp>
        <p:nvSpPr>
          <p:cNvPr id="5114" name="Google Shape;5114;p375"/>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15" name="Google Shape;5115;p375"/>
          <p:cNvSpPr txBox="1"/>
          <p:nvPr/>
        </p:nvSpPr>
        <p:spPr>
          <a:xfrm>
            <a:off x="4526754" y="2737922"/>
            <a:ext cx="7121295" cy="64472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Mezclado y homogeneización </a:t>
            </a: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1" i="0" u="none" strike="noStrike" cap="none">
              <a:solidFill>
                <a:srgbClr val="3F3F3F"/>
              </a:solidFill>
              <a:latin typeface="Open Sans"/>
              <a:ea typeface="Open Sans"/>
              <a:cs typeface="Open Sans"/>
              <a:sym typeface="Open Sans"/>
            </a:endParaRPr>
          </a:p>
        </p:txBody>
      </p:sp>
      <p:sp>
        <p:nvSpPr>
          <p:cNvPr id="5116" name="Google Shape;5116;p375"/>
          <p:cNvSpPr txBox="1"/>
          <p:nvPr/>
        </p:nvSpPr>
        <p:spPr>
          <a:xfrm>
            <a:off x="4361449" y="3304692"/>
            <a:ext cx="6867917" cy="2130391"/>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Después de cualquier operación de separación, tamizado, triturado o pulverizado, las muestras se deben homogeneizar y mezclar, puesto que puede producirse la segregación de las partículas de diferente tamaño. Por consiguiente, el propósito fundamental de las actividades de mezclado y homogeneización, es alcanzar la máxima interposición entre varios integrantes y un reparto lo más homogéneamente posible de los mismos.  </a:t>
            </a:r>
            <a:endParaRPr/>
          </a:p>
          <a:p>
            <a:pPr marL="270510" marR="0" lvl="0" indent="0" algn="just" rtl="0">
              <a:lnSpc>
                <a:spcPct val="107000"/>
              </a:lnSpc>
              <a:spcBef>
                <a:spcPts val="80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    </a:t>
            </a:r>
            <a:endParaRPr/>
          </a:p>
          <a:p>
            <a:pPr marL="27051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5117" name="Google Shape;5117;p375"/>
          <p:cNvSpPr/>
          <p:nvPr/>
        </p:nvSpPr>
        <p:spPr>
          <a:xfrm>
            <a:off x="4772522" y="5194088"/>
            <a:ext cx="2542680"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18" name="Google Shape;5118;p375"/>
          <p:cNvSpPr txBox="1"/>
          <p:nvPr/>
        </p:nvSpPr>
        <p:spPr>
          <a:xfrm>
            <a:off x="5109244" y="5336588"/>
            <a:ext cx="2962641"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Tipos de mezclado </a:t>
            </a:r>
            <a:endParaRPr sz="1400" b="1" i="0" u="none" strike="noStrike" cap="none">
              <a:solidFill>
                <a:schemeClr val="lt1"/>
              </a:solidFill>
              <a:latin typeface="Open Sans"/>
              <a:ea typeface="Open Sans"/>
              <a:cs typeface="Open Sans"/>
              <a:sym typeface="Open Sans"/>
            </a:endParaRPr>
          </a:p>
        </p:txBody>
      </p:sp>
      <p:sp>
        <p:nvSpPr>
          <p:cNvPr id="5119" name="Google Shape;5119;p375"/>
          <p:cNvSpPr/>
          <p:nvPr/>
        </p:nvSpPr>
        <p:spPr>
          <a:xfrm>
            <a:off x="7497847" y="5194088"/>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20" name="Google Shape;5120;p375"/>
          <p:cNvSpPr txBox="1"/>
          <p:nvPr/>
        </p:nvSpPr>
        <p:spPr>
          <a:xfrm>
            <a:off x="7727836" y="5351158"/>
            <a:ext cx="195537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Homogeneización</a:t>
            </a:r>
            <a:endParaRPr sz="1400" b="1" i="0" u="none" strike="noStrike" cap="none">
              <a:solidFill>
                <a:schemeClr val="lt1"/>
              </a:solidFill>
              <a:latin typeface="Open Sans"/>
              <a:ea typeface="Open Sans"/>
              <a:cs typeface="Open Sans"/>
              <a:sym typeface="Open Sans"/>
            </a:endParaRPr>
          </a:p>
        </p:txBody>
      </p:sp>
      <p:pic>
        <p:nvPicPr>
          <p:cNvPr id="5121" name="Google Shape;5121;p375" descr="Icono&#10;&#10;Descripción generada automáticamente"/>
          <p:cNvPicPr preferRelativeResize="0"/>
          <p:nvPr/>
        </p:nvPicPr>
        <p:blipFill rotWithShape="1">
          <a:blip r:embed="rId4">
            <a:alphaModFix/>
          </a:blip>
          <a:srcRect/>
          <a:stretch/>
        </p:blipFill>
        <p:spPr>
          <a:xfrm>
            <a:off x="9173333" y="5598519"/>
            <a:ext cx="434340" cy="539422"/>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sp>
        <p:nvSpPr>
          <p:cNvPr id="5127" name="Google Shape;5127;p376"/>
          <p:cNvSpPr/>
          <p:nvPr/>
        </p:nvSpPr>
        <p:spPr>
          <a:xfrm>
            <a:off x="688495" y="2036738"/>
            <a:ext cx="10815010" cy="47041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28" name="Google Shape;5128;p376"/>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129" name="Google Shape;5129;p376"/>
          <p:cNvSpPr txBox="1"/>
          <p:nvPr/>
        </p:nvSpPr>
        <p:spPr>
          <a:xfrm>
            <a:off x="1158571" y="2149467"/>
            <a:ext cx="7121295"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Homogeneización</a:t>
            </a:r>
            <a:endParaRPr sz="1400" b="1" i="0" u="none" strike="noStrike" cap="none">
              <a:solidFill>
                <a:srgbClr val="3F3F3F"/>
              </a:solidFill>
              <a:latin typeface="Open Sans"/>
              <a:ea typeface="Open Sans"/>
              <a:cs typeface="Open Sans"/>
              <a:sym typeface="Open Sans"/>
            </a:endParaRPr>
          </a:p>
        </p:txBody>
      </p:sp>
      <p:sp>
        <p:nvSpPr>
          <p:cNvPr id="5130" name="Google Shape;5130;p376"/>
          <p:cNvSpPr/>
          <p:nvPr/>
        </p:nvSpPr>
        <p:spPr>
          <a:xfrm>
            <a:off x="11143741" y="2001945"/>
            <a:ext cx="540000" cy="540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131" name="Google Shape;5131;p376"/>
          <p:cNvSpPr/>
          <p:nvPr/>
        </p:nvSpPr>
        <p:spPr>
          <a:xfrm>
            <a:off x="2928904" y="2943953"/>
            <a:ext cx="6334192" cy="2827989"/>
          </a:xfrm>
          <a:prstGeom prst="roundRect">
            <a:avLst>
              <a:gd name="adj" fmla="val 16667"/>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32" name="Google Shape;5132;p376"/>
          <p:cNvSpPr txBox="1"/>
          <p:nvPr/>
        </p:nvSpPr>
        <p:spPr>
          <a:xfrm>
            <a:off x="5444563" y="3193699"/>
            <a:ext cx="3713602" cy="245015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262626"/>
                </a:solidFill>
                <a:latin typeface="Open Sans"/>
                <a:ea typeface="Open Sans"/>
                <a:cs typeface="Open Sans"/>
                <a:sym typeface="Open Sans"/>
              </a:rPr>
              <a:t>La muestra es ubicada en una licuadora, se agrega solvente y la muestra se homogeniza. Posteriormente para continuar el proceso de análisis el solvente es retirado.  Se utiliza para tejidos de animal, alimentos, plantas, muestras ambientales. Se puede usar solventes acuosos u orgánicos. Eventualmente la muestra dispersada fomenta una extracción más eficaz</a:t>
            </a:r>
            <a:r>
              <a:rPr lang="es-ES" sz="1800" b="0" i="0" u="none" strike="noStrike" cap="none">
                <a:solidFill>
                  <a:srgbClr val="000000"/>
                </a:solidFill>
                <a:latin typeface="Calibri"/>
                <a:ea typeface="Calibri"/>
                <a:cs typeface="Calibri"/>
                <a:sym typeface="Calibri"/>
              </a:rPr>
              <a:t>. </a:t>
            </a:r>
            <a:endParaRPr sz="1800" b="0" i="0" u="none" strike="noStrike" cap="none">
              <a:solidFill>
                <a:srgbClr val="00000A"/>
              </a:solidFill>
              <a:latin typeface="Calibri"/>
              <a:ea typeface="Calibri"/>
              <a:cs typeface="Calibri"/>
              <a:sym typeface="Calibri"/>
            </a:endParaRPr>
          </a:p>
        </p:txBody>
      </p:sp>
      <p:pic>
        <p:nvPicPr>
          <p:cNvPr id="5133" name="Google Shape;5133;p376" descr="Icono&#10;&#10;Descripción generada automáticamente"/>
          <p:cNvPicPr preferRelativeResize="0"/>
          <p:nvPr/>
        </p:nvPicPr>
        <p:blipFill rotWithShape="1">
          <a:blip r:embed="rId3">
            <a:alphaModFix/>
          </a:blip>
          <a:srcRect/>
          <a:stretch/>
        </p:blipFill>
        <p:spPr>
          <a:xfrm>
            <a:off x="11403963" y="2225824"/>
            <a:ext cx="434340" cy="539422"/>
          </a:xfrm>
          <a:prstGeom prst="rect">
            <a:avLst/>
          </a:prstGeom>
          <a:noFill/>
          <a:ln>
            <a:noFill/>
          </a:ln>
        </p:spPr>
      </p:pic>
      <p:pic>
        <p:nvPicPr>
          <p:cNvPr id="5134" name="Google Shape;5134;p376"/>
          <p:cNvPicPr preferRelativeResize="0"/>
          <p:nvPr/>
        </p:nvPicPr>
        <p:blipFill rotWithShape="1">
          <a:blip r:embed="rId4">
            <a:alphaModFix/>
          </a:blip>
          <a:srcRect/>
          <a:stretch/>
        </p:blipFill>
        <p:spPr>
          <a:xfrm>
            <a:off x="3117690" y="3065614"/>
            <a:ext cx="2326873" cy="2326873"/>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5139"/>
        <p:cNvGrpSpPr/>
        <p:nvPr/>
      </p:nvGrpSpPr>
      <p:grpSpPr>
        <a:xfrm>
          <a:off x="0" y="0"/>
          <a:ext cx="0" cy="0"/>
          <a:chOff x="0" y="0"/>
          <a:chExt cx="0" cy="0"/>
        </a:xfrm>
      </p:grpSpPr>
      <p:sp>
        <p:nvSpPr>
          <p:cNvPr id="5140" name="Google Shape;5140;p377"/>
          <p:cNvSpPr/>
          <p:nvPr/>
        </p:nvSpPr>
        <p:spPr>
          <a:xfrm>
            <a:off x="3890426" y="2579132"/>
            <a:ext cx="7757623" cy="65408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41" name="Google Shape;5141;p377"/>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42" name="Google Shape;5142;p377"/>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pic>
        <p:nvPicPr>
          <p:cNvPr id="5143" name="Google Shape;5143;p377"/>
          <p:cNvPicPr preferRelativeResize="0"/>
          <p:nvPr/>
        </p:nvPicPr>
        <p:blipFill rotWithShape="1">
          <a:blip r:embed="rId3">
            <a:alphaModFix/>
          </a:blip>
          <a:srcRect/>
          <a:stretch/>
        </p:blipFill>
        <p:spPr>
          <a:xfrm>
            <a:off x="543950" y="1723356"/>
            <a:ext cx="4144164" cy="4144164"/>
          </a:xfrm>
          <a:prstGeom prst="rect">
            <a:avLst/>
          </a:prstGeom>
          <a:noFill/>
          <a:ln>
            <a:noFill/>
          </a:ln>
        </p:spPr>
      </p:pic>
      <p:sp>
        <p:nvSpPr>
          <p:cNvPr id="5144" name="Google Shape;5144;p377"/>
          <p:cNvSpPr txBox="1"/>
          <p:nvPr/>
        </p:nvSpPr>
        <p:spPr>
          <a:xfrm>
            <a:off x="6899361" y="2029546"/>
            <a:ext cx="231505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Trituración y molienda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45" name="Google Shape;5145;p377"/>
          <p:cNvSpPr txBox="1"/>
          <p:nvPr/>
        </p:nvSpPr>
        <p:spPr>
          <a:xfrm>
            <a:off x="4526754" y="2737922"/>
            <a:ext cx="7121295" cy="64472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Mezclado y homogeneización </a:t>
            </a: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1" i="0" u="none" strike="noStrike" cap="none">
              <a:solidFill>
                <a:srgbClr val="3F3F3F"/>
              </a:solidFill>
              <a:latin typeface="Open Sans"/>
              <a:ea typeface="Open Sans"/>
              <a:cs typeface="Open Sans"/>
              <a:sym typeface="Open Sans"/>
            </a:endParaRPr>
          </a:p>
        </p:txBody>
      </p:sp>
      <p:sp>
        <p:nvSpPr>
          <p:cNvPr id="5146" name="Google Shape;5146;p377"/>
          <p:cNvSpPr txBox="1"/>
          <p:nvPr/>
        </p:nvSpPr>
        <p:spPr>
          <a:xfrm>
            <a:off x="4361449" y="3304692"/>
            <a:ext cx="6867917" cy="2130391"/>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Después de cualquier operación de separación, tamizado, triturado o pulverizado, las muestras se deben homogeneizar y mezclar, puesto que puede producirse la segregación de las partículas de diferente tamaño. Por consiguiente, el propósito fundamental de las actividades de mezclado y homogeneización, es alcanzar la máxima interposición entre varios integrantes y un reparto lo más homogéneamente posible de los mismos.  </a:t>
            </a:r>
            <a:endParaRPr/>
          </a:p>
          <a:p>
            <a:pPr marL="270510" marR="0" lvl="0" indent="0" algn="just" rtl="0">
              <a:lnSpc>
                <a:spcPct val="107000"/>
              </a:lnSpc>
              <a:spcBef>
                <a:spcPts val="80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    </a:t>
            </a:r>
            <a:endParaRPr/>
          </a:p>
          <a:p>
            <a:pPr marL="27051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5147" name="Google Shape;5147;p377"/>
          <p:cNvSpPr/>
          <p:nvPr/>
        </p:nvSpPr>
        <p:spPr>
          <a:xfrm>
            <a:off x="4772522" y="5194088"/>
            <a:ext cx="2542680"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48" name="Google Shape;5148;p377"/>
          <p:cNvSpPr txBox="1"/>
          <p:nvPr/>
        </p:nvSpPr>
        <p:spPr>
          <a:xfrm>
            <a:off x="5109244" y="5336588"/>
            <a:ext cx="2962641"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Tipos de mezclado </a:t>
            </a:r>
            <a:endParaRPr sz="1400" b="1" i="0" u="none" strike="noStrike" cap="none">
              <a:solidFill>
                <a:schemeClr val="lt1"/>
              </a:solidFill>
              <a:latin typeface="Open Sans"/>
              <a:ea typeface="Open Sans"/>
              <a:cs typeface="Open Sans"/>
              <a:sym typeface="Open Sans"/>
            </a:endParaRPr>
          </a:p>
        </p:txBody>
      </p:sp>
      <p:sp>
        <p:nvSpPr>
          <p:cNvPr id="5149" name="Google Shape;5149;p377"/>
          <p:cNvSpPr/>
          <p:nvPr/>
        </p:nvSpPr>
        <p:spPr>
          <a:xfrm>
            <a:off x="7497847" y="5194088"/>
            <a:ext cx="2354174" cy="654083"/>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50" name="Google Shape;5150;p377"/>
          <p:cNvSpPr txBox="1"/>
          <p:nvPr/>
        </p:nvSpPr>
        <p:spPr>
          <a:xfrm>
            <a:off x="7727836" y="5351158"/>
            <a:ext cx="1955374" cy="31162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Homogeneización</a:t>
            </a:r>
            <a:endParaRPr sz="1400" b="1" i="0" u="none" strike="noStrike" cap="none">
              <a:solidFill>
                <a:schemeClr val="lt1"/>
              </a:solidFill>
              <a:latin typeface="Open Sans"/>
              <a:ea typeface="Open Sans"/>
              <a:cs typeface="Open Sans"/>
              <a:sym typeface="Open Sans"/>
            </a:endParaRPr>
          </a:p>
        </p:txBody>
      </p:sp>
      <p:pic>
        <p:nvPicPr>
          <p:cNvPr id="5151" name="Google Shape;5151;p377" descr="Icono&#10;&#10;Descripción generada automáticamente"/>
          <p:cNvPicPr preferRelativeResize="0"/>
          <p:nvPr/>
        </p:nvPicPr>
        <p:blipFill rotWithShape="1">
          <a:blip r:embed="rId4">
            <a:alphaModFix/>
          </a:blip>
          <a:srcRect/>
          <a:stretch/>
        </p:blipFill>
        <p:spPr>
          <a:xfrm>
            <a:off x="7098032" y="6318578"/>
            <a:ext cx="434340" cy="539422"/>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5156"/>
        <p:cNvGrpSpPr/>
        <p:nvPr/>
      </p:nvGrpSpPr>
      <p:grpSpPr>
        <a:xfrm>
          <a:off x="0" y="0"/>
          <a:ext cx="0" cy="0"/>
          <a:chOff x="0" y="0"/>
          <a:chExt cx="0" cy="0"/>
        </a:xfrm>
      </p:grpSpPr>
      <p:sp>
        <p:nvSpPr>
          <p:cNvPr id="5157" name="Google Shape;5157;p378"/>
          <p:cNvSpPr/>
          <p:nvPr/>
        </p:nvSpPr>
        <p:spPr>
          <a:xfrm>
            <a:off x="5726050" y="2953513"/>
            <a:ext cx="999535"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58" name="Google Shape;5158;p378"/>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59" name="Google Shape;5159;p378"/>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160" name="Google Shape;5160;p378"/>
          <p:cNvSpPr txBox="1"/>
          <p:nvPr/>
        </p:nvSpPr>
        <p:spPr>
          <a:xfrm>
            <a:off x="7397330" y="2057623"/>
            <a:ext cx="1111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Digestión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61" name="Google Shape;5161;p378"/>
          <p:cNvSpPr txBox="1"/>
          <p:nvPr/>
        </p:nvSpPr>
        <p:spPr>
          <a:xfrm>
            <a:off x="4518972" y="2605677"/>
            <a:ext cx="6867917" cy="644728"/>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    </a:t>
            </a:r>
            <a:endParaRPr/>
          </a:p>
          <a:p>
            <a:pPr marL="27051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5162" name="Google Shape;5162;p378" descr="Icono&#10;&#10;Descripción generada automáticamente"/>
          <p:cNvPicPr preferRelativeResize="0"/>
          <p:nvPr/>
        </p:nvPicPr>
        <p:blipFill rotWithShape="1">
          <a:blip r:embed="rId3">
            <a:alphaModFix/>
          </a:blip>
          <a:srcRect/>
          <a:stretch/>
        </p:blipFill>
        <p:spPr>
          <a:xfrm>
            <a:off x="6244052" y="5771942"/>
            <a:ext cx="434340" cy="539422"/>
          </a:xfrm>
          <a:prstGeom prst="rect">
            <a:avLst/>
          </a:prstGeom>
          <a:noFill/>
          <a:ln>
            <a:noFill/>
          </a:ln>
        </p:spPr>
      </p:pic>
      <p:pic>
        <p:nvPicPr>
          <p:cNvPr id="5163" name="Google Shape;5163;p378"/>
          <p:cNvPicPr preferRelativeResize="0"/>
          <p:nvPr/>
        </p:nvPicPr>
        <p:blipFill rotWithShape="1">
          <a:blip r:embed="rId4">
            <a:alphaModFix/>
          </a:blip>
          <a:srcRect/>
          <a:stretch/>
        </p:blipFill>
        <p:spPr>
          <a:xfrm>
            <a:off x="178144" y="1512857"/>
            <a:ext cx="4828923" cy="4828923"/>
          </a:xfrm>
          <a:prstGeom prst="rect">
            <a:avLst/>
          </a:prstGeom>
          <a:noFill/>
          <a:ln>
            <a:noFill/>
          </a:ln>
        </p:spPr>
      </p:pic>
      <p:sp>
        <p:nvSpPr>
          <p:cNvPr id="5164" name="Google Shape;5164;p378"/>
          <p:cNvSpPr/>
          <p:nvPr/>
        </p:nvSpPr>
        <p:spPr>
          <a:xfrm>
            <a:off x="6890336" y="2953513"/>
            <a:ext cx="999535"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65" name="Google Shape;5165;p378"/>
          <p:cNvSpPr/>
          <p:nvPr/>
        </p:nvSpPr>
        <p:spPr>
          <a:xfrm>
            <a:off x="8039585" y="2958021"/>
            <a:ext cx="999535"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66" name="Google Shape;5166;p378"/>
          <p:cNvSpPr/>
          <p:nvPr/>
        </p:nvSpPr>
        <p:spPr>
          <a:xfrm>
            <a:off x="9203871" y="2968503"/>
            <a:ext cx="999535"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67" name="Google Shape;5167;p378"/>
          <p:cNvSpPr txBox="1"/>
          <p:nvPr/>
        </p:nvSpPr>
        <p:spPr>
          <a:xfrm>
            <a:off x="5959183" y="4088206"/>
            <a:ext cx="48603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3F3F3F"/>
                </a:solidFill>
                <a:latin typeface="Open Sans"/>
                <a:ea typeface="Open Sans"/>
                <a:cs typeface="Open Sans"/>
                <a:sym typeface="Open Sans"/>
              </a:rPr>
              <a:t>1</a:t>
            </a:r>
            <a:endParaRPr sz="4000" b="1" i="0" u="none" strike="noStrike" cap="none">
              <a:solidFill>
                <a:srgbClr val="3F3F3F"/>
              </a:solidFill>
              <a:latin typeface="Open Sans"/>
              <a:ea typeface="Open Sans"/>
              <a:cs typeface="Open Sans"/>
              <a:sym typeface="Open Sans"/>
            </a:endParaRPr>
          </a:p>
        </p:txBody>
      </p:sp>
      <p:sp>
        <p:nvSpPr>
          <p:cNvPr id="5168" name="Google Shape;5168;p378"/>
          <p:cNvSpPr txBox="1"/>
          <p:nvPr/>
        </p:nvSpPr>
        <p:spPr>
          <a:xfrm>
            <a:off x="7177149" y="4088206"/>
            <a:ext cx="48603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3F3F3F"/>
                </a:solidFill>
                <a:latin typeface="Open Sans"/>
                <a:ea typeface="Open Sans"/>
                <a:cs typeface="Open Sans"/>
                <a:sym typeface="Open Sans"/>
              </a:rPr>
              <a:t>2</a:t>
            </a:r>
            <a:endParaRPr sz="4000" b="1" i="0" u="none" strike="noStrike" cap="none">
              <a:solidFill>
                <a:srgbClr val="3F3F3F"/>
              </a:solidFill>
              <a:latin typeface="Open Sans"/>
              <a:ea typeface="Open Sans"/>
              <a:cs typeface="Open Sans"/>
              <a:sym typeface="Open Sans"/>
            </a:endParaRPr>
          </a:p>
        </p:txBody>
      </p:sp>
      <p:sp>
        <p:nvSpPr>
          <p:cNvPr id="5169" name="Google Shape;5169;p378"/>
          <p:cNvSpPr txBox="1"/>
          <p:nvPr/>
        </p:nvSpPr>
        <p:spPr>
          <a:xfrm>
            <a:off x="8303856" y="4088206"/>
            <a:ext cx="48603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3F3F3F"/>
                </a:solidFill>
                <a:latin typeface="Open Sans"/>
                <a:ea typeface="Open Sans"/>
                <a:cs typeface="Open Sans"/>
                <a:sym typeface="Open Sans"/>
              </a:rPr>
              <a:t>3</a:t>
            </a:r>
            <a:endParaRPr sz="4000" b="1" i="0" u="none" strike="noStrike" cap="none">
              <a:solidFill>
                <a:srgbClr val="3F3F3F"/>
              </a:solidFill>
              <a:latin typeface="Open Sans"/>
              <a:ea typeface="Open Sans"/>
              <a:cs typeface="Open Sans"/>
              <a:sym typeface="Open Sans"/>
            </a:endParaRPr>
          </a:p>
        </p:txBody>
      </p:sp>
      <p:sp>
        <p:nvSpPr>
          <p:cNvPr id="5170" name="Google Shape;5170;p378"/>
          <p:cNvSpPr txBox="1"/>
          <p:nvPr/>
        </p:nvSpPr>
        <p:spPr>
          <a:xfrm>
            <a:off x="9460623" y="4088206"/>
            <a:ext cx="48603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3F3F3F"/>
                </a:solidFill>
                <a:latin typeface="Open Sans"/>
                <a:ea typeface="Open Sans"/>
                <a:cs typeface="Open Sans"/>
                <a:sym typeface="Open Sans"/>
              </a:rPr>
              <a:t>4</a:t>
            </a:r>
            <a:endParaRPr sz="4000" b="1"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79"/>
          <p:cNvSpPr/>
          <p:nvPr/>
        </p:nvSpPr>
        <p:spPr>
          <a:xfrm>
            <a:off x="1760561" y="3856425"/>
            <a:ext cx="9894625" cy="213494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8" name="Google Shape;518;p179"/>
          <p:cNvSpPr/>
          <p:nvPr/>
        </p:nvSpPr>
        <p:spPr>
          <a:xfrm>
            <a:off x="5577379" y="3597278"/>
            <a:ext cx="2593078" cy="716982"/>
          </a:xfrm>
          <a:prstGeom prst="rect">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9" name="Google Shape;519;p179"/>
          <p:cNvSpPr/>
          <p:nvPr/>
        </p:nvSpPr>
        <p:spPr>
          <a:xfrm>
            <a:off x="2436119" y="3565494"/>
            <a:ext cx="2593078" cy="716982"/>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0" name="Google Shape;520;p179"/>
          <p:cNvSpPr/>
          <p:nvPr/>
        </p:nvSpPr>
        <p:spPr>
          <a:xfrm>
            <a:off x="1637728" y="1570420"/>
            <a:ext cx="10017459" cy="2102347"/>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1" name="Google Shape;521;p179"/>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522" name="Google Shape;522;p179"/>
          <p:cNvSpPr/>
          <p:nvPr/>
        </p:nvSpPr>
        <p:spPr>
          <a:xfrm>
            <a:off x="313896" y="2874011"/>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3" name="Google Shape;523;p179"/>
          <p:cNvSpPr txBox="1"/>
          <p:nvPr/>
        </p:nvSpPr>
        <p:spPr>
          <a:xfrm>
            <a:off x="375310" y="307228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a:t>
            </a:r>
            <a:endParaRPr sz="1400" b="1" i="0" u="none" strike="noStrike" cap="none">
              <a:solidFill>
                <a:srgbClr val="3F3F3F"/>
              </a:solidFill>
              <a:latin typeface="Open Sans"/>
              <a:ea typeface="Open Sans"/>
              <a:cs typeface="Open Sans"/>
              <a:sym typeface="Open Sans"/>
            </a:endParaRPr>
          </a:p>
        </p:txBody>
      </p:sp>
      <p:sp>
        <p:nvSpPr>
          <p:cNvPr id="524" name="Google Shape;524;p179"/>
          <p:cNvSpPr txBox="1"/>
          <p:nvPr/>
        </p:nvSpPr>
        <p:spPr>
          <a:xfrm>
            <a:off x="2586243" y="1709682"/>
            <a:ext cx="893246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de gran relevancia la función que ejerce el agua en el estudio cuantificado, ya que la posible variación del agua entre atmósfera y muestra (se refiere al calor del agua contenida en el ambiente) conseguiría alterar la estructura de la muestra independientemente del proceso analítico usado posteriormente.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cambio de agua entre el precipitado y la atmósfera podría ser motivo de equivocación en una determinación gravimétrica.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que los logros analíticos tengan relevancia, el contenido del agua debería ser un constituyente conocido. De tal manera que al emplear la muestra húmeda se alcanzaría a cambiar la eficacia a base seca y viceversa.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525" name="Google Shape;525;p179"/>
          <p:cNvPicPr preferRelativeResize="0"/>
          <p:nvPr/>
        </p:nvPicPr>
        <p:blipFill rotWithShape="1">
          <a:blip r:embed="rId3">
            <a:alphaModFix/>
          </a:blip>
          <a:srcRect/>
          <a:stretch/>
        </p:blipFill>
        <p:spPr>
          <a:xfrm>
            <a:off x="636369" y="1561355"/>
            <a:ext cx="1506329" cy="1506329"/>
          </a:xfrm>
          <a:prstGeom prst="rect">
            <a:avLst/>
          </a:prstGeom>
          <a:noFill/>
          <a:ln>
            <a:noFill/>
          </a:ln>
        </p:spPr>
      </p:pic>
      <p:sp>
        <p:nvSpPr>
          <p:cNvPr id="526" name="Google Shape;526;p179"/>
          <p:cNvSpPr txBox="1"/>
          <p:nvPr/>
        </p:nvSpPr>
        <p:spPr>
          <a:xfrm>
            <a:off x="2688602" y="384282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en estufa </a:t>
            </a:r>
            <a:endParaRPr sz="1400" b="1" i="0" u="none" strike="noStrike" cap="none">
              <a:solidFill>
                <a:srgbClr val="3F3F3F"/>
              </a:solidFill>
              <a:latin typeface="Open Sans"/>
              <a:ea typeface="Open Sans"/>
              <a:cs typeface="Open Sans"/>
              <a:sym typeface="Open Sans"/>
            </a:endParaRPr>
          </a:p>
        </p:txBody>
      </p:sp>
      <p:sp>
        <p:nvSpPr>
          <p:cNvPr id="527" name="Google Shape;527;p179"/>
          <p:cNvSpPr txBox="1"/>
          <p:nvPr/>
        </p:nvSpPr>
        <p:spPr>
          <a:xfrm>
            <a:off x="359197" y="3776664"/>
            <a:ext cx="1278531"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Clic en las tarjetas para ampliar la información</a:t>
            </a:r>
            <a:endParaRPr sz="1400" b="0" i="0" u="none" strike="noStrike" cap="none">
              <a:solidFill>
                <a:srgbClr val="1F3864"/>
              </a:solidFill>
              <a:latin typeface="Arial"/>
              <a:ea typeface="Arial"/>
              <a:cs typeface="Arial"/>
              <a:sym typeface="Arial"/>
            </a:endParaRPr>
          </a:p>
        </p:txBody>
      </p:sp>
      <p:sp>
        <p:nvSpPr>
          <p:cNvPr id="528" name="Google Shape;528;p179"/>
          <p:cNvSpPr txBox="1"/>
          <p:nvPr/>
        </p:nvSpPr>
        <p:spPr>
          <a:xfrm>
            <a:off x="5816216" y="3842824"/>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Liofilización</a:t>
            </a:r>
            <a:endParaRPr/>
          </a:p>
        </p:txBody>
      </p:sp>
      <p:sp>
        <p:nvSpPr>
          <p:cNvPr id="529" name="Google Shape;529;p179"/>
          <p:cNvSpPr txBox="1"/>
          <p:nvPr/>
        </p:nvSpPr>
        <p:spPr>
          <a:xfrm flipH="1">
            <a:off x="2924152" y="4464354"/>
            <a:ext cx="8147461"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Desventajas de la liofilización</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La inversión en equipos esta aproximadamente tres veces más costosa que en el método de secado en la estufa</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El costo energético y el tiempo de proceso es alto.</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530" name="Google Shape;530;p179"/>
          <p:cNvPicPr preferRelativeResize="0"/>
          <p:nvPr/>
        </p:nvPicPr>
        <p:blipFill rotWithShape="1">
          <a:blip r:embed="rId4">
            <a:alphaModFix/>
          </a:blip>
          <a:srcRect/>
          <a:stretch/>
        </p:blipFill>
        <p:spPr>
          <a:xfrm>
            <a:off x="1255751" y="4635235"/>
            <a:ext cx="1296000" cy="1296000"/>
          </a:xfrm>
          <a:prstGeom prst="rect">
            <a:avLst/>
          </a:prstGeom>
          <a:noFill/>
          <a:ln>
            <a:noFill/>
          </a:ln>
        </p:spPr>
      </p:pic>
      <p:sp>
        <p:nvSpPr>
          <p:cNvPr id="531" name="Google Shape;531;p179">
            <a:hlinkClick r:id="" action="ppaction://hlinkshowjump?jump=lastslide"/>
          </p:cNvPr>
          <p:cNvSpPr/>
          <p:nvPr/>
        </p:nvSpPr>
        <p:spPr>
          <a:xfrm>
            <a:off x="11095630" y="492389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2" name="Google Shape;532;p179">
            <a:hlinkClick r:id="" action="ppaction://hlinkshowjump?jump=lastslide"/>
          </p:cNvPr>
          <p:cNvSpPr/>
          <p:nvPr/>
        </p:nvSpPr>
        <p:spPr>
          <a:xfrm flipH="1">
            <a:off x="2571880" y="497511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3" name="Google Shape;533;p179"/>
          <p:cNvSpPr/>
          <p:nvPr/>
        </p:nvSpPr>
        <p:spPr>
          <a:xfrm>
            <a:off x="8170457" y="5264549"/>
            <a:ext cx="1478510" cy="506051"/>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4" name="Google Shape;534;p179"/>
          <p:cNvSpPr txBox="1"/>
          <p:nvPr/>
        </p:nvSpPr>
        <p:spPr>
          <a:xfrm>
            <a:off x="7824714" y="53835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Ver imagen </a:t>
            </a:r>
            <a:endParaRPr sz="1400" b="1" i="0" u="none" strike="noStrike" cap="none">
              <a:solidFill>
                <a:srgbClr val="3F3F3F"/>
              </a:solidFill>
              <a:latin typeface="Open Sans"/>
              <a:ea typeface="Open Sans"/>
              <a:cs typeface="Open Sans"/>
              <a:sym typeface="Open Sans"/>
            </a:endParaRPr>
          </a:p>
        </p:txBody>
      </p:sp>
      <p:pic>
        <p:nvPicPr>
          <p:cNvPr id="535" name="Google Shape;535;p179" descr="Icono&#10;&#10;Descripción generada automáticamente"/>
          <p:cNvPicPr preferRelativeResize="0"/>
          <p:nvPr/>
        </p:nvPicPr>
        <p:blipFill rotWithShape="1">
          <a:blip r:embed="rId5">
            <a:alphaModFix/>
          </a:blip>
          <a:srcRect/>
          <a:stretch/>
        </p:blipFill>
        <p:spPr>
          <a:xfrm>
            <a:off x="8416169" y="5500889"/>
            <a:ext cx="434340" cy="539422"/>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5175"/>
        <p:cNvGrpSpPr/>
        <p:nvPr/>
      </p:nvGrpSpPr>
      <p:grpSpPr>
        <a:xfrm>
          <a:off x="0" y="0"/>
          <a:ext cx="0" cy="0"/>
          <a:chOff x="0" y="0"/>
          <a:chExt cx="0" cy="0"/>
        </a:xfrm>
      </p:grpSpPr>
      <p:pic>
        <p:nvPicPr>
          <p:cNvPr id="5176" name="Google Shape;5176;p379"/>
          <p:cNvPicPr preferRelativeResize="0"/>
          <p:nvPr/>
        </p:nvPicPr>
        <p:blipFill rotWithShape="1">
          <a:blip r:embed="rId3">
            <a:alphaModFix/>
          </a:blip>
          <a:srcRect/>
          <a:stretch/>
        </p:blipFill>
        <p:spPr>
          <a:xfrm>
            <a:off x="178144" y="1512857"/>
            <a:ext cx="4828923" cy="4828923"/>
          </a:xfrm>
          <a:prstGeom prst="rect">
            <a:avLst/>
          </a:prstGeom>
          <a:noFill/>
          <a:ln>
            <a:noFill/>
          </a:ln>
        </p:spPr>
      </p:pic>
      <p:sp>
        <p:nvSpPr>
          <p:cNvPr id="5177" name="Google Shape;5177;p379"/>
          <p:cNvSpPr/>
          <p:nvPr/>
        </p:nvSpPr>
        <p:spPr>
          <a:xfrm>
            <a:off x="4676931" y="2953513"/>
            <a:ext cx="5220000" cy="3132494"/>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78" name="Google Shape;5178;p379"/>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79" name="Google Shape;5179;p379"/>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180" name="Google Shape;5180;p379"/>
          <p:cNvSpPr txBox="1"/>
          <p:nvPr/>
        </p:nvSpPr>
        <p:spPr>
          <a:xfrm>
            <a:off x="7397330" y="2057623"/>
            <a:ext cx="1111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Digestión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81" name="Google Shape;5181;p379"/>
          <p:cNvSpPr txBox="1"/>
          <p:nvPr/>
        </p:nvSpPr>
        <p:spPr>
          <a:xfrm>
            <a:off x="4518972" y="2605677"/>
            <a:ext cx="6867917" cy="644728"/>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    </a:t>
            </a:r>
            <a:endParaRPr/>
          </a:p>
          <a:p>
            <a:pPr marL="27051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5182" name="Google Shape;5182;p379" descr="Icono&#10;&#10;Descripción generada automáticamente"/>
          <p:cNvPicPr preferRelativeResize="0"/>
          <p:nvPr/>
        </p:nvPicPr>
        <p:blipFill rotWithShape="1">
          <a:blip r:embed="rId4">
            <a:alphaModFix/>
          </a:blip>
          <a:srcRect/>
          <a:stretch/>
        </p:blipFill>
        <p:spPr>
          <a:xfrm>
            <a:off x="6244052" y="5771942"/>
            <a:ext cx="434340" cy="539422"/>
          </a:xfrm>
          <a:prstGeom prst="rect">
            <a:avLst/>
          </a:prstGeom>
          <a:noFill/>
          <a:ln>
            <a:noFill/>
          </a:ln>
        </p:spPr>
      </p:pic>
      <p:sp>
        <p:nvSpPr>
          <p:cNvPr id="5183" name="Google Shape;5183;p379"/>
          <p:cNvSpPr/>
          <p:nvPr/>
        </p:nvSpPr>
        <p:spPr>
          <a:xfrm>
            <a:off x="11223506" y="2953513"/>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84" name="Google Shape;5184;p379"/>
          <p:cNvSpPr txBox="1"/>
          <p:nvPr/>
        </p:nvSpPr>
        <p:spPr>
          <a:xfrm>
            <a:off x="11343832" y="4179610"/>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4</a:t>
            </a:r>
            <a:endParaRPr sz="2000" b="1" i="0" u="none" strike="noStrike" cap="none">
              <a:solidFill>
                <a:srgbClr val="3F3F3F"/>
              </a:solidFill>
              <a:latin typeface="Open Sans"/>
              <a:ea typeface="Open Sans"/>
              <a:cs typeface="Open Sans"/>
              <a:sym typeface="Open Sans"/>
            </a:endParaRPr>
          </a:p>
        </p:txBody>
      </p:sp>
      <p:sp>
        <p:nvSpPr>
          <p:cNvPr id="5185" name="Google Shape;5185;p379"/>
          <p:cNvSpPr/>
          <p:nvPr/>
        </p:nvSpPr>
        <p:spPr>
          <a:xfrm>
            <a:off x="10606446" y="2953513"/>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86" name="Google Shape;5186;p379"/>
          <p:cNvSpPr txBox="1"/>
          <p:nvPr/>
        </p:nvSpPr>
        <p:spPr>
          <a:xfrm>
            <a:off x="10726772" y="4179610"/>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3</a:t>
            </a:r>
            <a:endParaRPr sz="2000" b="1" i="0" u="none" strike="noStrike" cap="none">
              <a:solidFill>
                <a:srgbClr val="3F3F3F"/>
              </a:solidFill>
              <a:latin typeface="Open Sans"/>
              <a:ea typeface="Open Sans"/>
              <a:cs typeface="Open Sans"/>
              <a:sym typeface="Open Sans"/>
            </a:endParaRPr>
          </a:p>
        </p:txBody>
      </p:sp>
      <p:sp>
        <p:nvSpPr>
          <p:cNvPr id="5187" name="Google Shape;5187;p379"/>
          <p:cNvSpPr/>
          <p:nvPr/>
        </p:nvSpPr>
        <p:spPr>
          <a:xfrm>
            <a:off x="9994646" y="2956960"/>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88" name="Google Shape;5188;p379"/>
          <p:cNvSpPr txBox="1"/>
          <p:nvPr/>
        </p:nvSpPr>
        <p:spPr>
          <a:xfrm>
            <a:off x="10114972" y="4183057"/>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5189" name="Google Shape;5189;p379"/>
          <p:cNvSpPr txBox="1"/>
          <p:nvPr/>
        </p:nvSpPr>
        <p:spPr>
          <a:xfrm>
            <a:off x="4815445" y="3139422"/>
            <a:ext cx="4932000" cy="3109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Cuando se hace un precipitado, y hasta que no se aparte el producto de sus aguas madres, la división por precipitación no </a:t>
            </a:r>
            <a:r>
              <a:rPr lang="es-ES">
                <a:solidFill>
                  <a:schemeClr val="lt1"/>
                </a:solidFill>
                <a:latin typeface="Open Sans"/>
                <a:ea typeface="Open Sans"/>
                <a:cs typeface="Open Sans"/>
                <a:sym typeface="Open Sans"/>
              </a:rPr>
              <a:t>quedará</a:t>
            </a:r>
            <a:r>
              <a:rPr lang="es-ES" sz="1400" b="0" i="0" u="none" strike="noStrike" cap="none">
                <a:solidFill>
                  <a:schemeClr val="lt1"/>
                </a:solidFill>
                <a:latin typeface="Open Sans"/>
                <a:ea typeface="Open Sans"/>
                <a:cs typeface="Open Sans"/>
                <a:sym typeface="Open Sans"/>
              </a:rPr>
              <a:t> físicamente entera;</a:t>
            </a:r>
            <a:r>
              <a:rPr lang="es-ES" sz="1400" b="1" i="0" u="none" strike="noStrike" cap="none">
                <a:solidFill>
                  <a:schemeClr val="lt1"/>
                </a:solidFill>
                <a:latin typeface="Open Sans"/>
                <a:ea typeface="Open Sans"/>
                <a:cs typeface="Open Sans"/>
                <a:sym typeface="Open Sans"/>
              </a:rPr>
              <a:t> </a:t>
            </a:r>
            <a:r>
              <a:rPr lang="es-ES" sz="1400" b="0" i="0" u="none" strike="noStrike" cap="none">
                <a:solidFill>
                  <a:schemeClr val="lt1"/>
                </a:solidFill>
                <a:latin typeface="Open Sans"/>
                <a:ea typeface="Open Sans"/>
                <a:cs typeface="Open Sans"/>
                <a:sym typeface="Open Sans"/>
              </a:rPr>
              <a:t>luego de haberse constituido el precipitado nunca está listo para filtrar rápidamente. Las partículas son diminutas en algunas circunstancias que ni siquiera con el filtro se es capaz de </a:t>
            </a:r>
            <a:r>
              <a:rPr lang="es-ES">
                <a:solidFill>
                  <a:schemeClr val="lt1"/>
                </a:solidFill>
                <a:latin typeface="Open Sans"/>
                <a:ea typeface="Open Sans"/>
                <a:cs typeface="Open Sans"/>
                <a:sym typeface="Open Sans"/>
              </a:rPr>
              <a:t>contenerse</a:t>
            </a:r>
            <a:r>
              <a:rPr lang="es-ES" sz="1400" b="0" i="0" u="none" strike="noStrike" cap="none">
                <a:solidFill>
                  <a:schemeClr val="lt1"/>
                </a:solidFill>
                <a:latin typeface="Open Sans"/>
                <a:ea typeface="Open Sans"/>
                <a:cs typeface="Open Sans"/>
                <a:sym typeface="Open Sans"/>
              </a:rPr>
              <a:t>, y en otras circunstancias, es capaz de retener un </a:t>
            </a:r>
            <a:r>
              <a:rPr lang="es-ES">
                <a:solidFill>
                  <a:schemeClr val="lt1"/>
                </a:solidFill>
                <a:latin typeface="Open Sans"/>
                <a:ea typeface="Open Sans"/>
                <a:cs typeface="Open Sans"/>
                <a:sym typeface="Open Sans"/>
              </a:rPr>
              <a:t>número</a:t>
            </a:r>
            <a:r>
              <a:rPr lang="es-ES" sz="1400" b="0" i="0" u="none" strike="noStrike" cap="none">
                <a:solidFill>
                  <a:schemeClr val="lt1"/>
                </a:solidFill>
                <a:latin typeface="Open Sans"/>
                <a:ea typeface="Open Sans"/>
                <a:cs typeface="Open Sans"/>
                <a:sym typeface="Open Sans"/>
              </a:rPr>
              <a:t> de suciedad excesivamente grande, si el filtrado se realiza de forma inmediata. A fin de mitigar estos eventuales tipos de errores, hay que dejar que el precipitado repose un tiempo prudente en contacto con el líquido del que se ha formado. Este procedimiento es llamado digestión.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5194"/>
        <p:cNvGrpSpPr/>
        <p:nvPr/>
      </p:nvGrpSpPr>
      <p:grpSpPr>
        <a:xfrm>
          <a:off x="0" y="0"/>
          <a:ext cx="0" cy="0"/>
          <a:chOff x="0" y="0"/>
          <a:chExt cx="0" cy="0"/>
        </a:xfrm>
      </p:grpSpPr>
      <p:sp>
        <p:nvSpPr>
          <p:cNvPr id="5195" name="Google Shape;5195;p380"/>
          <p:cNvSpPr/>
          <p:nvPr/>
        </p:nvSpPr>
        <p:spPr>
          <a:xfrm>
            <a:off x="4707093" y="2990217"/>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196" name="Google Shape;5196;p380"/>
          <p:cNvPicPr preferRelativeResize="0"/>
          <p:nvPr/>
        </p:nvPicPr>
        <p:blipFill rotWithShape="1">
          <a:blip r:embed="rId3">
            <a:alphaModFix/>
          </a:blip>
          <a:srcRect/>
          <a:stretch/>
        </p:blipFill>
        <p:spPr>
          <a:xfrm>
            <a:off x="178144" y="1512857"/>
            <a:ext cx="4828923" cy="4828923"/>
          </a:xfrm>
          <a:prstGeom prst="rect">
            <a:avLst/>
          </a:prstGeom>
          <a:noFill/>
          <a:ln>
            <a:noFill/>
          </a:ln>
        </p:spPr>
      </p:pic>
      <p:sp>
        <p:nvSpPr>
          <p:cNvPr id="5197" name="Google Shape;5197;p380"/>
          <p:cNvSpPr/>
          <p:nvPr/>
        </p:nvSpPr>
        <p:spPr>
          <a:xfrm>
            <a:off x="5326283" y="2960237"/>
            <a:ext cx="5220000" cy="3132494"/>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98" name="Google Shape;5198;p380"/>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99" name="Google Shape;5199;p380"/>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200" name="Google Shape;5200;p380"/>
          <p:cNvSpPr txBox="1"/>
          <p:nvPr/>
        </p:nvSpPr>
        <p:spPr>
          <a:xfrm>
            <a:off x="7397330" y="2057623"/>
            <a:ext cx="1111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Digestión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01" name="Google Shape;5201;p380"/>
          <p:cNvSpPr txBox="1"/>
          <p:nvPr/>
        </p:nvSpPr>
        <p:spPr>
          <a:xfrm>
            <a:off x="4518972" y="2605677"/>
            <a:ext cx="6867917" cy="644728"/>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    </a:t>
            </a:r>
            <a:endParaRPr/>
          </a:p>
          <a:p>
            <a:pPr marL="27051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5202" name="Google Shape;5202;p380" descr="Icono&#10;&#10;Descripción generada automáticamente"/>
          <p:cNvPicPr preferRelativeResize="0"/>
          <p:nvPr/>
        </p:nvPicPr>
        <p:blipFill rotWithShape="1">
          <a:blip r:embed="rId4">
            <a:alphaModFix/>
          </a:blip>
          <a:srcRect/>
          <a:stretch/>
        </p:blipFill>
        <p:spPr>
          <a:xfrm>
            <a:off x="6244052" y="5771942"/>
            <a:ext cx="434340" cy="539422"/>
          </a:xfrm>
          <a:prstGeom prst="rect">
            <a:avLst/>
          </a:prstGeom>
          <a:noFill/>
          <a:ln>
            <a:noFill/>
          </a:ln>
        </p:spPr>
      </p:pic>
      <p:sp>
        <p:nvSpPr>
          <p:cNvPr id="5203" name="Google Shape;5203;p380"/>
          <p:cNvSpPr/>
          <p:nvPr/>
        </p:nvSpPr>
        <p:spPr>
          <a:xfrm>
            <a:off x="11223506" y="2953513"/>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04" name="Google Shape;5204;p380"/>
          <p:cNvSpPr txBox="1"/>
          <p:nvPr/>
        </p:nvSpPr>
        <p:spPr>
          <a:xfrm>
            <a:off x="11343832" y="4179610"/>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4</a:t>
            </a:r>
            <a:endParaRPr sz="2000" b="1" i="0" u="none" strike="noStrike" cap="none">
              <a:solidFill>
                <a:srgbClr val="3F3F3F"/>
              </a:solidFill>
              <a:latin typeface="Open Sans"/>
              <a:ea typeface="Open Sans"/>
              <a:cs typeface="Open Sans"/>
              <a:sym typeface="Open Sans"/>
            </a:endParaRPr>
          </a:p>
        </p:txBody>
      </p:sp>
      <p:sp>
        <p:nvSpPr>
          <p:cNvPr id="5205" name="Google Shape;5205;p380"/>
          <p:cNvSpPr/>
          <p:nvPr/>
        </p:nvSpPr>
        <p:spPr>
          <a:xfrm>
            <a:off x="10606446" y="2953513"/>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06" name="Google Shape;5206;p380"/>
          <p:cNvSpPr txBox="1"/>
          <p:nvPr/>
        </p:nvSpPr>
        <p:spPr>
          <a:xfrm>
            <a:off x="10726772" y="4179610"/>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3</a:t>
            </a:r>
            <a:endParaRPr sz="2000" b="1" i="0" u="none" strike="noStrike" cap="none">
              <a:solidFill>
                <a:srgbClr val="3F3F3F"/>
              </a:solidFill>
              <a:latin typeface="Open Sans"/>
              <a:ea typeface="Open Sans"/>
              <a:cs typeface="Open Sans"/>
              <a:sym typeface="Open Sans"/>
            </a:endParaRPr>
          </a:p>
        </p:txBody>
      </p:sp>
      <p:sp>
        <p:nvSpPr>
          <p:cNvPr id="5207" name="Google Shape;5207;p380"/>
          <p:cNvSpPr txBox="1"/>
          <p:nvPr/>
        </p:nvSpPr>
        <p:spPr>
          <a:xfrm>
            <a:off x="4782681" y="4171024"/>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5208" name="Google Shape;5208;p380"/>
          <p:cNvSpPr txBox="1"/>
          <p:nvPr/>
        </p:nvSpPr>
        <p:spPr>
          <a:xfrm>
            <a:off x="5486990" y="3310598"/>
            <a:ext cx="4931880" cy="271548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Frecuentemente el procedimiento se debe realizar a alta temperatura, ya que, aunque se considera oportuna la digestión a temperatura ambiente, el tiempo requerido es muy prolongado. Probablemente al incrementar las partículas de un precipitado en la digestión: se coagulan las partículas pequeñas y crean agregados, los cuales son cristales pequeños que pasan nuevamente a precipitar y se hacen más grandes. Si son más grandes, es mucho más sencillo la filtración de las partículas que quedan en el final del proceso de la digestión.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5213"/>
        <p:cNvGrpSpPr/>
        <p:nvPr/>
      </p:nvGrpSpPr>
      <p:grpSpPr>
        <a:xfrm>
          <a:off x="0" y="0"/>
          <a:ext cx="0" cy="0"/>
          <a:chOff x="0" y="0"/>
          <a:chExt cx="0" cy="0"/>
        </a:xfrm>
      </p:grpSpPr>
      <p:sp>
        <p:nvSpPr>
          <p:cNvPr id="5214" name="Google Shape;5214;p381"/>
          <p:cNvSpPr/>
          <p:nvPr/>
        </p:nvSpPr>
        <p:spPr>
          <a:xfrm>
            <a:off x="4707093" y="2990217"/>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15" name="Google Shape;5215;p381"/>
          <p:cNvPicPr preferRelativeResize="0"/>
          <p:nvPr/>
        </p:nvPicPr>
        <p:blipFill rotWithShape="1">
          <a:blip r:embed="rId3">
            <a:alphaModFix/>
          </a:blip>
          <a:srcRect/>
          <a:stretch/>
        </p:blipFill>
        <p:spPr>
          <a:xfrm>
            <a:off x="178144" y="1512857"/>
            <a:ext cx="4828923" cy="4828923"/>
          </a:xfrm>
          <a:prstGeom prst="rect">
            <a:avLst/>
          </a:prstGeom>
          <a:noFill/>
          <a:ln>
            <a:noFill/>
          </a:ln>
        </p:spPr>
      </p:pic>
      <p:sp>
        <p:nvSpPr>
          <p:cNvPr id="5216" name="Google Shape;5216;p381"/>
          <p:cNvSpPr/>
          <p:nvPr/>
        </p:nvSpPr>
        <p:spPr>
          <a:xfrm>
            <a:off x="5972261" y="3004887"/>
            <a:ext cx="5220000" cy="3132494"/>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17" name="Google Shape;5217;p381"/>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18" name="Google Shape;5218;p381"/>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219" name="Google Shape;5219;p381"/>
          <p:cNvSpPr txBox="1"/>
          <p:nvPr/>
        </p:nvSpPr>
        <p:spPr>
          <a:xfrm>
            <a:off x="7397330" y="2057623"/>
            <a:ext cx="1111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Digestión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20" name="Google Shape;5220;p381"/>
          <p:cNvSpPr txBox="1"/>
          <p:nvPr/>
        </p:nvSpPr>
        <p:spPr>
          <a:xfrm>
            <a:off x="4518972" y="2605677"/>
            <a:ext cx="6867917" cy="644728"/>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    </a:t>
            </a:r>
            <a:endParaRPr/>
          </a:p>
          <a:p>
            <a:pPr marL="27051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5221" name="Google Shape;5221;p381" descr="Icono&#10;&#10;Descripción generada automáticamente"/>
          <p:cNvPicPr preferRelativeResize="0"/>
          <p:nvPr/>
        </p:nvPicPr>
        <p:blipFill rotWithShape="1">
          <a:blip r:embed="rId4">
            <a:alphaModFix/>
          </a:blip>
          <a:srcRect/>
          <a:stretch/>
        </p:blipFill>
        <p:spPr>
          <a:xfrm>
            <a:off x="6244052" y="5771942"/>
            <a:ext cx="434340" cy="539422"/>
          </a:xfrm>
          <a:prstGeom prst="rect">
            <a:avLst/>
          </a:prstGeom>
          <a:noFill/>
          <a:ln>
            <a:noFill/>
          </a:ln>
        </p:spPr>
      </p:pic>
      <p:sp>
        <p:nvSpPr>
          <p:cNvPr id="5222" name="Google Shape;5222;p381"/>
          <p:cNvSpPr/>
          <p:nvPr/>
        </p:nvSpPr>
        <p:spPr>
          <a:xfrm>
            <a:off x="11223506" y="2953513"/>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23" name="Google Shape;5223;p381"/>
          <p:cNvSpPr txBox="1"/>
          <p:nvPr/>
        </p:nvSpPr>
        <p:spPr>
          <a:xfrm>
            <a:off x="11343832" y="4179610"/>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4</a:t>
            </a:r>
            <a:endParaRPr sz="2000" b="1" i="0" u="none" strike="noStrike" cap="none">
              <a:solidFill>
                <a:srgbClr val="3F3F3F"/>
              </a:solidFill>
              <a:latin typeface="Open Sans"/>
              <a:ea typeface="Open Sans"/>
              <a:cs typeface="Open Sans"/>
              <a:sym typeface="Open Sans"/>
            </a:endParaRPr>
          </a:p>
        </p:txBody>
      </p:sp>
      <p:sp>
        <p:nvSpPr>
          <p:cNvPr id="5224" name="Google Shape;5224;p381"/>
          <p:cNvSpPr/>
          <p:nvPr/>
        </p:nvSpPr>
        <p:spPr>
          <a:xfrm>
            <a:off x="5326844" y="2990217"/>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25" name="Google Shape;5225;p381"/>
          <p:cNvSpPr txBox="1"/>
          <p:nvPr/>
        </p:nvSpPr>
        <p:spPr>
          <a:xfrm>
            <a:off x="5447170" y="4216314"/>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5226" name="Google Shape;5226;p381"/>
          <p:cNvSpPr txBox="1"/>
          <p:nvPr/>
        </p:nvSpPr>
        <p:spPr>
          <a:xfrm>
            <a:off x="4782681" y="4171024"/>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5227" name="Google Shape;5227;p381"/>
          <p:cNvSpPr txBox="1"/>
          <p:nvPr/>
        </p:nvSpPr>
        <p:spPr>
          <a:xfrm>
            <a:off x="6073008" y="3355248"/>
            <a:ext cx="4932000" cy="27162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Las impurezas que pasan por el proceso de adsorción sobre las superficies de cristales del precipitado, se considera un mecanismo significativo por donde las impurezas son retenidas. Una masa proporcionada de precipitado tiene menos superficie si las partículas individuales que lo componen son grandes, que si, por el contrario, son de tamaño reducido. La filtrabilidad del precipitado y la potenciación de su pureza se apoya en el aumento del tamaño de las partículas a lo largo de la digestión.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5232"/>
        <p:cNvGrpSpPr/>
        <p:nvPr/>
      </p:nvGrpSpPr>
      <p:grpSpPr>
        <a:xfrm>
          <a:off x="0" y="0"/>
          <a:ext cx="0" cy="0"/>
          <a:chOff x="0" y="0"/>
          <a:chExt cx="0" cy="0"/>
        </a:xfrm>
      </p:grpSpPr>
      <p:sp>
        <p:nvSpPr>
          <p:cNvPr id="5233" name="Google Shape;5233;p382"/>
          <p:cNvSpPr/>
          <p:nvPr/>
        </p:nvSpPr>
        <p:spPr>
          <a:xfrm>
            <a:off x="4707093" y="2990217"/>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34" name="Google Shape;5234;p382"/>
          <p:cNvPicPr preferRelativeResize="0"/>
          <p:nvPr/>
        </p:nvPicPr>
        <p:blipFill rotWithShape="1">
          <a:blip r:embed="rId3">
            <a:alphaModFix/>
          </a:blip>
          <a:srcRect/>
          <a:stretch/>
        </p:blipFill>
        <p:spPr>
          <a:xfrm>
            <a:off x="178144" y="1512857"/>
            <a:ext cx="4828923" cy="4828923"/>
          </a:xfrm>
          <a:prstGeom prst="rect">
            <a:avLst/>
          </a:prstGeom>
          <a:noFill/>
          <a:ln>
            <a:noFill/>
          </a:ln>
        </p:spPr>
      </p:pic>
      <p:sp>
        <p:nvSpPr>
          <p:cNvPr id="5235" name="Google Shape;5235;p382"/>
          <p:cNvSpPr/>
          <p:nvPr/>
        </p:nvSpPr>
        <p:spPr>
          <a:xfrm>
            <a:off x="6758467" y="3120311"/>
            <a:ext cx="5220000" cy="3132494"/>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36" name="Google Shape;5236;p382"/>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37" name="Google Shape;5237;p382"/>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238" name="Google Shape;5238;p382"/>
          <p:cNvSpPr txBox="1"/>
          <p:nvPr/>
        </p:nvSpPr>
        <p:spPr>
          <a:xfrm>
            <a:off x="7397330" y="2057623"/>
            <a:ext cx="1111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Digestión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39" name="Google Shape;5239;p382"/>
          <p:cNvSpPr txBox="1"/>
          <p:nvPr/>
        </p:nvSpPr>
        <p:spPr>
          <a:xfrm>
            <a:off x="4518972" y="2605677"/>
            <a:ext cx="6867917" cy="644728"/>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    </a:t>
            </a:r>
            <a:endParaRPr/>
          </a:p>
          <a:p>
            <a:pPr marL="27051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5240" name="Google Shape;5240;p382" descr="Icono&#10;&#10;Descripción generada automáticamente"/>
          <p:cNvPicPr preferRelativeResize="0"/>
          <p:nvPr/>
        </p:nvPicPr>
        <p:blipFill rotWithShape="1">
          <a:blip r:embed="rId4">
            <a:alphaModFix/>
          </a:blip>
          <a:srcRect/>
          <a:stretch/>
        </p:blipFill>
        <p:spPr>
          <a:xfrm>
            <a:off x="7872696" y="5746706"/>
            <a:ext cx="434340" cy="539422"/>
          </a:xfrm>
          <a:prstGeom prst="rect">
            <a:avLst/>
          </a:prstGeom>
          <a:noFill/>
          <a:ln>
            <a:noFill/>
          </a:ln>
        </p:spPr>
      </p:pic>
      <p:sp>
        <p:nvSpPr>
          <p:cNvPr id="5241" name="Google Shape;5241;p382"/>
          <p:cNvSpPr/>
          <p:nvPr/>
        </p:nvSpPr>
        <p:spPr>
          <a:xfrm>
            <a:off x="5979636" y="2990217"/>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2" name="Google Shape;5242;p382"/>
          <p:cNvSpPr txBox="1"/>
          <p:nvPr/>
        </p:nvSpPr>
        <p:spPr>
          <a:xfrm>
            <a:off x="6099962" y="4216314"/>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3</a:t>
            </a:r>
            <a:endParaRPr sz="2000" b="1" i="0" u="none" strike="noStrike" cap="none">
              <a:solidFill>
                <a:srgbClr val="3F3F3F"/>
              </a:solidFill>
              <a:latin typeface="Open Sans"/>
              <a:ea typeface="Open Sans"/>
              <a:cs typeface="Open Sans"/>
              <a:sym typeface="Open Sans"/>
            </a:endParaRPr>
          </a:p>
        </p:txBody>
      </p:sp>
      <p:sp>
        <p:nvSpPr>
          <p:cNvPr id="5243" name="Google Shape;5243;p382"/>
          <p:cNvSpPr/>
          <p:nvPr/>
        </p:nvSpPr>
        <p:spPr>
          <a:xfrm>
            <a:off x="5326844" y="2990217"/>
            <a:ext cx="576000"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4" name="Google Shape;5244;p382"/>
          <p:cNvSpPr txBox="1"/>
          <p:nvPr/>
        </p:nvSpPr>
        <p:spPr>
          <a:xfrm>
            <a:off x="5447170" y="4216314"/>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5245" name="Google Shape;5245;p382"/>
          <p:cNvSpPr txBox="1"/>
          <p:nvPr/>
        </p:nvSpPr>
        <p:spPr>
          <a:xfrm>
            <a:off x="4782681" y="4171024"/>
            <a:ext cx="3353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5246" name="Google Shape;5246;p382"/>
          <p:cNvSpPr txBox="1"/>
          <p:nvPr/>
        </p:nvSpPr>
        <p:spPr>
          <a:xfrm>
            <a:off x="6902527" y="4229823"/>
            <a:ext cx="4931880" cy="871392"/>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De acuerdo con la situación, la digestión tiene un periodo de duración que cambia considerablemente.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5251"/>
        <p:cNvGrpSpPr/>
        <p:nvPr/>
      </p:nvGrpSpPr>
      <p:grpSpPr>
        <a:xfrm>
          <a:off x="0" y="0"/>
          <a:ext cx="0" cy="0"/>
          <a:chOff x="0" y="0"/>
          <a:chExt cx="0" cy="0"/>
        </a:xfrm>
      </p:grpSpPr>
      <p:sp>
        <p:nvSpPr>
          <p:cNvPr id="5252" name="Google Shape;5252;p383"/>
          <p:cNvSpPr/>
          <p:nvPr/>
        </p:nvSpPr>
        <p:spPr>
          <a:xfrm>
            <a:off x="5726050" y="2953513"/>
            <a:ext cx="999535"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53" name="Google Shape;5253;p383"/>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54" name="Google Shape;5254;p383"/>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255" name="Google Shape;5255;p383"/>
          <p:cNvSpPr txBox="1"/>
          <p:nvPr/>
        </p:nvSpPr>
        <p:spPr>
          <a:xfrm>
            <a:off x="7397330" y="2057623"/>
            <a:ext cx="11112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Digestión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56" name="Google Shape;5256;p383"/>
          <p:cNvSpPr txBox="1"/>
          <p:nvPr/>
        </p:nvSpPr>
        <p:spPr>
          <a:xfrm>
            <a:off x="4518972" y="2605677"/>
            <a:ext cx="6867917" cy="644728"/>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Clic en los botones para ampliar información.    </a:t>
            </a:r>
            <a:endParaRPr/>
          </a:p>
          <a:p>
            <a:pPr marL="27051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5257" name="Google Shape;5257;p383" descr="Icono&#10;&#10;Descripción generada automáticamente"/>
          <p:cNvPicPr preferRelativeResize="0"/>
          <p:nvPr/>
        </p:nvPicPr>
        <p:blipFill rotWithShape="1">
          <a:blip r:embed="rId3">
            <a:alphaModFix/>
          </a:blip>
          <a:srcRect/>
          <a:stretch/>
        </p:blipFill>
        <p:spPr>
          <a:xfrm>
            <a:off x="7116631" y="6288598"/>
            <a:ext cx="434340" cy="539422"/>
          </a:xfrm>
          <a:prstGeom prst="rect">
            <a:avLst/>
          </a:prstGeom>
          <a:noFill/>
          <a:ln>
            <a:noFill/>
          </a:ln>
        </p:spPr>
      </p:pic>
      <p:pic>
        <p:nvPicPr>
          <p:cNvPr id="5258" name="Google Shape;5258;p383"/>
          <p:cNvPicPr preferRelativeResize="0"/>
          <p:nvPr/>
        </p:nvPicPr>
        <p:blipFill rotWithShape="1">
          <a:blip r:embed="rId4">
            <a:alphaModFix/>
          </a:blip>
          <a:srcRect/>
          <a:stretch/>
        </p:blipFill>
        <p:spPr>
          <a:xfrm>
            <a:off x="178144" y="1512857"/>
            <a:ext cx="4828923" cy="4828923"/>
          </a:xfrm>
          <a:prstGeom prst="rect">
            <a:avLst/>
          </a:prstGeom>
          <a:noFill/>
          <a:ln>
            <a:noFill/>
          </a:ln>
        </p:spPr>
      </p:pic>
      <p:sp>
        <p:nvSpPr>
          <p:cNvPr id="5259" name="Google Shape;5259;p383"/>
          <p:cNvSpPr/>
          <p:nvPr/>
        </p:nvSpPr>
        <p:spPr>
          <a:xfrm>
            <a:off x="6890336" y="2953513"/>
            <a:ext cx="999535"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60" name="Google Shape;5260;p383"/>
          <p:cNvSpPr/>
          <p:nvPr/>
        </p:nvSpPr>
        <p:spPr>
          <a:xfrm>
            <a:off x="8039585" y="2958021"/>
            <a:ext cx="999535"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61" name="Google Shape;5261;p383"/>
          <p:cNvSpPr/>
          <p:nvPr/>
        </p:nvSpPr>
        <p:spPr>
          <a:xfrm>
            <a:off x="9203871" y="2968503"/>
            <a:ext cx="999535" cy="3132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62" name="Google Shape;5262;p383"/>
          <p:cNvSpPr txBox="1"/>
          <p:nvPr/>
        </p:nvSpPr>
        <p:spPr>
          <a:xfrm>
            <a:off x="5959183" y="4088206"/>
            <a:ext cx="48603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3F3F3F"/>
                </a:solidFill>
                <a:latin typeface="Open Sans"/>
                <a:ea typeface="Open Sans"/>
                <a:cs typeface="Open Sans"/>
                <a:sym typeface="Open Sans"/>
              </a:rPr>
              <a:t>1</a:t>
            </a:r>
            <a:endParaRPr sz="4000" b="1" i="0" u="none" strike="noStrike" cap="none">
              <a:solidFill>
                <a:srgbClr val="3F3F3F"/>
              </a:solidFill>
              <a:latin typeface="Open Sans"/>
              <a:ea typeface="Open Sans"/>
              <a:cs typeface="Open Sans"/>
              <a:sym typeface="Open Sans"/>
            </a:endParaRPr>
          </a:p>
        </p:txBody>
      </p:sp>
      <p:sp>
        <p:nvSpPr>
          <p:cNvPr id="5263" name="Google Shape;5263;p383"/>
          <p:cNvSpPr txBox="1"/>
          <p:nvPr/>
        </p:nvSpPr>
        <p:spPr>
          <a:xfrm>
            <a:off x="7177149" y="4088206"/>
            <a:ext cx="48603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3F3F3F"/>
                </a:solidFill>
                <a:latin typeface="Open Sans"/>
                <a:ea typeface="Open Sans"/>
                <a:cs typeface="Open Sans"/>
                <a:sym typeface="Open Sans"/>
              </a:rPr>
              <a:t>2</a:t>
            </a:r>
            <a:endParaRPr sz="4000" b="1" i="0" u="none" strike="noStrike" cap="none">
              <a:solidFill>
                <a:srgbClr val="3F3F3F"/>
              </a:solidFill>
              <a:latin typeface="Open Sans"/>
              <a:ea typeface="Open Sans"/>
              <a:cs typeface="Open Sans"/>
              <a:sym typeface="Open Sans"/>
            </a:endParaRPr>
          </a:p>
        </p:txBody>
      </p:sp>
      <p:sp>
        <p:nvSpPr>
          <p:cNvPr id="5264" name="Google Shape;5264;p383"/>
          <p:cNvSpPr txBox="1"/>
          <p:nvPr/>
        </p:nvSpPr>
        <p:spPr>
          <a:xfrm>
            <a:off x="8303856" y="4088206"/>
            <a:ext cx="48603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3F3F3F"/>
                </a:solidFill>
                <a:latin typeface="Open Sans"/>
                <a:ea typeface="Open Sans"/>
                <a:cs typeface="Open Sans"/>
                <a:sym typeface="Open Sans"/>
              </a:rPr>
              <a:t>3</a:t>
            </a:r>
            <a:endParaRPr sz="4000" b="1" i="0" u="none" strike="noStrike" cap="none">
              <a:solidFill>
                <a:srgbClr val="3F3F3F"/>
              </a:solidFill>
              <a:latin typeface="Open Sans"/>
              <a:ea typeface="Open Sans"/>
              <a:cs typeface="Open Sans"/>
              <a:sym typeface="Open Sans"/>
            </a:endParaRPr>
          </a:p>
        </p:txBody>
      </p:sp>
      <p:sp>
        <p:nvSpPr>
          <p:cNvPr id="5265" name="Google Shape;5265;p383"/>
          <p:cNvSpPr txBox="1"/>
          <p:nvPr/>
        </p:nvSpPr>
        <p:spPr>
          <a:xfrm>
            <a:off x="9460623" y="4088206"/>
            <a:ext cx="48603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4000" b="1" i="0" u="none" strike="noStrike" cap="none">
                <a:solidFill>
                  <a:srgbClr val="3F3F3F"/>
                </a:solidFill>
                <a:latin typeface="Open Sans"/>
                <a:ea typeface="Open Sans"/>
                <a:cs typeface="Open Sans"/>
                <a:sym typeface="Open Sans"/>
              </a:rPr>
              <a:t>4</a:t>
            </a:r>
            <a:endParaRPr sz="4000" b="1"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5270"/>
        <p:cNvGrpSpPr/>
        <p:nvPr/>
      </p:nvGrpSpPr>
      <p:grpSpPr>
        <a:xfrm>
          <a:off x="0" y="0"/>
          <a:ext cx="0" cy="0"/>
          <a:chOff x="0" y="0"/>
          <a:chExt cx="0" cy="0"/>
        </a:xfrm>
      </p:grpSpPr>
      <p:sp>
        <p:nvSpPr>
          <p:cNvPr id="5271" name="Google Shape;5271;p384"/>
          <p:cNvSpPr/>
          <p:nvPr/>
        </p:nvSpPr>
        <p:spPr>
          <a:xfrm>
            <a:off x="5011322" y="3816776"/>
            <a:ext cx="6570437" cy="2276951"/>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72" name="Google Shape;5272;p384"/>
          <p:cNvSpPr/>
          <p:nvPr/>
        </p:nvSpPr>
        <p:spPr>
          <a:xfrm>
            <a:off x="4776588" y="3616030"/>
            <a:ext cx="6978484" cy="401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73" name="Google Shape;5273;p384"/>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74" name="Google Shape;5274;p384"/>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275" name="Google Shape;5275;p384"/>
          <p:cNvSpPr txBox="1"/>
          <p:nvPr/>
        </p:nvSpPr>
        <p:spPr>
          <a:xfrm>
            <a:off x="7637170" y="2057623"/>
            <a:ext cx="8354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Fusión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76" name="Google Shape;5276;p384"/>
          <p:cNvSpPr txBox="1"/>
          <p:nvPr/>
        </p:nvSpPr>
        <p:spPr>
          <a:xfrm>
            <a:off x="4713842" y="2575697"/>
            <a:ext cx="6867917" cy="1003160"/>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 es una técnica usada para elaborar muestras inorgánicas, con el propósito de estudiarlas por fluorescencia de rayos X (XRF), plasma inductivamente acoplado (ICP), absorción atómica (AA) o por cualquier otro método de química húmeda convencional.</a:t>
            </a:r>
            <a:endParaRPr/>
          </a:p>
        </p:txBody>
      </p:sp>
      <p:pic>
        <p:nvPicPr>
          <p:cNvPr id="5277" name="Google Shape;5277;p384"/>
          <p:cNvPicPr preferRelativeResize="0"/>
          <p:nvPr/>
        </p:nvPicPr>
        <p:blipFill rotWithShape="1">
          <a:blip r:embed="rId3">
            <a:alphaModFix/>
          </a:blip>
          <a:srcRect/>
          <a:stretch/>
        </p:blipFill>
        <p:spPr>
          <a:xfrm>
            <a:off x="331791" y="1727201"/>
            <a:ext cx="4359534" cy="4359534"/>
          </a:xfrm>
          <a:prstGeom prst="rect">
            <a:avLst/>
          </a:prstGeom>
          <a:noFill/>
          <a:ln>
            <a:noFill/>
          </a:ln>
        </p:spPr>
      </p:pic>
      <p:sp>
        <p:nvSpPr>
          <p:cNvPr id="5278" name="Google Shape;5278;p384"/>
          <p:cNvSpPr txBox="1"/>
          <p:nvPr/>
        </p:nvSpPr>
        <p:spPr>
          <a:xfrm>
            <a:off x="5194522" y="4308940"/>
            <a:ext cx="6204000" cy="10611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 fusión de una muestra con fundente, se puede solubilizar en agua, cuando no es factible disolverla por un ácido. Los </a:t>
            </a:r>
            <a:r>
              <a:rPr lang="es-ES">
                <a:solidFill>
                  <a:schemeClr val="lt1"/>
                </a:solidFill>
                <a:latin typeface="Open Sans"/>
                <a:ea typeface="Open Sans"/>
                <a:cs typeface="Open Sans"/>
                <a:sym typeface="Open Sans"/>
              </a:rPr>
              <a:t>fundentes</a:t>
            </a:r>
            <a:r>
              <a:rPr lang="es-ES" sz="1400" b="0" i="0" u="none" strike="noStrike" cap="none">
                <a:solidFill>
                  <a:schemeClr val="lt1"/>
                </a:solidFill>
                <a:latin typeface="Open Sans"/>
                <a:ea typeface="Open Sans"/>
                <a:cs typeface="Open Sans"/>
                <a:sym typeface="Open Sans"/>
              </a:rPr>
              <a:t> son productos químicos que favorecen los procesos de fusión de los productos minerales a través de la disminución del punto de fusión</a:t>
            </a:r>
            <a:r>
              <a:rPr lang="es-ES" sz="1800" b="0" i="0" u="none" strike="noStrike" cap="none">
                <a:solidFill>
                  <a:schemeClr val="lt1"/>
                </a:solidFill>
                <a:latin typeface="Calibri"/>
                <a:ea typeface="Calibri"/>
                <a:cs typeface="Calibri"/>
                <a:sym typeface="Calibri"/>
              </a:rPr>
              <a:t>.</a:t>
            </a:r>
            <a:endParaRPr sz="1800" b="0" i="0" u="none" strike="noStrike" cap="none">
              <a:solidFill>
                <a:schemeClr val="lt1"/>
              </a:solidFill>
              <a:latin typeface="Calibri"/>
              <a:ea typeface="Calibri"/>
              <a:cs typeface="Calibri"/>
              <a:sym typeface="Calibri"/>
            </a:endParaRPr>
          </a:p>
        </p:txBody>
      </p:sp>
      <p:sp>
        <p:nvSpPr>
          <p:cNvPr id="5279" name="Google Shape;5279;p384"/>
          <p:cNvSpPr txBox="1"/>
          <p:nvPr/>
        </p:nvSpPr>
        <p:spPr>
          <a:xfrm>
            <a:off x="5011322" y="3668302"/>
            <a:ext cx="17491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Algunas técnicas</a:t>
            </a:r>
            <a:endParaRPr sz="1400" b="1" i="0" u="none" strike="noStrike" cap="none">
              <a:solidFill>
                <a:srgbClr val="3F3F3F"/>
              </a:solidFill>
              <a:latin typeface="Open Sans"/>
              <a:ea typeface="Open Sans"/>
              <a:cs typeface="Open Sans"/>
              <a:sym typeface="Open Sans"/>
            </a:endParaRPr>
          </a:p>
        </p:txBody>
      </p:sp>
      <p:sp>
        <p:nvSpPr>
          <p:cNvPr id="5280" name="Google Shape;5280;p384">
            <a:hlinkClick r:id="" action="ppaction://hlinkshowjump?jump=lastslide"/>
          </p:cNvPr>
          <p:cNvSpPr/>
          <p:nvPr/>
        </p:nvSpPr>
        <p:spPr>
          <a:xfrm>
            <a:off x="11167672" y="56512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81" name="Google Shape;5281;p384" descr="Icono&#10;&#10;Descripción generada automáticamente"/>
          <p:cNvPicPr preferRelativeResize="0"/>
          <p:nvPr/>
        </p:nvPicPr>
        <p:blipFill rotWithShape="1">
          <a:blip r:embed="rId4">
            <a:alphaModFix/>
          </a:blip>
          <a:srcRect/>
          <a:stretch/>
        </p:blipFill>
        <p:spPr>
          <a:xfrm>
            <a:off x="11147419" y="5845721"/>
            <a:ext cx="434340" cy="539422"/>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5286"/>
        <p:cNvGrpSpPr/>
        <p:nvPr/>
      </p:nvGrpSpPr>
      <p:grpSpPr>
        <a:xfrm>
          <a:off x="0" y="0"/>
          <a:ext cx="0" cy="0"/>
          <a:chOff x="0" y="0"/>
          <a:chExt cx="0" cy="0"/>
        </a:xfrm>
      </p:grpSpPr>
      <p:sp>
        <p:nvSpPr>
          <p:cNvPr id="5287" name="Google Shape;5287;p385"/>
          <p:cNvSpPr/>
          <p:nvPr/>
        </p:nvSpPr>
        <p:spPr>
          <a:xfrm>
            <a:off x="5011322" y="3816776"/>
            <a:ext cx="6570437" cy="2276951"/>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88" name="Google Shape;5288;p385"/>
          <p:cNvSpPr/>
          <p:nvPr/>
        </p:nvSpPr>
        <p:spPr>
          <a:xfrm>
            <a:off x="4776588" y="3616030"/>
            <a:ext cx="6978484" cy="401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89" name="Google Shape;5289;p385"/>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90" name="Google Shape;5290;p385"/>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291" name="Google Shape;5291;p385"/>
          <p:cNvSpPr txBox="1"/>
          <p:nvPr/>
        </p:nvSpPr>
        <p:spPr>
          <a:xfrm>
            <a:off x="7637170" y="2057623"/>
            <a:ext cx="8354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Fusión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92" name="Google Shape;5292;p385"/>
          <p:cNvSpPr txBox="1"/>
          <p:nvPr/>
        </p:nvSpPr>
        <p:spPr>
          <a:xfrm>
            <a:off x="4713842" y="2575697"/>
            <a:ext cx="6867917" cy="1003160"/>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 es una técnica usada para elaborar muestras inorgánicas, con el propósito de estudiarlas por fluorescencia de rayos X (XRF), plasma inductivamente acoplado (ICP), absorción atómica (AA) o por cualquier otro método de química húmeda convencional.</a:t>
            </a:r>
            <a:endParaRPr/>
          </a:p>
        </p:txBody>
      </p:sp>
      <p:pic>
        <p:nvPicPr>
          <p:cNvPr id="5293" name="Google Shape;5293;p385"/>
          <p:cNvPicPr preferRelativeResize="0"/>
          <p:nvPr/>
        </p:nvPicPr>
        <p:blipFill rotWithShape="1">
          <a:blip r:embed="rId3">
            <a:alphaModFix/>
          </a:blip>
          <a:srcRect/>
          <a:stretch/>
        </p:blipFill>
        <p:spPr>
          <a:xfrm>
            <a:off x="331791" y="1727201"/>
            <a:ext cx="4359534" cy="4359534"/>
          </a:xfrm>
          <a:prstGeom prst="rect">
            <a:avLst/>
          </a:prstGeom>
          <a:noFill/>
          <a:ln>
            <a:noFill/>
          </a:ln>
        </p:spPr>
      </p:pic>
      <p:sp>
        <p:nvSpPr>
          <p:cNvPr id="5294" name="Google Shape;5294;p385"/>
          <p:cNvSpPr txBox="1"/>
          <p:nvPr/>
        </p:nvSpPr>
        <p:spPr>
          <a:xfrm>
            <a:off x="5194522" y="4219000"/>
            <a:ext cx="6204036" cy="1464183"/>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consideran las fusiones particularmente prácticas con minerales, rocas de silicatos y carbonatos, que no son atacables por ácido clorhídrico, sin embargo, son igualmente provechosos con gran número de muestras.  Básicamente, con el fin de reducir al mínimo la pérdida por volatilización de gases ácidos como sulfuro de hidrógeno (H</a:t>
            </a:r>
            <a:r>
              <a:rPr lang="es-ES" sz="1400" b="0" i="0" u="none" strike="noStrike" cap="none" baseline="-25000">
                <a:solidFill>
                  <a:schemeClr val="lt1"/>
                </a:solidFill>
                <a:latin typeface="Open Sans"/>
                <a:ea typeface="Open Sans"/>
                <a:cs typeface="Open Sans"/>
                <a:sym typeface="Open Sans"/>
              </a:rPr>
              <a:t>2</a:t>
            </a:r>
            <a:r>
              <a:rPr lang="es-ES" sz="1400" b="0" i="0" u="none" strike="noStrike" cap="none">
                <a:solidFill>
                  <a:schemeClr val="lt1"/>
                </a:solidFill>
                <a:latin typeface="Open Sans"/>
                <a:ea typeface="Open Sans"/>
                <a:cs typeface="Open Sans"/>
                <a:sym typeface="Open Sans"/>
              </a:rPr>
              <a:t>S) y dióxido de azufre (SO</a:t>
            </a:r>
            <a:r>
              <a:rPr lang="es-ES" sz="1400" b="0" i="0" u="none" strike="noStrike" cap="none" baseline="-25000">
                <a:solidFill>
                  <a:schemeClr val="lt1"/>
                </a:solidFill>
                <a:latin typeface="Open Sans"/>
                <a:ea typeface="Open Sans"/>
                <a:cs typeface="Open Sans"/>
                <a:sym typeface="Open Sans"/>
              </a:rPr>
              <a:t>2)</a:t>
            </a:r>
            <a:r>
              <a:rPr lang="es-ES" sz="1400" b="0" i="0" u="none" strike="noStrike" cap="none">
                <a:solidFill>
                  <a:schemeClr val="lt1"/>
                </a:solidFill>
                <a:latin typeface="Open Sans"/>
                <a:ea typeface="Open Sans"/>
                <a:cs typeface="Open Sans"/>
                <a:sym typeface="Open Sans"/>
              </a:rPr>
              <a:t>, el fundente utilizado es alcalino.</a:t>
            </a:r>
            <a:endParaRPr/>
          </a:p>
        </p:txBody>
      </p:sp>
      <p:sp>
        <p:nvSpPr>
          <p:cNvPr id="5295" name="Google Shape;5295;p385"/>
          <p:cNvSpPr txBox="1"/>
          <p:nvPr/>
        </p:nvSpPr>
        <p:spPr>
          <a:xfrm>
            <a:off x="5011322" y="3668302"/>
            <a:ext cx="17491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Algunas técnicas</a:t>
            </a:r>
            <a:endParaRPr sz="1400" b="1" i="0" u="none" strike="noStrike" cap="none">
              <a:solidFill>
                <a:srgbClr val="3F3F3F"/>
              </a:solidFill>
              <a:latin typeface="Open Sans"/>
              <a:ea typeface="Open Sans"/>
              <a:cs typeface="Open Sans"/>
              <a:sym typeface="Open Sans"/>
            </a:endParaRPr>
          </a:p>
        </p:txBody>
      </p:sp>
      <p:sp>
        <p:nvSpPr>
          <p:cNvPr id="5296" name="Google Shape;5296;p385">
            <a:hlinkClick r:id="" action="ppaction://hlinkshowjump?jump=lastslide"/>
          </p:cNvPr>
          <p:cNvSpPr/>
          <p:nvPr/>
        </p:nvSpPr>
        <p:spPr>
          <a:xfrm>
            <a:off x="11167672" y="56512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97" name="Google Shape;5297;p385" descr="Icono&#10;&#10;Descripción generada automáticamente"/>
          <p:cNvPicPr preferRelativeResize="0"/>
          <p:nvPr/>
        </p:nvPicPr>
        <p:blipFill rotWithShape="1">
          <a:blip r:embed="rId4">
            <a:alphaModFix/>
          </a:blip>
          <a:srcRect/>
          <a:stretch/>
        </p:blipFill>
        <p:spPr>
          <a:xfrm>
            <a:off x="11147419" y="5845721"/>
            <a:ext cx="434340" cy="539422"/>
          </a:xfrm>
          <a:prstGeom prst="rect">
            <a:avLst/>
          </a:prstGeom>
          <a:noFill/>
          <a:ln>
            <a:noFill/>
          </a:ln>
        </p:spPr>
      </p:pic>
      <p:sp>
        <p:nvSpPr>
          <p:cNvPr id="5298" name="Google Shape;5298;p385">
            <a:hlinkClick r:id="" action="ppaction://hlinkshowjump?jump=firstslide"/>
          </p:cNvPr>
          <p:cNvSpPr/>
          <p:nvPr/>
        </p:nvSpPr>
        <p:spPr>
          <a:xfrm>
            <a:off x="10643016" y="5651292"/>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5303"/>
        <p:cNvGrpSpPr/>
        <p:nvPr/>
      </p:nvGrpSpPr>
      <p:grpSpPr>
        <a:xfrm>
          <a:off x="0" y="0"/>
          <a:ext cx="0" cy="0"/>
          <a:chOff x="0" y="0"/>
          <a:chExt cx="0" cy="0"/>
        </a:xfrm>
      </p:grpSpPr>
      <p:sp>
        <p:nvSpPr>
          <p:cNvPr id="5304" name="Google Shape;5304;p386"/>
          <p:cNvSpPr/>
          <p:nvPr/>
        </p:nvSpPr>
        <p:spPr>
          <a:xfrm>
            <a:off x="5011322" y="3816776"/>
            <a:ext cx="6570437" cy="2276951"/>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05" name="Google Shape;5305;p386"/>
          <p:cNvSpPr/>
          <p:nvPr/>
        </p:nvSpPr>
        <p:spPr>
          <a:xfrm>
            <a:off x="4776588" y="3616030"/>
            <a:ext cx="6978484" cy="401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06" name="Google Shape;5306;p386"/>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07" name="Google Shape;5307;p386"/>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308" name="Google Shape;5308;p386"/>
          <p:cNvSpPr txBox="1"/>
          <p:nvPr/>
        </p:nvSpPr>
        <p:spPr>
          <a:xfrm>
            <a:off x="7637170" y="2057623"/>
            <a:ext cx="8354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Fusión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09" name="Google Shape;5309;p386"/>
          <p:cNvSpPr txBox="1"/>
          <p:nvPr/>
        </p:nvSpPr>
        <p:spPr>
          <a:xfrm>
            <a:off x="4713842" y="2575697"/>
            <a:ext cx="6867917" cy="1003160"/>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 es una técnica usada para elaborar muestras inorgánicas, con el propósito de estudiarlas por fluorescencia de rayos X (XRF), plasma inductivamente acoplado (ICP), absorción atómica (AA) o por cualquier otro método de química húmeda convencional.</a:t>
            </a:r>
            <a:endParaRPr/>
          </a:p>
        </p:txBody>
      </p:sp>
      <p:pic>
        <p:nvPicPr>
          <p:cNvPr id="5310" name="Google Shape;5310;p386"/>
          <p:cNvPicPr preferRelativeResize="0"/>
          <p:nvPr/>
        </p:nvPicPr>
        <p:blipFill rotWithShape="1">
          <a:blip r:embed="rId3">
            <a:alphaModFix/>
          </a:blip>
          <a:srcRect/>
          <a:stretch/>
        </p:blipFill>
        <p:spPr>
          <a:xfrm>
            <a:off x="331791" y="1727201"/>
            <a:ext cx="4359534" cy="4359534"/>
          </a:xfrm>
          <a:prstGeom prst="rect">
            <a:avLst/>
          </a:prstGeom>
          <a:noFill/>
          <a:ln>
            <a:noFill/>
          </a:ln>
        </p:spPr>
      </p:pic>
      <p:sp>
        <p:nvSpPr>
          <p:cNvPr id="5311" name="Google Shape;5311;p386"/>
          <p:cNvSpPr txBox="1"/>
          <p:nvPr/>
        </p:nvSpPr>
        <p:spPr>
          <a:xfrm>
            <a:off x="5194522" y="4219000"/>
            <a:ext cx="6204036" cy="54213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El carbonato de sodio es uno de los fundentes más ampliamente usados, que convierte los óxidos en sales de sodio solubles. Ejemplo.</a:t>
            </a:r>
            <a:endParaRPr/>
          </a:p>
        </p:txBody>
      </p:sp>
      <p:sp>
        <p:nvSpPr>
          <p:cNvPr id="5312" name="Google Shape;5312;p386"/>
          <p:cNvSpPr txBox="1"/>
          <p:nvPr/>
        </p:nvSpPr>
        <p:spPr>
          <a:xfrm>
            <a:off x="5011322" y="3668302"/>
            <a:ext cx="17491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Algunas técnicas</a:t>
            </a:r>
            <a:endParaRPr sz="1400" b="1" i="0" u="none" strike="noStrike" cap="none">
              <a:solidFill>
                <a:srgbClr val="3F3F3F"/>
              </a:solidFill>
              <a:latin typeface="Open Sans"/>
              <a:ea typeface="Open Sans"/>
              <a:cs typeface="Open Sans"/>
              <a:sym typeface="Open Sans"/>
            </a:endParaRPr>
          </a:p>
        </p:txBody>
      </p:sp>
      <p:sp>
        <p:nvSpPr>
          <p:cNvPr id="5313" name="Google Shape;5313;p386">
            <a:hlinkClick r:id="" action="ppaction://hlinkshowjump?jump=lastslide"/>
          </p:cNvPr>
          <p:cNvSpPr/>
          <p:nvPr/>
        </p:nvSpPr>
        <p:spPr>
          <a:xfrm>
            <a:off x="11167672" y="56512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14" name="Google Shape;5314;p386" descr="Icono&#10;&#10;Descripción generada automáticamente"/>
          <p:cNvPicPr preferRelativeResize="0"/>
          <p:nvPr/>
        </p:nvPicPr>
        <p:blipFill rotWithShape="1">
          <a:blip r:embed="rId4">
            <a:alphaModFix/>
          </a:blip>
          <a:srcRect/>
          <a:stretch/>
        </p:blipFill>
        <p:spPr>
          <a:xfrm>
            <a:off x="11147419" y="5845721"/>
            <a:ext cx="434340" cy="539422"/>
          </a:xfrm>
          <a:prstGeom prst="rect">
            <a:avLst/>
          </a:prstGeom>
          <a:noFill/>
          <a:ln>
            <a:noFill/>
          </a:ln>
        </p:spPr>
      </p:pic>
      <p:sp>
        <p:nvSpPr>
          <p:cNvPr id="5315" name="Google Shape;5315;p386">
            <a:hlinkClick r:id="" action="ppaction://hlinkshowjump?jump=firstslide"/>
          </p:cNvPr>
          <p:cNvSpPr/>
          <p:nvPr/>
        </p:nvSpPr>
        <p:spPr>
          <a:xfrm>
            <a:off x="10643016" y="5651292"/>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16" name="Google Shape;5316;p386"/>
          <p:cNvPicPr preferRelativeResize="0"/>
          <p:nvPr/>
        </p:nvPicPr>
        <p:blipFill rotWithShape="1">
          <a:blip r:embed="rId5">
            <a:alphaModFix/>
          </a:blip>
          <a:srcRect t="28735"/>
          <a:stretch/>
        </p:blipFill>
        <p:spPr>
          <a:xfrm>
            <a:off x="5619010" y="4961882"/>
            <a:ext cx="4871803" cy="7091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5321"/>
        <p:cNvGrpSpPr/>
        <p:nvPr/>
      </p:nvGrpSpPr>
      <p:grpSpPr>
        <a:xfrm>
          <a:off x="0" y="0"/>
          <a:ext cx="0" cy="0"/>
          <a:chOff x="0" y="0"/>
          <a:chExt cx="0" cy="0"/>
        </a:xfrm>
      </p:grpSpPr>
      <p:sp>
        <p:nvSpPr>
          <p:cNvPr id="5322" name="Google Shape;5322;p387"/>
          <p:cNvSpPr/>
          <p:nvPr/>
        </p:nvSpPr>
        <p:spPr>
          <a:xfrm>
            <a:off x="5011322" y="3816776"/>
            <a:ext cx="6570437" cy="2276951"/>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23" name="Google Shape;5323;p387"/>
          <p:cNvSpPr/>
          <p:nvPr/>
        </p:nvSpPr>
        <p:spPr>
          <a:xfrm>
            <a:off x="4776588" y="3616030"/>
            <a:ext cx="6978484" cy="401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24" name="Google Shape;5324;p387"/>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25" name="Google Shape;5325;p387"/>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326" name="Google Shape;5326;p387"/>
          <p:cNvSpPr txBox="1"/>
          <p:nvPr/>
        </p:nvSpPr>
        <p:spPr>
          <a:xfrm>
            <a:off x="7637170" y="2057623"/>
            <a:ext cx="8354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Fusión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27" name="Google Shape;5327;p387"/>
          <p:cNvSpPr txBox="1"/>
          <p:nvPr/>
        </p:nvSpPr>
        <p:spPr>
          <a:xfrm>
            <a:off x="4713842" y="2575697"/>
            <a:ext cx="6867917" cy="1003160"/>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 es una técnica usada para elaborar muestras inorgánicas, con el propósito de estudiarlas por fluorescencia de rayos X (XRF), plasma inductivamente acoplado (ICP), absorción atómica (AA) o por cualquier otro método de química húmeda convencional.</a:t>
            </a:r>
            <a:endParaRPr/>
          </a:p>
        </p:txBody>
      </p:sp>
      <p:pic>
        <p:nvPicPr>
          <p:cNvPr id="5328" name="Google Shape;5328;p387"/>
          <p:cNvPicPr preferRelativeResize="0"/>
          <p:nvPr/>
        </p:nvPicPr>
        <p:blipFill rotWithShape="1">
          <a:blip r:embed="rId3">
            <a:alphaModFix/>
          </a:blip>
          <a:srcRect/>
          <a:stretch/>
        </p:blipFill>
        <p:spPr>
          <a:xfrm>
            <a:off x="331791" y="1727201"/>
            <a:ext cx="4359534" cy="4359534"/>
          </a:xfrm>
          <a:prstGeom prst="rect">
            <a:avLst/>
          </a:prstGeom>
          <a:noFill/>
          <a:ln>
            <a:noFill/>
          </a:ln>
        </p:spPr>
      </p:pic>
      <p:sp>
        <p:nvSpPr>
          <p:cNvPr id="5329" name="Google Shape;5329;p387"/>
          <p:cNvSpPr txBox="1"/>
          <p:nvPr/>
        </p:nvSpPr>
        <p:spPr>
          <a:xfrm>
            <a:off x="5194522" y="4219000"/>
            <a:ext cx="6204036" cy="77264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Resulta oportuno con algunas muestras, mezclar sodio y potasio a temperatura inferior que el carbonato de sodio solo, sin embargo, con otras no lo es tanto.</a:t>
            </a:r>
            <a:endParaRPr/>
          </a:p>
        </p:txBody>
      </p:sp>
      <p:sp>
        <p:nvSpPr>
          <p:cNvPr id="5330" name="Google Shape;5330;p387"/>
          <p:cNvSpPr txBox="1"/>
          <p:nvPr/>
        </p:nvSpPr>
        <p:spPr>
          <a:xfrm>
            <a:off x="5011322" y="3668302"/>
            <a:ext cx="17491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Algunas técnicas</a:t>
            </a:r>
            <a:endParaRPr sz="1400" b="1" i="0" u="none" strike="noStrike" cap="none">
              <a:solidFill>
                <a:srgbClr val="3F3F3F"/>
              </a:solidFill>
              <a:latin typeface="Open Sans"/>
              <a:ea typeface="Open Sans"/>
              <a:cs typeface="Open Sans"/>
              <a:sym typeface="Open Sans"/>
            </a:endParaRPr>
          </a:p>
        </p:txBody>
      </p:sp>
      <p:sp>
        <p:nvSpPr>
          <p:cNvPr id="5331" name="Google Shape;5331;p387">
            <a:hlinkClick r:id="" action="ppaction://hlinkshowjump?jump=lastslide"/>
          </p:cNvPr>
          <p:cNvSpPr/>
          <p:nvPr/>
        </p:nvSpPr>
        <p:spPr>
          <a:xfrm>
            <a:off x="11167672" y="565129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32" name="Google Shape;5332;p387" descr="Icono&#10;&#10;Descripción generada automáticamente"/>
          <p:cNvPicPr preferRelativeResize="0"/>
          <p:nvPr/>
        </p:nvPicPr>
        <p:blipFill rotWithShape="1">
          <a:blip r:embed="rId4">
            <a:alphaModFix/>
          </a:blip>
          <a:srcRect/>
          <a:stretch/>
        </p:blipFill>
        <p:spPr>
          <a:xfrm>
            <a:off x="11147419" y="5845721"/>
            <a:ext cx="434340" cy="539422"/>
          </a:xfrm>
          <a:prstGeom prst="rect">
            <a:avLst/>
          </a:prstGeom>
          <a:noFill/>
          <a:ln>
            <a:noFill/>
          </a:ln>
        </p:spPr>
      </p:pic>
      <p:sp>
        <p:nvSpPr>
          <p:cNvPr id="5333" name="Google Shape;5333;p387">
            <a:hlinkClick r:id="" action="ppaction://hlinkshowjump?jump=firstslide"/>
          </p:cNvPr>
          <p:cNvSpPr/>
          <p:nvPr/>
        </p:nvSpPr>
        <p:spPr>
          <a:xfrm>
            <a:off x="10643016" y="5651292"/>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5338"/>
        <p:cNvGrpSpPr/>
        <p:nvPr/>
      </p:nvGrpSpPr>
      <p:grpSpPr>
        <a:xfrm>
          <a:off x="0" y="0"/>
          <a:ext cx="0" cy="0"/>
          <a:chOff x="0" y="0"/>
          <a:chExt cx="0" cy="0"/>
        </a:xfrm>
      </p:grpSpPr>
      <p:sp>
        <p:nvSpPr>
          <p:cNvPr id="5339" name="Google Shape;5339;p388"/>
          <p:cNvSpPr/>
          <p:nvPr/>
        </p:nvSpPr>
        <p:spPr>
          <a:xfrm>
            <a:off x="5011322" y="3816776"/>
            <a:ext cx="6570437" cy="2276951"/>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40" name="Google Shape;5340;p388"/>
          <p:cNvSpPr/>
          <p:nvPr/>
        </p:nvSpPr>
        <p:spPr>
          <a:xfrm>
            <a:off x="4776588" y="3616030"/>
            <a:ext cx="6978484" cy="401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41" name="Google Shape;5341;p388"/>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42" name="Google Shape;5342;p388"/>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343" name="Google Shape;5343;p388"/>
          <p:cNvSpPr txBox="1"/>
          <p:nvPr/>
        </p:nvSpPr>
        <p:spPr>
          <a:xfrm>
            <a:off x="7637170" y="2057623"/>
            <a:ext cx="8354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Fusión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44" name="Google Shape;5344;p388"/>
          <p:cNvSpPr txBox="1"/>
          <p:nvPr/>
        </p:nvSpPr>
        <p:spPr>
          <a:xfrm>
            <a:off x="4713842" y="2575697"/>
            <a:ext cx="6867917" cy="1003160"/>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 es una técnica usada para elaborar muestras inorgánicas, con el propósito de estudiarlas por fluorescencia de rayos X (XRF), plasma inductivamente acoplado (ICP), absorción atómica (AA) o por cualquier otro método de química húmeda convencional.</a:t>
            </a:r>
            <a:endParaRPr/>
          </a:p>
        </p:txBody>
      </p:sp>
      <p:pic>
        <p:nvPicPr>
          <p:cNvPr id="5345" name="Google Shape;5345;p388"/>
          <p:cNvPicPr preferRelativeResize="0"/>
          <p:nvPr/>
        </p:nvPicPr>
        <p:blipFill rotWithShape="1">
          <a:blip r:embed="rId3">
            <a:alphaModFix/>
          </a:blip>
          <a:srcRect/>
          <a:stretch/>
        </p:blipFill>
        <p:spPr>
          <a:xfrm>
            <a:off x="331791" y="1727201"/>
            <a:ext cx="4359534" cy="4359534"/>
          </a:xfrm>
          <a:prstGeom prst="rect">
            <a:avLst/>
          </a:prstGeom>
          <a:noFill/>
          <a:ln>
            <a:noFill/>
          </a:ln>
        </p:spPr>
      </p:pic>
      <p:sp>
        <p:nvSpPr>
          <p:cNvPr id="5346" name="Google Shape;5346;p388"/>
          <p:cNvSpPr txBox="1"/>
          <p:nvPr/>
        </p:nvSpPr>
        <p:spPr>
          <a:xfrm>
            <a:off x="5011322" y="3668302"/>
            <a:ext cx="17491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Algunas técnicas</a:t>
            </a:r>
            <a:endParaRPr sz="1400" b="1" i="0" u="none" strike="noStrike" cap="none">
              <a:solidFill>
                <a:srgbClr val="3F3F3F"/>
              </a:solidFill>
              <a:latin typeface="Open Sans"/>
              <a:ea typeface="Open Sans"/>
              <a:cs typeface="Open Sans"/>
              <a:sym typeface="Open Sans"/>
            </a:endParaRPr>
          </a:p>
        </p:txBody>
      </p:sp>
      <p:sp>
        <p:nvSpPr>
          <p:cNvPr id="5347" name="Google Shape;5347;p388">
            <a:hlinkClick r:id="" action="ppaction://hlinkshowjump?jump=lastslide"/>
          </p:cNvPr>
          <p:cNvSpPr/>
          <p:nvPr/>
        </p:nvSpPr>
        <p:spPr>
          <a:xfrm>
            <a:off x="11167672" y="572624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48" name="Google Shape;5348;p388" descr="Icono&#10;&#10;Descripción generada automáticamente"/>
          <p:cNvPicPr preferRelativeResize="0"/>
          <p:nvPr/>
        </p:nvPicPr>
        <p:blipFill rotWithShape="1">
          <a:blip r:embed="rId4">
            <a:alphaModFix/>
          </a:blip>
          <a:srcRect/>
          <a:stretch/>
        </p:blipFill>
        <p:spPr>
          <a:xfrm>
            <a:off x="11147419" y="5920671"/>
            <a:ext cx="434340" cy="539422"/>
          </a:xfrm>
          <a:prstGeom prst="rect">
            <a:avLst/>
          </a:prstGeom>
          <a:noFill/>
          <a:ln>
            <a:noFill/>
          </a:ln>
        </p:spPr>
      </p:pic>
      <p:sp>
        <p:nvSpPr>
          <p:cNvPr id="5349" name="Google Shape;5349;p388">
            <a:hlinkClick r:id="" action="ppaction://hlinkshowjump?jump=firstslide"/>
          </p:cNvPr>
          <p:cNvSpPr/>
          <p:nvPr/>
        </p:nvSpPr>
        <p:spPr>
          <a:xfrm>
            <a:off x="10643016" y="5741232"/>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50" name="Google Shape;5350;p388"/>
          <p:cNvSpPr txBox="1"/>
          <p:nvPr/>
        </p:nvSpPr>
        <p:spPr>
          <a:xfrm>
            <a:off x="5011322" y="3972554"/>
            <a:ext cx="6516350"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Suele usarse alrededor de 5 g de carbonato de sodio por cada gramo de muestra. Se introduce el fundente en un crisol de platino con el propósito de que solo quede medio lleno.  Se introduce la muestra y se agita con el fundente. Se calienta la mezcla progresivamente y se debe esperar a que revele la muestra inicial completamente destrozada, en aproximadamente media hora.  Se enfría después la muestra y se trata con agua caliente la masa sólida creada. Se deriva de ella una solución sumamente alcalina, sin embargo, es una solución lista para separación y medición subsiguientes.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80"/>
          <p:cNvSpPr/>
          <p:nvPr/>
        </p:nvSpPr>
        <p:spPr>
          <a:xfrm>
            <a:off x="1760561" y="3856425"/>
            <a:ext cx="9894625" cy="213494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 name="Google Shape;542;p180"/>
          <p:cNvSpPr/>
          <p:nvPr/>
        </p:nvSpPr>
        <p:spPr>
          <a:xfrm>
            <a:off x="5577379" y="3597278"/>
            <a:ext cx="2593078" cy="716982"/>
          </a:xfrm>
          <a:prstGeom prst="rect">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 name="Google Shape;543;p180"/>
          <p:cNvSpPr/>
          <p:nvPr/>
        </p:nvSpPr>
        <p:spPr>
          <a:xfrm>
            <a:off x="2436119" y="3565494"/>
            <a:ext cx="2593078" cy="716982"/>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 name="Google Shape;544;p180"/>
          <p:cNvSpPr/>
          <p:nvPr/>
        </p:nvSpPr>
        <p:spPr>
          <a:xfrm>
            <a:off x="1637728" y="1570420"/>
            <a:ext cx="10017459" cy="2102347"/>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5" name="Google Shape;545;p180"/>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546" name="Google Shape;546;p180"/>
          <p:cNvSpPr/>
          <p:nvPr/>
        </p:nvSpPr>
        <p:spPr>
          <a:xfrm>
            <a:off x="313896" y="2874011"/>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180"/>
          <p:cNvSpPr txBox="1"/>
          <p:nvPr/>
        </p:nvSpPr>
        <p:spPr>
          <a:xfrm>
            <a:off x="375310" y="307228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a:t>
            </a:r>
            <a:endParaRPr sz="1400" b="1" i="0" u="none" strike="noStrike" cap="none">
              <a:solidFill>
                <a:srgbClr val="3F3F3F"/>
              </a:solidFill>
              <a:latin typeface="Open Sans"/>
              <a:ea typeface="Open Sans"/>
              <a:cs typeface="Open Sans"/>
              <a:sym typeface="Open Sans"/>
            </a:endParaRPr>
          </a:p>
        </p:txBody>
      </p:sp>
      <p:sp>
        <p:nvSpPr>
          <p:cNvPr id="548" name="Google Shape;548;p180"/>
          <p:cNvSpPr txBox="1"/>
          <p:nvPr/>
        </p:nvSpPr>
        <p:spPr>
          <a:xfrm>
            <a:off x="2586243" y="1709682"/>
            <a:ext cx="893246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de gran relevancia la función que ejerce el agua en el estudio cuantificado, ya que la posible variación del agua entre atmósfera y muestra (se refiere al calor del agua contenida en el ambiente) conseguiría alterar la estructura de la muestra independientemente del proceso analítico usado posteriormente.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cambio de agua entre el precipitado y la atmósfera podría ser motivo de equivocación en una determinación gravimétrica.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que los logros analíticos tengan relevancia, el contenido del agua debería ser un constituyente conocido. De tal manera que al emplear la muestra húmeda se alcanzaría a cambiar la eficacia a base seca y viceversa.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549" name="Google Shape;549;p180" descr="Icono&#10;&#10;Descripción generada automáticamente"/>
          <p:cNvPicPr preferRelativeResize="0"/>
          <p:nvPr/>
        </p:nvPicPr>
        <p:blipFill rotWithShape="1">
          <a:blip r:embed="rId3">
            <a:alphaModFix/>
          </a:blip>
          <a:srcRect/>
          <a:stretch/>
        </p:blipFill>
        <p:spPr>
          <a:xfrm>
            <a:off x="5801418" y="3912698"/>
            <a:ext cx="434340" cy="539422"/>
          </a:xfrm>
          <a:prstGeom prst="rect">
            <a:avLst/>
          </a:prstGeom>
          <a:noFill/>
          <a:ln>
            <a:noFill/>
          </a:ln>
        </p:spPr>
      </p:pic>
      <p:pic>
        <p:nvPicPr>
          <p:cNvPr id="550" name="Google Shape;550;p180"/>
          <p:cNvPicPr preferRelativeResize="0"/>
          <p:nvPr/>
        </p:nvPicPr>
        <p:blipFill rotWithShape="1">
          <a:blip r:embed="rId4">
            <a:alphaModFix/>
          </a:blip>
          <a:srcRect/>
          <a:stretch/>
        </p:blipFill>
        <p:spPr>
          <a:xfrm>
            <a:off x="636369" y="1561355"/>
            <a:ext cx="1506329" cy="1506329"/>
          </a:xfrm>
          <a:prstGeom prst="rect">
            <a:avLst/>
          </a:prstGeom>
          <a:noFill/>
          <a:ln>
            <a:noFill/>
          </a:ln>
        </p:spPr>
      </p:pic>
      <p:sp>
        <p:nvSpPr>
          <p:cNvPr id="551" name="Google Shape;551;p180"/>
          <p:cNvSpPr txBox="1"/>
          <p:nvPr/>
        </p:nvSpPr>
        <p:spPr>
          <a:xfrm>
            <a:off x="2688602" y="384282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en estufa </a:t>
            </a:r>
            <a:endParaRPr sz="1400" b="1" i="0" u="none" strike="noStrike" cap="none">
              <a:solidFill>
                <a:srgbClr val="3F3F3F"/>
              </a:solidFill>
              <a:latin typeface="Open Sans"/>
              <a:ea typeface="Open Sans"/>
              <a:cs typeface="Open Sans"/>
              <a:sym typeface="Open Sans"/>
            </a:endParaRPr>
          </a:p>
        </p:txBody>
      </p:sp>
      <p:sp>
        <p:nvSpPr>
          <p:cNvPr id="552" name="Google Shape;552;p180"/>
          <p:cNvSpPr txBox="1"/>
          <p:nvPr/>
        </p:nvSpPr>
        <p:spPr>
          <a:xfrm>
            <a:off x="359197" y="3776664"/>
            <a:ext cx="1278531"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Clic en las tarjetas para ampliar la información</a:t>
            </a:r>
            <a:endParaRPr sz="1400" b="0" i="0" u="none" strike="noStrike" cap="none">
              <a:solidFill>
                <a:srgbClr val="1F3864"/>
              </a:solidFill>
              <a:latin typeface="Arial"/>
              <a:ea typeface="Arial"/>
              <a:cs typeface="Arial"/>
              <a:sym typeface="Arial"/>
            </a:endParaRPr>
          </a:p>
        </p:txBody>
      </p:sp>
      <p:sp>
        <p:nvSpPr>
          <p:cNvPr id="553" name="Google Shape;553;p180"/>
          <p:cNvSpPr txBox="1"/>
          <p:nvPr/>
        </p:nvSpPr>
        <p:spPr>
          <a:xfrm>
            <a:off x="5816216" y="3842824"/>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Liofilización</a:t>
            </a:r>
            <a:endParaRPr/>
          </a:p>
        </p:txBody>
      </p:sp>
      <p:sp>
        <p:nvSpPr>
          <p:cNvPr id="554" name="Google Shape;554;p180"/>
          <p:cNvSpPr txBox="1"/>
          <p:nvPr/>
        </p:nvSpPr>
        <p:spPr>
          <a:xfrm flipH="1">
            <a:off x="2924152" y="4464354"/>
            <a:ext cx="8147461"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Desventajas de la liofilización</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La inversión en equipos esta aproximadamente tres veces más costosa que en el método de secado en la estufa</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El costo energético y el tiempo de proceso es alto.</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555" name="Google Shape;555;p180"/>
          <p:cNvPicPr preferRelativeResize="0"/>
          <p:nvPr/>
        </p:nvPicPr>
        <p:blipFill rotWithShape="1">
          <a:blip r:embed="rId5">
            <a:alphaModFix/>
          </a:blip>
          <a:srcRect/>
          <a:stretch/>
        </p:blipFill>
        <p:spPr>
          <a:xfrm>
            <a:off x="1255751" y="4635235"/>
            <a:ext cx="1296000" cy="1296000"/>
          </a:xfrm>
          <a:prstGeom prst="rect">
            <a:avLst/>
          </a:prstGeom>
          <a:noFill/>
          <a:ln>
            <a:noFill/>
          </a:ln>
        </p:spPr>
      </p:pic>
      <p:sp>
        <p:nvSpPr>
          <p:cNvPr id="556" name="Google Shape;556;p180">
            <a:hlinkClick r:id="" action="ppaction://hlinkshowjump?jump=lastslide"/>
          </p:cNvPr>
          <p:cNvSpPr/>
          <p:nvPr/>
        </p:nvSpPr>
        <p:spPr>
          <a:xfrm>
            <a:off x="11095630" y="492389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7" name="Google Shape;557;p180">
            <a:hlinkClick r:id="" action="ppaction://hlinkshowjump?jump=lastslide"/>
          </p:cNvPr>
          <p:cNvSpPr/>
          <p:nvPr/>
        </p:nvSpPr>
        <p:spPr>
          <a:xfrm flipH="1">
            <a:off x="2571880" y="497511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8" name="Google Shape;558;p180"/>
          <p:cNvSpPr/>
          <p:nvPr/>
        </p:nvSpPr>
        <p:spPr>
          <a:xfrm>
            <a:off x="8170457" y="5264549"/>
            <a:ext cx="1478510" cy="506051"/>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9" name="Google Shape;559;p180"/>
          <p:cNvSpPr txBox="1"/>
          <p:nvPr/>
        </p:nvSpPr>
        <p:spPr>
          <a:xfrm>
            <a:off x="7824714" y="53835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Ver imagen </a:t>
            </a:r>
            <a:endParaRPr sz="1400" b="1" i="0" u="none" strike="noStrike" cap="none">
              <a:solidFill>
                <a:srgbClr val="3F3F3F"/>
              </a:solidFill>
              <a:latin typeface="Open Sans"/>
              <a:ea typeface="Open Sans"/>
              <a:cs typeface="Open Sans"/>
              <a:sym typeface="Open Sans"/>
            </a:endParaRPr>
          </a:p>
        </p:txBody>
      </p:sp>
      <p:pic>
        <p:nvPicPr>
          <p:cNvPr id="560" name="Google Shape;560;p180" descr="Icono&#10;&#10;Descripción generada automáticamente"/>
          <p:cNvPicPr preferRelativeResize="0"/>
          <p:nvPr/>
        </p:nvPicPr>
        <p:blipFill rotWithShape="1">
          <a:blip r:embed="rId3">
            <a:alphaModFix/>
          </a:blip>
          <a:srcRect/>
          <a:stretch/>
        </p:blipFill>
        <p:spPr>
          <a:xfrm>
            <a:off x="9214627" y="5520241"/>
            <a:ext cx="434340" cy="539422"/>
          </a:xfrm>
          <a:prstGeom prst="rect">
            <a:avLst/>
          </a:prstGeom>
          <a:noFill/>
          <a:ln>
            <a:noFill/>
          </a:ln>
        </p:spPr>
      </p:pic>
      <p:sp>
        <p:nvSpPr>
          <p:cNvPr id="561" name="Google Shape;561;p180"/>
          <p:cNvSpPr/>
          <p:nvPr/>
        </p:nvSpPr>
        <p:spPr>
          <a:xfrm>
            <a:off x="313896" y="992912"/>
            <a:ext cx="11464122" cy="5066751"/>
          </a:xfrm>
          <a:prstGeom prst="rect">
            <a:avLst/>
          </a:prstGeom>
          <a:solidFill>
            <a:schemeClr val="lt1"/>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62" name="Google Shape;562;p180"/>
          <p:cNvPicPr preferRelativeResize="0"/>
          <p:nvPr/>
        </p:nvPicPr>
        <p:blipFill rotWithShape="1">
          <a:blip r:embed="rId6">
            <a:alphaModFix/>
          </a:blip>
          <a:srcRect/>
          <a:stretch/>
        </p:blipFill>
        <p:spPr>
          <a:xfrm>
            <a:off x="806266" y="1091442"/>
            <a:ext cx="6801819" cy="4698510"/>
          </a:xfrm>
          <a:prstGeom prst="rect">
            <a:avLst/>
          </a:prstGeom>
          <a:noFill/>
          <a:ln>
            <a:noFill/>
          </a:ln>
        </p:spPr>
      </p:pic>
      <p:sp>
        <p:nvSpPr>
          <p:cNvPr id="563" name="Google Shape;563;p180"/>
          <p:cNvSpPr/>
          <p:nvPr/>
        </p:nvSpPr>
        <p:spPr>
          <a:xfrm>
            <a:off x="11289264" y="911615"/>
            <a:ext cx="622661" cy="617861"/>
          </a:xfrm>
          <a:prstGeom prst="ellipse">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Arial"/>
                <a:ea typeface="Arial"/>
                <a:cs typeface="Arial"/>
                <a:sym typeface="Arial"/>
              </a:rPr>
              <a:t>X</a:t>
            </a:r>
            <a:endParaRPr sz="2000" b="1" i="0" u="none" strike="noStrike" cap="none">
              <a:solidFill>
                <a:srgbClr val="3F3F3F"/>
              </a:solidFill>
              <a:latin typeface="Arial"/>
              <a:ea typeface="Arial"/>
              <a:cs typeface="Arial"/>
              <a:sym typeface="Arial"/>
            </a:endParaRPr>
          </a:p>
        </p:txBody>
      </p:sp>
      <p:pic>
        <p:nvPicPr>
          <p:cNvPr id="564" name="Google Shape;564;p180"/>
          <p:cNvPicPr preferRelativeResize="0"/>
          <p:nvPr/>
        </p:nvPicPr>
        <p:blipFill rotWithShape="1">
          <a:blip r:embed="rId7">
            <a:alphaModFix/>
          </a:blip>
          <a:srcRect/>
          <a:stretch/>
        </p:blipFill>
        <p:spPr>
          <a:xfrm>
            <a:off x="8215948" y="2879432"/>
            <a:ext cx="2529388" cy="2025363"/>
          </a:xfrm>
          <a:prstGeom prst="rect">
            <a:avLst/>
          </a:prstGeom>
          <a:noFill/>
          <a:ln>
            <a:noFill/>
          </a:ln>
        </p:spPr>
      </p:pic>
      <p:sp>
        <p:nvSpPr>
          <p:cNvPr id="565" name="Google Shape;565;p180"/>
          <p:cNvSpPr txBox="1"/>
          <p:nvPr/>
        </p:nvSpPr>
        <p:spPr>
          <a:xfrm>
            <a:off x="7814731" y="5229663"/>
            <a:ext cx="3963287" cy="540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1" u="none" strike="noStrike" cap="none">
                <a:solidFill>
                  <a:srgbClr val="3F3F3F"/>
                </a:solidFill>
                <a:latin typeface="Arial"/>
                <a:ea typeface="Arial"/>
                <a:cs typeface="Arial"/>
                <a:sym typeface="Arial"/>
              </a:rPr>
              <a:t>A la derecha muestra el polvo final después del liofilizado</a:t>
            </a:r>
            <a:endParaRPr sz="1400" b="0" i="1" u="none" strike="noStrike" cap="none">
              <a:solidFill>
                <a:srgbClr val="3F3F3F"/>
              </a:solidFill>
              <a:latin typeface="Arial"/>
              <a:ea typeface="Arial"/>
              <a:cs typeface="Arial"/>
              <a:sym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5355"/>
        <p:cNvGrpSpPr/>
        <p:nvPr/>
      </p:nvGrpSpPr>
      <p:grpSpPr>
        <a:xfrm>
          <a:off x="0" y="0"/>
          <a:ext cx="0" cy="0"/>
          <a:chOff x="0" y="0"/>
          <a:chExt cx="0" cy="0"/>
        </a:xfrm>
      </p:grpSpPr>
      <p:sp>
        <p:nvSpPr>
          <p:cNvPr id="5356" name="Google Shape;5356;p389"/>
          <p:cNvSpPr/>
          <p:nvPr/>
        </p:nvSpPr>
        <p:spPr>
          <a:xfrm>
            <a:off x="5011322" y="3816776"/>
            <a:ext cx="6570437" cy="2276951"/>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57" name="Google Shape;5357;p389"/>
          <p:cNvSpPr/>
          <p:nvPr/>
        </p:nvSpPr>
        <p:spPr>
          <a:xfrm>
            <a:off x="4776588" y="3616030"/>
            <a:ext cx="6978484" cy="401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58" name="Google Shape;5358;p389"/>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59" name="Google Shape;5359;p389"/>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360" name="Google Shape;5360;p389"/>
          <p:cNvSpPr txBox="1"/>
          <p:nvPr/>
        </p:nvSpPr>
        <p:spPr>
          <a:xfrm>
            <a:off x="7637170" y="2057623"/>
            <a:ext cx="8354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Fusión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61" name="Google Shape;5361;p389"/>
          <p:cNvSpPr txBox="1"/>
          <p:nvPr/>
        </p:nvSpPr>
        <p:spPr>
          <a:xfrm>
            <a:off x="4713842" y="2575697"/>
            <a:ext cx="6867917" cy="1003160"/>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 es una técnica usada para elaborar muestras inorgánicas, con el propósito de estudiarlas por fluorescencia de rayos X (XRF), plasma inductivamente acoplado (ICP), absorción atómica (AA) o por cualquier otro método de química húmeda convencional.</a:t>
            </a:r>
            <a:endParaRPr/>
          </a:p>
        </p:txBody>
      </p:sp>
      <p:pic>
        <p:nvPicPr>
          <p:cNvPr id="5362" name="Google Shape;5362;p389"/>
          <p:cNvPicPr preferRelativeResize="0"/>
          <p:nvPr/>
        </p:nvPicPr>
        <p:blipFill rotWithShape="1">
          <a:blip r:embed="rId3">
            <a:alphaModFix/>
          </a:blip>
          <a:srcRect/>
          <a:stretch/>
        </p:blipFill>
        <p:spPr>
          <a:xfrm>
            <a:off x="331791" y="1727201"/>
            <a:ext cx="4359534" cy="4359534"/>
          </a:xfrm>
          <a:prstGeom prst="rect">
            <a:avLst/>
          </a:prstGeom>
          <a:noFill/>
          <a:ln>
            <a:noFill/>
          </a:ln>
        </p:spPr>
      </p:pic>
      <p:sp>
        <p:nvSpPr>
          <p:cNvPr id="5363" name="Google Shape;5363;p389"/>
          <p:cNvSpPr txBox="1"/>
          <p:nvPr/>
        </p:nvSpPr>
        <p:spPr>
          <a:xfrm>
            <a:off x="5011322" y="3668302"/>
            <a:ext cx="17491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Algunas técnicas</a:t>
            </a:r>
            <a:endParaRPr sz="1400" b="1" i="0" u="none" strike="noStrike" cap="none">
              <a:solidFill>
                <a:srgbClr val="3F3F3F"/>
              </a:solidFill>
              <a:latin typeface="Open Sans"/>
              <a:ea typeface="Open Sans"/>
              <a:cs typeface="Open Sans"/>
              <a:sym typeface="Open Sans"/>
            </a:endParaRPr>
          </a:p>
        </p:txBody>
      </p:sp>
      <p:sp>
        <p:nvSpPr>
          <p:cNvPr id="5364" name="Google Shape;5364;p389">
            <a:hlinkClick r:id="" action="ppaction://hlinkshowjump?jump=lastslide"/>
          </p:cNvPr>
          <p:cNvSpPr/>
          <p:nvPr/>
        </p:nvSpPr>
        <p:spPr>
          <a:xfrm>
            <a:off x="11167672" y="5726242"/>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65" name="Google Shape;5365;p389" descr="Icono&#10;&#10;Descripción generada automáticamente"/>
          <p:cNvPicPr preferRelativeResize="0"/>
          <p:nvPr/>
        </p:nvPicPr>
        <p:blipFill rotWithShape="1">
          <a:blip r:embed="rId4">
            <a:alphaModFix/>
          </a:blip>
          <a:srcRect/>
          <a:stretch/>
        </p:blipFill>
        <p:spPr>
          <a:xfrm>
            <a:off x="11147419" y="5920671"/>
            <a:ext cx="434340" cy="539422"/>
          </a:xfrm>
          <a:prstGeom prst="rect">
            <a:avLst/>
          </a:prstGeom>
          <a:noFill/>
          <a:ln>
            <a:noFill/>
          </a:ln>
        </p:spPr>
      </p:pic>
      <p:sp>
        <p:nvSpPr>
          <p:cNvPr id="5366" name="Google Shape;5366;p389">
            <a:hlinkClick r:id="" action="ppaction://hlinkshowjump?jump=firstslide"/>
          </p:cNvPr>
          <p:cNvSpPr/>
          <p:nvPr/>
        </p:nvSpPr>
        <p:spPr>
          <a:xfrm>
            <a:off x="10643016" y="5741232"/>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67" name="Google Shape;5367;p389"/>
          <p:cNvSpPr txBox="1"/>
          <p:nvPr/>
        </p:nvSpPr>
        <p:spPr>
          <a:xfrm>
            <a:off x="5011322" y="4197404"/>
            <a:ext cx="6516350" cy="169469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utiliza usualmente pirosulfato de potasio como fundente ácido para los óxidos que son complicados de disolver.  Al ser expuesto a altas temperaturas el pirosulfato libera trióxido de azufre (SO</a:t>
            </a:r>
            <a:r>
              <a:rPr lang="es-ES" sz="1400" b="0" i="0" u="none" strike="noStrike" cap="none" baseline="-25000">
                <a:solidFill>
                  <a:schemeClr val="lt1"/>
                </a:solidFill>
                <a:latin typeface="Open Sans"/>
                <a:ea typeface="Open Sans"/>
                <a:cs typeface="Open Sans"/>
                <a:sym typeface="Open Sans"/>
              </a:rPr>
              <a:t>3)   </a:t>
            </a:r>
            <a:r>
              <a:rPr lang="es-ES" sz="1400" b="0" i="0" u="none" strike="noStrike" cap="none">
                <a:solidFill>
                  <a:schemeClr val="lt1"/>
                </a:solidFill>
                <a:latin typeface="Open Sans"/>
                <a:ea typeface="Open Sans"/>
                <a:cs typeface="Open Sans"/>
                <a:sym typeface="Open Sans"/>
              </a:rPr>
              <a:t>que a la vez responde con el óxido creando un sulfato soluble.  Usualmente utilizan 20g o más de pirosulfato de potasio por cada gramo de muestra y la temperatura se conserva moderadamente por encima del punto de fusión, en torno de 300°C. Se usan crisoles de platino o sílice.</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372"/>
        <p:cNvGrpSpPr/>
        <p:nvPr/>
      </p:nvGrpSpPr>
      <p:grpSpPr>
        <a:xfrm>
          <a:off x="0" y="0"/>
          <a:ext cx="0" cy="0"/>
          <a:chOff x="0" y="0"/>
          <a:chExt cx="0" cy="0"/>
        </a:xfrm>
      </p:grpSpPr>
      <p:sp>
        <p:nvSpPr>
          <p:cNvPr id="5373" name="Google Shape;5373;p390"/>
          <p:cNvSpPr/>
          <p:nvPr/>
        </p:nvSpPr>
        <p:spPr>
          <a:xfrm>
            <a:off x="5011322" y="3816776"/>
            <a:ext cx="6570437" cy="2276951"/>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74" name="Google Shape;5374;p390"/>
          <p:cNvSpPr/>
          <p:nvPr/>
        </p:nvSpPr>
        <p:spPr>
          <a:xfrm>
            <a:off x="4776588" y="3616030"/>
            <a:ext cx="6978484" cy="401494"/>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75" name="Google Shape;5375;p390"/>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76" name="Google Shape;5376;p390"/>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377" name="Google Shape;5377;p390"/>
          <p:cNvSpPr txBox="1"/>
          <p:nvPr/>
        </p:nvSpPr>
        <p:spPr>
          <a:xfrm>
            <a:off x="7637170" y="2057623"/>
            <a:ext cx="8354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Fusión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78" name="Google Shape;5378;p390"/>
          <p:cNvSpPr txBox="1"/>
          <p:nvPr/>
        </p:nvSpPr>
        <p:spPr>
          <a:xfrm>
            <a:off x="4713842" y="2575697"/>
            <a:ext cx="6867917" cy="1003160"/>
          </a:xfrm>
          <a:prstGeom prst="rect">
            <a:avLst/>
          </a:prstGeom>
          <a:noFill/>
          <a:ln>
            <a:noFill/>
          </a:ln>
        </p:spPr>
        <p:txBody>
          <a:bodyPr spcFirstLastPara="1" wrap="square" lIns="91425" tIns="45700" rIns="91425" bIns="45700" anchor="t" anchorCtr="0">
            <a:spAutoFit/>
          </a:bodyPr>
          <a:lstStyle/>
          <a:p>
            <a:pPr marL="27051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 es una técnica usada para elaborar muestras inorgánicas, con el propósito de estudiarlas por fluorescencia de rayos X (XRF), plasma inductivamente acoplado (ICP), absorción atómica (AA) o por cualquier otro método de química húmeda convencional.</a:t>
            </a:r>
            <a:endParaRPr/>
          </a:p>
        </p:txBody>
      </p:sp>
      <p:pic>
        <p:nvPicPr>
          <p:cNvPr id="5379" name="Google Shape;5379;p390"/>
          <p:cNvPicPr preferRelativeResize="0"/>
          <p:nvPr/>
        </p:nvPicPr>
        <p:blipFill rotWithShape="1">
          <a:blip r:embed="rId3">
            <a:alphaModFix/>
          </a:blip>
          <a:srcRect/>
          <a:stretch/>
        </p:blipFill>
        <p:spPr>
          <a:xfrm>
            <a:off x="331791" y="1727201"/>
            <a:ext cx="4359534" cy="4359534"/>
          </a:xfrm>
          <a:prstGeom prst="rect">
            <a:avLst/>
          </a:prstGeom>
          <a:noFill/>
          <a:ln>
            <a:noFill/>
          </a:ln>
        </p:spPr>
      </p:pic>
      <p:sp>
        <p:nvSpPr>
          <p:cNvPr id="5380" name="Google Shape;5380;p390"/>
          <p:cNvSpPr txBox="1"/>
          <p:nvPr/>
        </p:nvSpPr>
        <p:spPr>
          <a:xfrm>
            <a:off x="5011322" y="3668302"/>
            <a:ext cx="17491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Algunas técnicas</a:t>
            </a:r>
            <a:endParaRPr sz="1400" b="1" i="0" u="none" strike="noStrike" cap="none">
              <a:solidFill>
                <a:srgbClr val="3F3F3F"/>
              </a:solidFill>
              <a:latin typeface="Open Sans"/>
              <a:ea typeface="Open Sans"/>
              <a:cs typeface="Open Sans"/>
              <a:sym typeface="Open Sans"/>
            </a:endParaRPr>
          </a:p>
        </p:txBody>
      </p:sp>
      <p:pic>
        <p:nvPicPr>
          <p:cNvPr id="5381" name="Google Shape;5381;p390" descr="Icono&#10;&#10;Descripción generada automáticamente"/>
          <p:cNvPicPr preferRelativeResize="0"/>
          <p:nvPr/>
        </p:nvPicPr>
        <p:blipFill rotWithShape="1">
          <a:blip r:embed="rId4">
            <a:alphaModFix/>
          </a:blip>
          <a:srcRect/>
          <a:stretch/>
        </p:blipFill>
        <p:spPr>
          <a:xfrm>
            <a:off x="7202830" y="6294473"/>
            <a:ext cx="434340" cy="539422"/>
          </a:xfrm>
          <a:prstGeom prst="rect">
            <a:avLst/>
          </a:prstGeom>
          <a:noFill/>
          <a:ln>
            <a:noFill/>
          </a:ln>
        </p:spPr>
      </p:pic>
      <p:sp>
        <p:nvSpPr>
          <p:cNvPr id="5382" name="Google Shape;5382;p390">
            <a:hlinkClick r:id="" action="ppaction://hlinkshowjump?jump=firstslide"/>
          </p:cNvPr>
          <p:cNvSpPr/>
          <p:nvPr/>
        </p:nvSpPr>
        <p:spPr>
          <a:xfrm>
            <a:off x="10643016" y="5741232"/>
            <a:ext cx="360000" cy="360000"/>
          </a:xfrm>
          <a:custGeom>
            <a:avLst/>
            <a:gdLst/>
            <a:ahLst/>
            <a:cxnLst/>
            <a:rect l="l" t="t" r="r" b="b"/>
            <a:pathLst>
              <a:path w="120000" h="120000" extrusionOk="0">
                <a:moveTo>
                  <a:pt x="0" y="0"/>
                </a:moveTo>
                <a:lnTo>
                  <a:pt x="120000" y="0"/>
                </a:lnTo>
                <a:lnTo>
                  <a:pt x="120000" y="120000"/>
                </a:lnTo>
                <a:lnTo>
                  <a:pt x="0" y="120000"/>
                </a:lnTo>
                <a:close/>
                <a:moveTo>
                  <a:pt x="37500" y="60000"/>
                </a:moveTo>
                <a:lnTo>
                  <a:pt x="105000" y="15000"/>
                </a:lnTo>
                <a:lnTo>
                  <a:pt x="105000" y="105000"/>
                </a:lnTo>
                <a:close/>
                <a:moveTo>
                  <a:pt x="26250" y="15000"/>
                </a:moveTo>
                <a:lnTo>
                  <a:pt x="15000" y="15000"/>
                </a:lnTo>
                <a:lnTo>
                  <a:pt x="15000" y="105000"/>
                </a:lnTo>
                <a:lnTo>
                  <a:pt x="26250" y="105000"/>
                </a:lnTo>
                <a:close/>
              </a:path>
              <a:path w="120000" h="120000" fill="darken" extrusionOk="0">
                <a:moveTo>
                  <a:pt x="37500" y="60000"/>
                </a:moveTo>
                <a:lnTo>
                  <a:pt x="105000" y="15000"/>
                </a:lnTo>
                <a:lnTo>
                  <a:pt x="105000" y="105000"/>
                </a:lnTo>
                <a:close/>
                <a:moveTo>
                  <a:pt x="26250" y="15000"/>
                </a:moveTo>
                <a:lnTo>
                  <a:pt x="15000" y="15000"/>
                </a:lnTo>
                <a:lnTo>
                  <a:pt x="15000" y="105000"/>
                </a:lnTo>
                <a:lnTo>
                  <a:pt x="26250" y="105000"/>
                </a:lnTo>
                <a:close/>
              </a:path>
              <a:path w="120000" h="120000" fill="none" extrusionOk="0">
                <a:moveTo>
                  <a:pt x="37500" y="60000"/>
                </a:moveTo>
                <a:lnTo>
                  <a:pt x="105000" y="15000"/>
                </a:lnTo>
                <a:lnTo>
                  <a:pt x="105000" y="105000"/>
                </a:lnTo>
                <a:close/>
                <a:moveTo>
                  <a:pt x="26250" y="15000"/>
                </a:moveTo>
                <a:lnTo>
                  <a:pt x="26250" y="105000"/>
                </a:lnTo>
                <a:lnTo>
                  <a:pt x="15000" y="105000"/>
                </a:lnTo>
                <a:lnTo>
                  <a:pt x="15000" y="1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83" name="Google Shape;5383;p390"/>
          <p:cNvSpPr txBox="1"/>
          <p:nvPr/>
        </p:nvSpPr>
        <p:spPr>
          <a:xfrm>
            <a:off x="5065409" y="4568927"/>
            <a:ext cx="6516350" cy="77264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Entre los fundentes que se consideran más provechosos se encuentran el peróxido de sodio y las mezclas de clorato de potasio o de nitrato de potasio con carbonato de sodio.</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5388"/>
        <p:cNvGrpSpPr/>
        <p:nvPr/>
      </p:nvGrpSpPr>
      <p:grpSpPr>
        <a:xfrm>
          <a:off x="0" y="0"/>
          <a:ext cx="0" cy="0"/>
          <a:chOff x="0" y="0"/>
          <a:chExt cx="0" cy="0"/>
        </a:xfrm>
      </p:grpSpPr>
      <p:pic>
        <p:nvPicPr>
          <p:cNvPr id="5389" name="Google Shape;5389;p391"/>
          <p:cNvPicPr preferRelativeResize="0"/>
          <p:nvPr/>
        </p:nvPicPr>
        <p:blipFill rotWithShape="1">
          <a:blip r:embed="rId3">
            <a:alphaModFix/>
          </a:blip>
          <a:srcRect/>
          <a:stretch/>
        </p:blipFill>
        <p:spPr>
          <a:xfrm>
            <a:off x="5876499" y="3179036"/>
            <a:ext cx="4542602" cy="2389598"/>
          </a:xfrm>
          <a:prstGeom prst="rect">
            <a:avLst/>
          </a:prstGeom>
          <a:noFill/>
          <a:ln>
            <a:noFill/>
          </a:ln>
        </p:spPr>
      </p:pic>
      <p:sp>
        <p:nvSpPr>
          <p:cNvPr id="5390" name="Google Shape;5390;p391"/>
          <p:cNvSpPr/>
          <p:nvPr/>
        </p:nvSpPr>
        <p:spPr>
          <a:xfrm>
            <a:off x="6760519" y="191650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91" name="Google Shape;5391;p391"/>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392" name="Google Shape;5392;p391"/>
          <p:cNvSpPr txBox="1"/>
          <p:nvPr/>
        </p:nvSpPr>
        <p:spPr>
          <a:xfrm>
            <a:off x="7637170" y="2057623"/>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93" name="Google Shape;5393;p391"/>
          <p:cNvSpPr txBox="1"/>
          <p:nvPr/>
        </p:nvSpPr>
        <p:spPr>
          <a:xfrm>
            <a:off x="4713842" y="2575697"/>
            <a:ext cx="6867917" cy="77264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uno de los métodos de separación eficientes y simples en química analítica. Al contrario, en la separación por precipitación, la extracción posee el beneficio de procurar separaciones demasiado netas y más limpias. </a:t>
            </a:r>
            <a:endParaRPr/>
          </a:p>
        </p:txBody>
      </p:sp>
      <p:pic>
        <p:nvPicPr>
          <p:cNvPr id="5394" name="Google Shape;5394;p391" descr="Icono&#10;&#10;Descripción generada automáticamente"/>
          <p:cNvPicPr preferRelativeResize="0"/>
          <p:nvPr/>
        </p:nvPicPr>
        <p:blipFill rotWithShape="1">
          <a:blip r:embed="rId4">
            <a:alphaModFix/>
          </a:blip>
          <a:srcRect/>
          <a:stretch/>
        </p:blipFill>
        <p:spPr>
          <a:xfrm>
            <a:off x="6940253" y="6204647"/>
            <a:ext cx="434340" cy="539422"/>
          </a:xfrm>
          <a:prstGeom prst="rect">
            <a:avLst/>
          </a:prstGeom>
          <a:noFill/>
          <a:ln>
            <a:noFill/>
          </a:ln>
        </p:spPr>
      </p:pic>
      <p:pic>
        <p:nvPicPr>
          <p:cNvPr id="5395" name="Google Shape;5395;p391"/>
          <p:cNvPicPr preferRelativeResize="0"/>
          <p:nvPr/>
        </p:nvPicPr>
        <p:blipFill rotWithShape="1">
          <a:blip r:embed="rId5">
            <a:alphaModFix/>
          </a:blip>
          <a:srcRect/>
          <a:stretch/>
        </p:blipFill>
        <p:spPr>
          <a:xfrm>
            <a:off x="396704" y="1701815"/>
            <a:ext cx="4502832" cy="4502832"/>
          </a:xfrm>
          <a:prstGeom prst="rect">
            <a:avLst/>
          </a:prstGeom>
          <a:noFill/>
          <a:ln>
            <a:noFill/>
          </a:ln>
        </p:spPr>
      </p:pic>
      <p:sp>
        <p:nvSpPr>
          <p:cNvPr id="5396" name="Google Shape;5396;p391"/>
          <p:cNvSpPr txBox="1"/>
          <p:nvPr/>
        </p:nvSpPr>
        <p:spPr>
          <a:xfrm>
            <a:off x="4641916" y="5414745"/>
            <a:ext cx="36631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1" u="none" strike="noStrike" cap="none">
                <a:solidFill>
                  <a:srgbClr val="1F3864"/>
                </a:solidFill>
                <a:latin typeface="Open Sans"/>
                <a:ea typeface="Open Sans"/>
                <a:cs typeface="Open Sans"/>
                <a:sym typeface="Open Sans"/>
              </a:rPr>
              <a:t>Proceso básico de extracción líquido/líquido</a:t>
            </a:r>
            <a:endParaRPr sz="1400" b="0" i="0" u="none" strike="noStrike" cap="none">
              <a:solidFill>
                <a:srgbClr val="1F3864"/>
              </a:solidFill>
              <a:latin typeface="Open Sans"/>
              <a:ea typeface="Open Sans"/>
              <a:cs typeface="Open Sans"/>
              <a:sym typeface="Open Sans"/>
            </a:endParaRPr>
          </a:p>
        </p:txBody>
      </p:sp>
      <p:sp>
        <p:nvSpPr>
          <p:cNvPr id="5397" name="Google Shape;5397;p391"/>
          <p:cNvSpPr txBox="1"/>
          <p:nvPr/>
        </p:nvSpPr>
        <p:spPr>
          <a:xfrm>
            <a:off x="4365572" y="5780209"/>
            <a:ext cx="68691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el botón siguiente para ver los métodos de separación por extracción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392"/>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04" name="Google Shape;5404;p392"/>
          <p:cNvSpPr/>
          <p:nvPr/>
        </p:nvSpPr>
        <p:spPr>
          <a:xfrm>
            <a:off x="477482"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05" name="Google Shape;5405;p392"/>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406" name="Google Shape;5406;p392"/>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5407" name="Google Shape;5407;p392" descr="Icono&#10;&#10;Descripción generada automáticamente"/>
          <p:cNvPicPr preferRelativeResize="0"/>
          <p:nvPr/>
        </p:nvPicPr>
        <p:blipFill rotWithShape="1">
          <a:blip r:embed="rId3">
            <a:alphaModFix/>
          </a:blip>
          <a:srcRect/>
          <a:stretch/>
        </p:blipFill>
        <p:spPr>
          <a:xfrm>
            <a:off x="2851676" y="3128646"/>
            <a:ext cx="434340" cy="539422"/>
          </a:xfrm>
          <a:prstGeom prst="rect">
            <a:avLst/>
          </a:prstGeom>
          <a:noFill/>
          <a:ln>
            <a:noFill/>
          </a:ln>
        </p:spPr>
      </p:pic>
      <p:sp>
        <p:nvSpPr>
          <p:cNvPr id="5408" name="Google Shape;5408;p392"/>
          <p:cNvSpPr txBox="1"/>
          <p:nvPr/>
        </p:nvSpPr>
        <p:spPr>
          <a:xfrm>
            <a:off x="4138594" y="4433966"/>
            <a:ext cx="42066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5409" name="Google Shape;5409;p392"/>
          <p:cNvSpPr/>
          <p:nvPr/>
        </p:nvSpPr>
        <p:spPr>
          <a:xfrm>
            <a:off x="4250695"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10" name="Google Shape;5410;p392"/>
          <p:cNvSpPr txBox="1"/>
          <p:nvPr/>
        </p:nvSpPr>
        <p:spPr>
          <a:xfrm>
            <a:off x="4630523" y="2484746"/>
            <a:ext cx="2961067" cy="30777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411" name="Google Shape;5411;p392"/>
          <p:cNvSpPr/>
          <p:nvPr/>
        </p:nvSpPr>
        <p:spPr>
          <a:xfrm>
            <a:off x="8092550"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12" name="Google Shape;5412;p392"/>
          <p:cNvSpPr txBox="1"/>
          <p:nvPr/>
        </p:nvSpPr>
        <p:spPr>
          <a:xfrm>
            <a:off x="8472378" y="2484746"/>
            <a:ext cx="2946640"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413" name="Google Shape;5413;p392"/>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14" name="Google Shape;5414;p392"/>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415" name="Google Shape;5415;p392"/>
          <p:cNvPicPr preferRelativeResize="0"/>
          <p:nvPr/>
        </p:nvPicPr>
        <p:blipFill rotWithShape="1">
          <a:blip r:embed="rId4">
            <a:alphaModFix/>
          </a:blip>
          <a:srcRect/>
          <a:stretch/>
        </p:blipFill>
        <p:spPr>
          <a:xfrm>
            <a:off x="1350803" y="2756612"/>
            <a:ext cx="1207382" cy="1207382"/>
          </a:xfrm>
          <a:prstGeom prst="rect">
            <a:avLst/>
          </a:prstGeom>
          <a:noFill/>
          <a:ln>
            <a:noFill/>
          </a:ln>
        </p:spPr>
      </p:pic>
      <p:pic>
        <p:nvPicPr>
          <p:cNvPr id="5416" name="Google Shape;5416;p392"/>
          <p:cNvPicPr preferRelativeResize="0"/>
          <p:nvPr/>
        </p:nvPicPr>
        <p:blipFill rotWithShape="1">
          <a:blip r:embed="rId5">
            <a:alphaModFix/>
          </a:blip>
          <a:srcRect/>
          <a:stretch/>
        </p:blipFill>
        <p:spPr>
          <a:xfrm>
            <a:off x="5358354" y="2721958"/>
            <a:ext cx="1304388" cy="1304388"/>
          </a:xfrm>
          <a:prstGeom prst="rect">
            <a:avLst/>
          </a:prstGeom>
          <a:noFill/>
          <a:ln>
            <a:noFill/>
          </a:ln>
        </p:spPr>
      </p:pic>
      <p:pic>
        <p:nvPicPr>
          <p:cNvPr id="5417" name="Google Shape;5417;p392"/>
          <p:cNvPicPr preferRelativeResize="0"/>
          <p:nvPr/>
        </p:nvPicPr>
        <p:blipFill rotWithShape="1">
          <a:blip r:embed="rId6">
            <a:alphaModFix/>
          </a:blip>
          <a:srcRect/>
          <a:stretch/>
        </p:blipFill>
        <p:spPr>
          <a:xfrm>
            <a:off x="9617168" y="2746163"/>
            <a:ext cx="1304388" cy="1304388"/>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5422"/>
        <p:cNvGrpSpPr/>
        <p:nvPr/>
      </p:nvGrpSpPr>
      <p:grpSpPr>
        <a:xfrm>
          <a:off x="0" y="0"/>
          <a:ext cx="0" cy="0"/>
          <a:chOff x="0" y="0"/>
          <a:chExt cx="0" cy="0"/>
        </a:xfrm>
      </p:grpSpPr>
      <p:sp>
        <p:nvSpPr>
          <p:cNvPr id="5423" name="Google Shape;5423;p393"/>
          <p:cNvSpPr/>
          <p:nvPr/>
        </p:nvSpPr>
        <p:spPr>
          <a:xfrm>
            <a:off x="477483" y="3606537"/>
            <a:ext cx="11251000" cy="2509450"/>
          </a:xfrm>
          <a:prstGeom prst="rect">
            <a:avLst/>
          </a:prstGeom>
          <a:no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4" name="Google Shape;5424;p393"/>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5" name="Google Shape;5425;p393"/>
          <p:cNvSpPr/>
          <p:nvPr/>
        </p:nvSpPr>
        <p:spPr>
          <a:xfrm>
            <a:off x="477482" y="2364217"/>
            <a:ext cx="3635932" cy="584735"/>
          </a:xfrm>
          <a:prstGeom prst="roundRect">
            <a:avLst>
              <a:gd name="adj" fmla="val 16667"/>
            </a:avLst>
          </a:prstGeom>
          <a:solidFill>
            <a:srgbClr val="DDEAF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26" name="Google Shape;5426;p393"/>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427" name="Google Shape;5427;p393"/>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5428" name="Google Shape;5428;p393" descr="Icono&#10;&#10;Descripción generada automáticamente"/>
          <p:cNvPicPr preferRelativeResize="0"/>
          <p:nvPr/>
        </p:nvPicPr>
        <p:blipFill rotWithShape="1">
          <a:blip r:embed="rId3">
            <a:alphaModFix/>
          </a:blip>
          <a:srcRect/>
          <a:stretch/>
        </p:blipFill>
        <p:spPr>
          <a:xfrm>
            <a:off x="3214336" y="2725884"/>
            <a:ext cx="434340" cy="539422"/>
          </a:xfrm>
          <a:prstGeom prst="rect">
            <a:avLst/>
          </a:prstGeom>
          <a:noFill/>
          <a:ln>
            <a:noFill/>
          </a:ln>
        </p:spPr>
      </p:pic>
      <p:sp>
        <p:nvSpPr>
          <p:cNvPr id="5429" name="Google Shape;5429;p393"/>
          <p:cNvSpPr txBox="1"/>
          <p:nvPr/>
        </p:nvSpPr>
        <p:spPr>
          <a:xfrm>
            <a:off x="1052736" y="4109460"/>
            <a:ext cx="10031849" cy="143885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Si se pone en contacto dos disolventes inmiscibles entre sí, la sustancia soluble en los dos se comparte o distribuye en las dos etapas. Se establece entonces al final un equilibrio dinámico. </a:t>
            </a:r>
            <a:endParaRPr/>
          </a:p>
          <a:p>
            <a:pPr marL="0" marR="0" lvl="0" indent="0" algn="ctr" rtl="0">
              <a:lnSpc>
                <a:spcPct val="107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A</a:t>
            </a:r>
            <a:r>
              <a:rPr lang="es-ES" sz="1400" b="1" i="0" u="none" strike="noStrike" cap="none" baseline="-25000">
                <a:solidFill>
                  <a:srgbClr val="3F3F3F"/>
                </a:solidFill>
                <a:latin typeface="Open Sans"/>
                <a:ea typeface="Open Sans"/>
                <a:cs typeface="Open Sans"/>
                <a:sym typeface="Open Sans"/>
              </a:rPr>
              <a:t>1 </a:t>
            </a:r>
            <a:r>
              <a:rPr lang="es-ES" sz="1400" b="1" i="0" u="none" strike="noStrike" cap="none">
                <a:solidFill>
                  <a:srgbClr val="3F3F3F"/>
                </a:solidFill>
                <a:latin typeface="Open Sans"/>
                <a:ea typeface="Open Sans"/>
                <a:cs typeface="Open Sans"/>
                <a:sym typeface="Open Sans"/>
              </a:rPr>
              <a:t>↔ A</a:t>
            </a:r>
            <a:r>
              <a:rPr lang="es-ES" sz="1400" b="1" i="0" u="none" strike="noStrike" cap="none" baseline="-25000">
                <a:solidFill>
                  <a:srgbClr val="3F3F3F"/>
                </a:solidFill>
                <a:latin typeface="Open Sans"/>
                <a:ea typeface="Open Sans"/>
                <a:cs typeface="Open Sans"/>
                <a:sym typeface="Open Sans"/>
              </a:rPr>
              <a:t>2</a:t>
            </a: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En donde A1 y A2 equivale al soluto A en los disolventes 1 y 2. La constante de equilibrio para el reparto de soluto puede manifestarse en forma de actividades de la especie pertinente. </a:t>
            </a:r>
            <a:endParaRPr/>
          </a:p>
        </p:txBody>
      </p:sp>
      <p:sp>
        <p:nvSpPr>
          <p:cNvPr id="5430" name="Google Shape;5430;p393"/>
          <p:cNvSpPr/>
          <p:nvPr/>
        </p:nvSpPr>
        <p:spPr>
          <a:xfrm>
            <a:off x="4250695"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1" name="Google Shape;5431;p393"/>
          <p:cNvSpPr txBox="1"/>
          <p:nvPr/>
        </p:nvSpPr>
        <p:spPr>
          <a:xfrm>
            <a:off x="4630523" y="2484746"/>
            <a:ext cx="2961067" cy="30777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432" name="Google Shape;5432;p393"/>
          <p:cNvSpPr/>
          <p:nvPr/>
        </p:nvSpPr>
        <p:spPr>
          <a:xfrm>
            <a:off x="8092550"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3" name="Google Shape;5433;p393"/>
          <p:cNvSpPr txBox="1"/>
          <p:nvPr/>
        </p:nvSpPr>
        <p:spPr>
          <a:xfrm>
            <a:off x="8472378" y="2484746"/>
            <a:ext cx="2946640"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434" name="Google Shape;5434;p393"/>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5" name="Google Shape;5435;p393"/>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436" name="Google Shape;5436;p393"/>
          <p:cNvPicPr preferRelativeResize="0"/>
          <p:nvPr/>
        </p:nvPicPr>
        <p:blipFill rotWithShape="1">
          <a:blip r:embed="rId4">
            <a:alphaModFix/>
          </a:blip>
          <a:srcRect/>
          <a:stretch/>
        </p:blipFill>
        <p:spPr>
          <a:xfrm>
            <a:off x="5579264" y="2771998"/>
            <a:ext cx="834539" cy="834539"/>
          </a:xfrm>
          <a:prstGeom prst="rect">
            <a:avLst/>
          </a:prstGeom>
          <a:noFill/>
          <a:ln>
            <a:noFill/>
          </a:ln>
        </p:spPr>
      </p:pic>
      <p:pic>
        <p:nvPicPr>
          <p:cNvPr id="5437" name="Google Shape;5437;p393"/>
          <p:cNvPicPr preferRelativeResize="0"/>
          <p:nvPr/>
        </p:nvPicPr>
        <p:blipFill rotWithShape="1">
          <a:blip r:embed="rId5">
            <a:alphaModFix/>
          </a:blip>
          <a:srcRect/>
          <a:stretch/>
        </p:blipFill>
        <p:spPr>
          <a:xfrm>
            <a:off x="9617168" y="2746163"/>
            <a:ext cx="828000" cy="828000"/>
          </a:xfrm>
          <a:prstGeom prst="rect">
            <a:avLst/>
          </a:prstGeom>
          <a:noFill/>
          <a:ln>
            <a:noFill/>
          </a:ln>
        </p:spPr>
      </p:pic>
      <p:pic>
        <p:nvPicPr>
          <p:cNvPr id="5438" name="Google Shape;5438;p393"/>
          <p:cNvPicPr preferRelativeResize="0"/>
          <p:nvPr/>
        </p:nvPicPr>
        <p:blipFill rotWithShape="1">
          <a:blip r:embed="rId6">
            <a:alphaModFix/>
          </a:blip>
          <a:srcRect/>
          <a:stretch/>
        </p:blipFill>
        <p:spPr>
          <a:xfrm>
            <a:off x="1350803" y="2756612"/>
            <a:ext cx="1207382" cy="1207382"/>
          </a:xfrm>
          <a:prstGeom prst="rect">
            <a:avLst/>
          </a:prstGeom>
          <a:noFill/>
          <a:ln>
            <a:noFill/>
          </a:ln>
        </p:spPr>
      </p:pic>
      <p:sp>
        <p:nvSpPr>
          <p:cNvPr id="5439" name="Google Shape;5439;p393">
            <a:hlinkClick r:id="" action="ppaction://hlinkshowjump?jump=lastslide"/>
          </p:cNvPr>
          <p:cNvSpPr/>
          <p:nvPr/>
        </p:nvSpPr>
        <p:spPr>
          <a:xfrm>
            <a:off x="11264584" y="4648887"/>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440" name="Google Shape;5440;p393" descr="Icono&#10;&#10;Descripción generada automáticamente"/>
          <p:cNvPicPr preferRelativeResize="0"/>
          <p:nvPr/>
        </p:nvPicPr>
        <p:blipFill rotWithShape="1">
          <a:blip r:embed="rId3">
            <a:alphaModFix/>
          </a:blip>
          <a:srcRect/>
          <a:stretch/>
        </p:blipFill>
        <p:spPr>
          <a:xfrm>
            <a:off x="11225410" y="5006125"/>
            <a:ext cx="434340" cy="539422"/>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5445"/>
        <p:cNvGrpSpPr/>
        <p:nvPr/>
      </p:nvGrpSpPr>
      <p:grpSpPr>
        <a:xfrm>
          <a:off x="0" y="0"/>
          <a:ext cx="0" cy="0"/>
          <a:chOff x="0" y="0"/>
          <a:chExt cx="0" cy="0"/>
        </a:xfrm>
      </p:grpSpPr>
      <p:sp>
        <p:nvSpPr>
          <p:cNvPr id="5446" name="Google Shape;5446;p394"/>
          <p:cNvSpPr/>
          <p:nvPr/>
        </p:nvSpPr>
        <p:spPr>
          <a:xfrm>
            <a:off x="477483" y="3606537"/>
            <a:ext cx="11251000" cy="2509450"/>
          </a:xfrm>
          <a:prstGeom prst="rect">
            <a:avLst/>
          </a:prstGeom>
          <a:no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7" name="Google Shape;5447;p394"/>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8" name="Google Shape;5448;p394"/>
          <p:cNvSpPr/>
          <p:nvPr/>
        </p:nvSpPr>
        <p:spPr>
          <a:xfrm>
            <a:off x="477482" y="2364217"/>
            <a:ext cx="3635932" cy="584735"/>
          </a:xfrm>
          <a:prstGeom prst="roundRect">
            <a:avLst>
              <a:gd name="adj" fmla="val 16667"/>
            </a:avLst>
          </a:prstGeom>
          <a:solidFill>
            <a:srgbClr val="DDEAF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9" name="Google Shape;5449;p394"/>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450" name="Google Shape;5450;p394"/>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5451" name="Google Shape;5451;p394" descr="Icono&#10;&#10;Descripción generada automáticamente"/>
          <p:cNvPicPr preferRelativeResize="0"/>
          <p:nvPr/>
        </p:nvPicPr>
        <p:blipFill rotWithShape="1">
          <a:blip r:embed="rId3">
            <a:alphaModFix/>
          </a:blip>
          <a:srcRect/>
          <a:stretch/>
        </p:blipFill>
        <p:spPr>
          <a:xfrm>
            <a:off x="3214336" y="2725884"/>
            <a:ext cx="434340" cy="539422"/>
          </a:xfrm>
          <a:prstGeom prst="rect">
            <a:avLst/>
          </a:prstGeom>
          <a:noFill/>
          <a:ln>
            <a:noFill/>
          </a:ln>
        </p:spPr>
      </p:pic>
      <p:sp>
        <p:nvSpPr>
          <p:cNvPr id="5452" name="Google Shape;5452;p394"/>
          <p:cNvSpPr txBox="1"/>
          <p:nvPr/>
        </p:nvSpPr>
        <p:spPr>
          <a:xfrm>
            <a:off x="1052736" y="4109460"/>
            <a:ext cx="10031700" cy="1385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Donde Kd es el coeficiente de distribución o reparto y A1 y A2 son las concentraciones completas del soluto A en dos fases comunes. El coeficiente de distribución se preserva suficientemente constante por intervalos considerables de concentración y de otras condiciones. Este coeficiente,</a:t>
            </a:r>
            <a:r>
              <a:rPr lang="es-ES">
                <a:solidFill>
                  <a:srgbClr val="3F3F3F"/>
                </a:solidFill>
                <a:latin typeface="Open Sans"/>
                <a:ea typeface="Open Sans"/>
                <a:cs typeface="Open Sans"/>
                <a:sym typeface="Open Sans"/>
              </a:rPr>
              <a:t> </a:t>
            </a:r>
            <a:r>
              <a:rPr lang="es-ES" sz="1400" b="0" i="0" u="none" strike="noStrike" cap="none">
                <a:solidFill>
                  <a:srgbClr val="3F3F3F"/>
                </a:solidFill>
                <a:latin typeface="Open Sans"/>
                <a:ea typeface="Open Sans"/>
                <a:cs typeface="Open Sans"/>
                <a:sym typeface="Open Sans"/>
              </a:rPr>
              <a:t>se ha explicado anteriormente (Ver Extracción </a:t>
            </a:r>
            <a:r>
              <a:rPr lang="es-ES">
                <a:solidFill>
                  <a:srgbClr val="3F3F3F"/>
                </a:solidFill>
                <a:latin typeface="Open Sans"/>
                <a:ea typeface="Open Sans"/>
                <a:cs typeface="Open Sans"/>
                <a:sym typeface="Open Sans"/>
              </a:rPr>
              <a:t>líquido</a:t>
            </a:r>
            <a:r>
              <a:rPr lang="es-ES" sz="1400" b="0" i="0" u="none" strike="noStrike" cap="none">
                <a:solidFill>
                  <a:srgbClr val="3F3F3F"/>
                </a:solidFill>
                <a:latin typeface="Open Sans"/>
                <a:ea typeface="Open Sans"/>
                <a:cs typeface="Open Sans"/>
                <a:sym typeface="Open Sans"/>
              </a:rPr>
              <a:t>-líquido simple), define </a:t>
            </a:r>
            <a:r>
              <a:rPr lang="es-ES">
                <a:solidFill>
                  <a:srgbClr val="3F3F3F"/>
                </a:solidFill>
                <a:latin typeface="Open Sans"/>
                <a:ea typeface="Open Sans"/>
                <a:cs typeface="Open Sans"/>
                <a:sym typeface="Open Sans"/>
              </a:rPr>
              <a:t>que</a:t>
            </a:r>
            <a:r>
              <a:rPr lang="es-ES" sz="1400" b="0" i="0" u="none" strike="noStrike" cap="none">
                <a:solidFill>
                  <a:srgbClr val="3F3F3F"/>
                </a:solidFill>
                <a:latin typeface="Open Sans"/>
                <a:ea typeface="Open Sans"/>
                <a:cs typeface="Open Sans"/>
                <a:sym typeface="Open Sans"/>
              </a:rPr>
              <a:t> a una temperatura determinada, la relación de concentraciones del compuesto en cada disolvente es siempre constante, y esta constante es lo que se denomina coeficiente de distribución o de reparto (K = concentración en disolvente2 / concentración en </a:t>
            </a:r>
            <a:r>
              <a:rPr lang="es-ES">
                <a:solidFill>
                  <a:srgbClr val="3F3F3F"/>
                </a:solidFill>
                <a:latin typeface="Open Sans"/>
                <a:ea typeface="Open Sans"/>
                <a:cs typeface="Open Sans"/>
                <a:sym typeface="Open Sans"/>
              </a:rPr>
              <a:t>disolvente 1</a:t>
            </a:r>
            <a:r>
              <a:rPr lang="es-ES" sz="1400" b="0" i="0" u="none" strike="noStrike" cap="none">
                <a:solidFill>
                  <a:srgbClr val="3F3F3F"/>
                </a:solidFill>
                <a:latin typeface="Open Sans"/>
                <a:ea typeface="Open Sans"/>
                <a:cs typeface="Open Sans"/>
                <a:sym typeface="Open Sans"/>
              </a:rPr>
              <a:t>).</a:t>
            </a:r>
            <a:endParaRPr sz="1400" b="0" i="0" u="none" strike="noStrike" cap="none">
              <a:solidFill>
                <a:srgbClr val="3F3F3F"/>
              </a:solidFill>
              <a:latin typeface="Open Sans"/>
              <a:ea typeface="Open Sans"/>
              <a:cs typeface="Open Sans"/>
              <a:sym typeface="Open Sans"/>
            </a:endParaRPr>
          </a:p>
        </p:txBody>
      </p:sp>
      <p:sp>
        <p:nvSpPr>
          <p:cNvPr id="5453" name="Google Shape;5453;p394"/>
          <p:cNvSpPr/>
          <p:nvPr/>
        </p:nvSpPr>
        <p:spPr>
          <a:xfrm>
            <a:off x="4250695"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54" name="Google Shape;5454;p394"/>
          <p:cNvSpPr txBox="1"/>
          <p:nvPr/>
        </p:nvSpPr>
        <p:spPr>
          <a:xfrm>
            <a:off x="4630523" y="2484746"/>
            <a:ext cx="2961067" cy="30777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455" name="Google Shape;5455;p394"/>
          <p:cNvSpPr/>
          <p:nvPr/>
        </p:nvSpPr>
        <p:spPr>
          <a:xfrm>
            <a:off x="8092550"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56" name="Google Shape;5456;p394"/>
          <p:cNvSpPr txBox="1"/>
          <p:nvPr/>
        </p:nvSpPr>
        <p:spPr>
          <a:xfrm>
            <a:off x="8472378" y="2484746"/>
            <a:ext cx="2946640"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457" name="Google Shape;5457;p394"/>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58" name="Google Shape;5458;p394"/>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459" name="Google Shape;5459;p394"/>
          <p:cNvPicPr preferRelativeResize="0"/>
          <p:nvPr/>
        </p:nvPicPr>
        <p:blipFill rotWithShape="1">
          <a:blip r:embed="rId4">
            <a:alphaModFix/>
          </a:blip>
          <a:srcRect/>
          <a:stretch/>
        </p:blipFill>
        <p:spPr>
          <a:xfrm>
            <a:off x="5579264" y="2771998"/>
            <a:ext cx="834539" cy="834539"/>
          </a:xfrm>
          <a:prstGeom prst="rect">
            <a:avLst/>
          </a:prstGeom>
          <a:noFill/>
          <a:ln>
            <a:noFill/>
          </a:ln>
        </p:spPr>
      </p:pic>
      <p:pic>
        <p:nvPicPr>
          <p:cNvPr id="5460" name="Google Shape;5460;p394"/>
          <p:cNvPicPr preferRelativeResize="0"/>
          <p:nvPr/>
        </p:nvPicPr>
        <p:blipFill rotWithShape="1">
          <a:blip r:embed="rId5">
            <a:alphaModFix/>
          </a:blip>
          <a:srcRect/>
          <a:stretch/>
        </p:blipFill>
        <p:spPr>
          <a:xfrm>
            <a:off x="9617168" y="2746163"/>
            <a:ext cx="828000" cy="828000"/>
          </a:xfrm>
          <a:prstGeom prst="rect">
            <a:avLst/>
          </a:prstGeom>
          <a:noFill/>
          <a:ln>
            <a:noFill/>
          </a:ln>
        </p:spPr>
      </p:pic>
      <p:pic>
        <p:nvPicPr>
          <p:cNvPr id="5461" name="Google Shape;5461;p394"/>
          <p:cNvPicPr preferRelativeResize="0"/>
          <p:nvPr/>
        </p:nvPicPr>
        <p:blipFill rotWithShape="1">
          <a:blip r:embed="rId6">
            <a:alphaModFix/>
          </a:blip>
          <a:srcRect/>
          <a:stretch/>
        </p:blipFill>
        <p:spPr>
          <a:xfrm>
            <a:off x="1350803" y="2756612"/>
            <a:ext cx="1207382" cy="1207382"/>
          </a:xfrm>
          <a:prstGeom prst="rect">
            <a:avLst/>
          </a:prstGeom>
          <a:noFill/>
          <a:ln>
            <a:noFill/>
          </a:ln>
        </p:spPr>
      </p:pic>
      <p:sp>
        <p:nvSpPr>
          <p:cNvPr id="5462" name="Google Shape;5462;p394">
            <a:hlinkClick r:id="" action="ppaction://hlinkshowjump?jump=lastslide"/>
          </p:cNvPr>
          <p:cNvSpPr/>
          <p:nvPr/>
        </p:nvSpPr>
        <p:spPr>
          <a:xfrm>
            <a:off x="11264584" y="4648887"/>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463" name="Google Shape;5463;p394" descr="Icono&#10;&#10;Descripción generada automáticamente"/>
          <p:cNvPicPr preferRelativeResize="0"/>
          <p:nvPr/>
        </p:nvPicPr>
        <p:blipFill rotWithShape="1">
          <a:blip r:embed="rId3">
            <a:alphaModFix/>
          </a:blip>
          <a:srcRect/>
          <a:stretch/>
        </p:blipFill>
        <p:spPr>
          <a:xfrm>
            <a:off x="11225410" y="5006125"/>
            <a:ext cx="434340" cy="539422"/>
          </a:xfrm>
          <a:prstGeom prst="rect">
            <a:avLst/>
          </a:prstGeom>
          <a:noFill/>
          <a:ln>
            <a:noFill/>
          </a:ln>
        </p:spPr>
      </p:pic>
      <p:sp>
        <p:nvSpPr>
          <p:cNvPr id="5464" name="Google Shape;5464;p394">
            <a:hlinkClick r:id="" action="ppaction://hlinkshowjump?jump=firstslide"/>
          </p:cNvPr>
          <p:cNvSpPr/>
          <p:nvPr/>
        </p:nvSpPr>
        <p:spPr>
          <a:xfrm>
            <a:off x="598554" y="4527028"/>
            <a:ext cx="360000" cy="359764"/>
          </a:xfrm>
          <a:custGeom>
            <a:avLst/>
            <a:gdLst/>
            <a:ahLst/>
            <a:cxnLst/>
            <a:rect l="l" t="t" r="r" b="b"/>
            <a:pathLst>
              <a:path w="120000" h="120000" extrusionOk="0">
                <a:moveTo>
                  <a:pt x="0" y="0"/>
                </a:moveTo>
                <a:lnTo>
                  <a:pt x="120000" y="0"/>
                </a:lnTo>
                <a:lnTo>
                  <a:pt x="120000" y="120000"/>
                </a:lnTo>
                <a:lnTo>
                  <a:pt x="0" y="120000"/>
                </a:lnTo>
                <a:close/>
                <a:moveTo>
                  <a:pt x="37515" y="60000"/>
                </a:moveTo>
                <a:lnTo>
                  <a:pt x="104971" y="15000"/>
                </a:lnTo>
                <a:lnTo>
                  <a:pt x="104971" y="105000"/>
                </a:lnTo>
                <a:close/>
                <a:moveTo>
                  <a:pt x="26272" y="15000"/>
                </a:moveTo>
                <a:lnTo>
                  <a:pt x="15029" y="15000"/>
                </a:lnTo>
                <a:lnTo>
                  <a:pt x="15029" y="105000"/>
                </a:lnTo>
                <a:lnTo>
                  <a:pt x="26272" y="105000"/>
                </a:lnTo>
                <a:close/>
              </a:path>
              <a:path w="120000" h="120000" fill="darken" extrusionOk="0">
                <a:moveTo>
                  <a:pt x="37515" y="60000"/>
                </a:moveTo>
                <a:lnTo>
                  <a:pt x="104971" y="15000"/>
                </a:lnTo>
                <a:lnTo>
                  <a:pt x="104971" y="105000"/>
                </a:lnTo>
                <a:close/>
                <a:moveTo>
                  <a:pt x="26272" y="15000"/>
                </a:moveTo>
                <a:lnTo>
                  <a:pt x="15029" y="15000"/>
                </a:lnTo>
                <a:lnTo>
                  <a:pt x="15029" y="105000"/>
                </a:lnTo>
                <a:lnTo>
                  <a:pt x="26272" y="105000"/>
                </a:lnTo>
                <a:close/>
              </a:path>
              <a:path w="120000" h="120000" fill="none" extrusionOk="0">
                <a:moveTo>
                  <a:pt x="37515" y="60000"/>
                </a:moveTo>
                <a:lnTo>
                  <a:pt x="104971" y="15000"/>
                </a:lnTo>
                <a:lnTo>
                  <a:pt x="104971" y="105000"/>
                </a:lnTo>
                <a:close/>
                <a:moveTo>
                  <a:pt x="26272" y="15000"/>
                </a:moveTo>
                <a:lnTo>
                  <a:pt x="26272" y="105000"/>
                </a:lnTo>
                <a:lnTo>
                  <a:pt x="15029" y="105000"/>
                </a:lnTo>
                <a:lnTo>
                  <a:pt x="15029"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0" name="Google Shape;5470;p395"/>
          <p:cNvSpPr/>
          <p:nvPr/>
        </p:nvSpPr>
        <p:spPr>
          <a:xfrm>
            <a:off x="477483" y="3606537"/>
            <a:ext cx="11251000" cy="2509450"/>
          </a:xfrm>
          <a:prstGeom prst="rect">
            <a:avLst/>
          </a:prstGeom>
          <a:no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471" name="Google Shape;5471;p395"/>
          <p:cNvPicPr preferRelativeResize="0"/>
          <p:nvPr/>
        </p:nvPicPr>
        <p:blipFill rotWithShape="1">
          <a:blip r:embed="rId3">
            <a:alphaModFix/>
          </a:blip>
          <a:srcRect/>
          <a:stretch/>
        </p:blipFill>
        <p:spPr>
          <a:xfrm>
            <a:off x="1350803" y="2756612"/>
            <a:ext cx="1207382" cy="1207382"/>
          </a:xfrm>
          <a:prstGeom prst="rect">
            <a:avLst/>
          </a:prstGeom>
          <a:noFill/>
          <a:ln>
            <a:noFill/>
          </a:ln>
        </p:spPr>
      </p:pic>
      <p:sp>
        <p:nvSpPr>
          <p:cNvPr id="5472" name="Google Shape;5472;p395"/>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3" name="Google Shape;5473;p395"/>
          <p:cNvSpPr/>
          <p:nvPr/>
        </p:nvSpPr>
        <p:spPr>
          <a:xfrm>
            <a:off x="477482" y="2364217"/>
            <a:ext cx="3635932" cy="584735"/>
          </a:xfrm>
          <a:prstGeom prst="roundRect">
            <a:avLst>
              <a:gd name="adj" fmla="val 16667"/>
            </a:avLst>
          </a:prstGeom>
          <a:solidFill>
            <a:srgbClr val="DDEAF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4" name="Google Shape;5474;p395"/>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475" name="Google Shape;5475;p395"/>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5476" name="Google Shape;5476;p395" descr="Icono&#10;&#10;Descripción generada automáticamente"/>
          <p:cNvPicPr preferRelativeResize="0"/>
          <p:nvPr/>
        </p:nvPicPr>
        <p:blipFill rotWithShape="1">
          <a:blip r:embed="rId4">
            <a:alphaModFix/>
          </a:blip>
          <a:srcRect/>
          <a:stretch/>
        </p:blipFill>
        <p:spPr>
          <a:xfrm>
            <a:off x="3214336" y="2725884"/>
            <a:ext cx="434340" cy="539422"/>
          </a:xfrm>
          <a:prstGeom prst="rect">
            <a:avLst/>
          </a:prstGeom>
          <a:noFill/>
          <a:ln>
            <a:noFill/>
          </a:ln>
        </p:spPr>
      </p:pic>
      <p:sp>
        <p:nvSpPr>
          <p:cNvPr id="5477" name="Google Shape;5477;p395"/>
          <p:cNvSpPr txBox="1"/>
          <p:nvPr/>
        </p:nvSpPr>
        <p:spPr>
          <a:xfrm>
            <a:off x="1097706" y="4304330"/>
            <a:ext cx="10031700" cy="12300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Las exigencias generales necesarias para que un proceso de extracción sea conveniente como método de separación cuantitativa de productos químicos, son en esencia los mismos que deben cumplir otros métodos de separación. El componente definido debe </a:t>
            </a:r>
            <a:r>
              <a:rPr lang="es-ES">
                <a:solidFill>
                  <a:srgbClr val="3F3F3F"/>
                </a:solidFill>
                <a:latin typeface="Open Sans"/>
                <a:ea typeface="Open Sans"/>
                <a:cs typeface="Open Sans"/>
                <a:sym typeface="Open Sans"/>
              </a:rPr>
              <a:t>separarse</a:t>
            </a:r>
            <a:r>
              <a:rPr lang="es-ES" sz="1400" b="0" i="0" u="none" strike="noStrike" cap="none">
                <a:solidFill>
                  <a:srgbClr val="3F3F3F"/>
                </a:solidFill>
                <a:latin typeface="Open Sans"/>
                <a:ea typeface="Open Sans"/>
                <a:cs typeface="Open Sans"/>
                <a:sym typeface="Open Sans"/>
              </a:rPr>
              <a:t> de forma completa y selectiva, y el producto separado debe tener una forma física y una estructura química adecuada, para cualquier manipulación o medición consecutiva que deba efectuarse con ella.</a:t>
            </a:r>
            <a:endParaRPr sz="1400" b="0" i="0" u="none" strike="noStrike" cap="none">
              <a:solidFill>
                <a:srgbClr val="3F3F3F"/>
              </a:solidFill>
              <a:latin typeface="Open Sans"/>
              <a:ea typeface="Open Sans"/>
              <a:cs typeface="Open Sans"/>
              <a:sym typeface="Open Sans"/>
            </a:endParaRPr>
          </a:p>
        </p:txBody>
      </p:sp>
      <p:sp>
        <p:nvSpPr>
          <p:cNvPr id="5478" name="Google Shape;5478;p395"/>
          <p:cNvSpPr/>
          <p:nvPr/>
        </p:nvSpPr>
        <p:spPr>
          <a:xfrm>
            <a:off x="4250695"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9" name="Google Shape;5479;p395"/>
          <p:cNvSpPr txBox="1"/>
          <p:nvPr/>
        </p:nvSpPr>
        <p:spPr>
          <a:xfrm>
            <a:off x="4630523" y="2484746"/>
            <a:ext cx="2961067" cy="30777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480" name="Google Shape;5480;p395"/>
          <p:cNvSpPr/>
          <p:nvPr/>
        </p:nvSpPr>
        <p:spPr>
          <a:xfrm>
            <a:off x="8092550"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81" name="Google Shape;5481;p395"/>
          <p:cNvSpPr txBox="1"/>
          <p:nvPr/>
        </p:nvSpPr>
        <p:spPr>
          <a:xfrm>
            <a:off x="8472378" y="2484746"/>
            <a:ext cx="2946640"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482" name="Google Shape;5482;p395"/>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83" name="Google Shape;5483;p395"/>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484" name="Google Shape;5484;p395"/>
          <p:cNvPicPr preferRelativeResize="0"/>
          <p:nvPr/>
        </p:nvPicPr>
        <p:blipFill rotWithShape="1">
          <a:blip r:embed="rId5">
            <a:alphaModFix/>
          </a:blip>
          <a:srcRect/>
          <a:stretch/>
        </p:blipFill>
        <p:spPr>
          <a:xfrm>
            <a:off x="5579264" y="2771998"/>
            <a:ext cx="834539" cy="834539"/>
          </a:xfrm>
          <a:prstGeom prst="rect">
            <a:avLst/>
          </a:prstGeom>
          <a:noFill/>
          <a:ln>
            <a:noFill/>
          </a:ln>
        </p:spPr>
      </p:pic>
      <p:pic>
        <p:nvPicPr>
          <p:cNvPr id="5485" name="Google Shape;5485;p395"/>
          <p:cNvPicPr preferRelativeResize="0"/>
          <p:nvPr/>
        </p:nvPicPr>
        <p:blipFill rotWithShape="1">
          <a:blip r:embed="rId6">
            <a:alphaModFix/>
          </a:blip>
          <a:srcRect/>
          <a:stretch/>
        </p:blipFill>
        <p:spPr>
          <a:xfrm>
            <a:off x="9617168" y="2746163"/>
            <a:ext cx="828000" cy="828000"/>
          </a:xfrm>
          <a:prstGeom prst="rect">
            <a:avLst/>
          </a:prstGeom>
          <a:noFill/>
          <a:ln>
            <a:noFill/>
          </a:ln>
        </p:spPr>
      </p:pic>
      <p:sp>
        <p:nvSpPr>
          <p:cNvPr id="5486" name="Google Shape;5486;p395">
            <a:hlinkClick r:id="" action="ppaction://hlinkshowjump?jump=lastslide"/>
          </p:cNvPr>
          <p:cNvSpPr/>
          <p:nvPr/>
        </p:nvSpPr>
        <p:spPr>
          <a:xfrm>
            <a:off x="11264584" y="4648887"/>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pic>
        <p:nvPicPr>
          <p:cNvPr id="5487" name="Google Shape;5487;p395" descr="Icono&#10;&#10;Descripción generada automáticamente"/>
          <p:cNvPicPr preferRelativeResize="0"/>
          <p:nvPr/>
        </p:nvPicPr>
        <p:blipFill rotWithShape="1">
          <a:blip r:embed="rId4">
            <a:alphaModFix/>
          </a:blip>
          <a:srcRect/>
          <a:stretch/>
        </p:blipFill>
        <p:spPr>
          <a:xfrm>
            <a:off x="11225410" y="5006125"/>
            <a:ext cx="434340" cy="539422"/>
          </a:xfrm>
          <a:prstGeom prst="rect">
            <a:avLst/>
          </a:prstGeom>
          <a:noFill/>
          <a:ln>
            <a:noFill/>
          </a:ln>
        </p:spPr>
      </p:pic>
      <p:sp>
        <p:nvSpPr>
          <p:cNvPr id="5488" name="Google Shape;5488;p395">
            <a:hlinkClick r:id="" action="ppaction://hlinkshowjump?jump=firstslide"/>
          </p:cNvPr>
          <p:cNvSpPr/>
          <p:nvPr/>
        </p:nvSpPr>
        <p:spPr>
          <a:xfrm>
            <a:off x="598554" y="4527028"/>
            <a:ext cx="360000" cy="359764"/>
          </a:xfrm>
          <a:custGeom>
            <a:avLst/>
            <a:gdLst/>
            <a:ahLst/>
            <a:cxnLst/>
            <a:rect l="l" t="t" r="r" b="b"/>
            <a:pathLst>
              <a:path w="120000" h="120000" extrusionOk="0">
                <a:moveTo>
                  <a:pt x="0" y="0"/>
                </a:moveTo>
                <a:lnTo>
                  <a:pt x="120000" y="0"/>
                </a:lnTo>
                <a:lnTo>
                  <a:pt x="120000" y="120000"/>
                </a:lnTo>
                <a:lnTo>
                  <a:pt x="0" y="120000"/>
                </a:lnTo>
                <a:close/>
                <a:moveTo>
                  <a:pt x="37515" y="60000"/>
                </a:moveTo>
                <a:lnTo>
                  <a:pt x="104971" y="15000"/>
                </a:lnTo>
                <a:lnTo>
                  <a:pt x="104971" y="105000"/>
                </a:lnTo>
                <a:close/>
                <a:moveTo>
                  <a:pt x="26272" y="15000"/>
                </a:moveTo>
                <a:lnTo>
                  <a:pt x="15029" y="15000"/>
                </a:lnTo>
                <a:lnTo>
                  <a:pt x="15029" y="105000"/>
                </a:lnTo>
                <a:lnTo>
                  <a:pt x="26272" y="105000"/>
                </a:lnTo>
                <a:close/>
              </a:path>
              <a:path w="120000" h="120000" fill="darken" extrusionOk="0">
                <a:moveTo>
                  <a:pt x="37515" y="60000"/>
                </a:moveTo>
                <a:lnTo>
                  <a:pt x="104971" y="15000"/>
                </a:lnTo>
                <a:lnTo>
                  <a:pt x="104971" y="105000"/>
                </a:lnTo>
                <a:close/>
                <a:moveTo>
                  <a:pt x="26272" y="15000"/>
                </a:moveTo>
                <a:lnTo>
                  <a:pt x="15029" y="15000"/>
                </a:lnTo>
                <a:lnTo>
                  <a:pt x="15029" y="105000"/>
                </a:lnTo>
                <a:lnTo>
                  <a:pt x="26272" y="105000"/>
                </a:lnTo>
                <a:close/>
              </a:path>
              <a:path w="120000" h="120000" fill="none" extrusionOk="0">
                <a:moveTo>
                  <a:pt x="37515" y="60000"/>
                </a:moveTo>
                <a:lnTo>
                  <a:pt x="104971" y="15000"/>
                </a:lnTo>
                <a:lnTo>
                  <a:pt x="104971" y="105000"/>
                </a:lnTo>
                <a:close/>
                <a:moveTo>
                  <a:pt x="26272" y="15000"/>
                </a:moveTo>
                <a:lnTo>
                  <a:pt x="26272" y="105000"/>
                </a:lnTo>
                <a:lnTo>
                  <a:pt x="15029" y="105000"/>
                </a:lnTo>
                <a:lnTo>
                  <a:pt x="15029"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sp>
        <p:nvSpPr>
          <p:cNvPr id="5494" name="Google Shape;5494;p396"/>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95" name="Google Shape;5495;p396"/>
          <p:cNvSpPr/>
          <p:nvPr/>
        </p:nvSpPr>
        <p:spPr>
          <a:xfrm>
            <a:off x="477482"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96" name="Google Shape;5496;p396"/>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497" name="Google Shape;5497;p396"/>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5498" name="Google Shape;5498;p396" descr="Icono&#10;&#10;Descripción generada automáticamente"/>
          <p:cNvPicPr preferRelativeResize="0"/>
          <p:nvPr/>
        </p:nvPicPr>
        <p:blipFill rotWithShape="1">
          <a:blip r:embed="rId3">
            <a:alphaModFix/>
          </a:blip>
          <a:srcRect/>
          <a:stretch/>
        </p:blipFill>
        <p:spPr>
          <a:xfrm>
            <a:off x="6840344" y="3121445"/>
            <a:ext cx="434340" cy="539422"/>
          </a:xfrm>
          <a:prstGeom prst="rect">
            <a:avLst/>
          </a:prstGeom>
          <a:noFill/>
          <a:ln>
            <a:noFill/>
          </a:ln>
        </p:spPr>
      </p:pic>
      <p:sp>
        <p:nvSpPr>
          <p:cNvPr id="5499" name="Google Shape;5499;p396"/>
          <p:cNvSpPr txBox="1"/>
          <p:nvPr/>
        </p:nvSpPr>
        <p:spPr>
          <a:xfrm>
            <a:off x="4138594" y="4433966"/>
            <a:ext cx="42066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5500" name="Google Shape;5500;p396"/>
          <p:cNvSpPr/>
          <p:nvPr/>
        </p:nvSpPr>
        <p:spPr>
          <a:xfrm>
            <a:off x="4250695"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01" name="Google Shape;5501;p396"/>
          <p:cNvSpPr txBox="1"/>
          <p:nvPr/>
        </p:nvSpPr>
        <p:spPr>
          <a:xfrm>
            <a:off x="4630523" y="2484746"/>
            <a:ext cx="2961067" cy="30777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502" name="Google Shape;5502;p396"/>
          <p:cNvSpPr/>
          <p:nvPr/>
        </p:nvSpPr>
        <p:spPr>
          <a:xfrm>
            <a:off x="8092550"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03" name="Google Shape;5503;p396"/>
          <p:cNvSpPr txBox="1"/>
          <p:nvPr/>
        </p:nvSpPr>
        <p:spPr>
          <a:xfrm>
            <a:off x="8472378" y="2484746"/>
            <a:ext cx="2946640"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504" name="Google Shape;5504;p396"/>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05" name="Google Shape;5505;p396"/>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506" name="Google Shape;5506;p396"/>
          <p:cNvPicPr preferRelativeResize="0"/>
          <p:nvPr/>
        </p:nvPicPr>
        <p:blipFill rotWithShape="1">
          <a:blip r:embed="rId4">
            <a:alphaModFix/>
          </a:blip>
          <a:srcRect/>
          <a:stretch/>
        </p:blipFill>
        <p:spPr>
          <a:xfrm>
            <a:off x="1350803" y="2756612"/>
            <a:ext cx="1207382" cy="1207382"/>
          </a:xfrm>
          <a:prstGeom prst="rect">
            <a:avLst/>
          </a:prstGeom>
          <a:noFill/>
          <a:ln>
            <a:noFill/>
          </a:ln>
        </p:spPr>
      </p:pic>
      <p:pic>
        <p:nvPicPr>
          <p:cNvPr id="5507" name="Google Shape;5507;p396"/>
          <p:cNvPicPr preferRelativeResize="0"/>
          <p:nvPr/>
        </p:nvPicPr>
        <p:blipFill rotWithShape="1">
          <a:blip r:embed="rId5">
            <a:alphaModFix/>
          </a:blip>
          <a:srcRect/>
          <a:stretch/>
        </p:blipFill>
        <p:spPr>
          <a:xfrm>
            <a:off x="5358354" y="2721958"/>
            <a:ext cx="1304388" cy="1304388"/>
          </a:xfrm>
          <a:prstGeom prst="rect">
            <a:avLst/>
          </a:prstGeom>
          <a:noFill/>
          <a:ln>
            <a:noFill/>
          </a:ln>
        </p:spPr>
      </p:pic>
      <p:pic>
        <p:nvPicPr>
          <p:cNvPr id="5508" name="Google Shape;5508;p396"/>
          <p:cNvPicPr preferRelativeResize="0"/>
          <p:nvPr/>
        </p:nvPicPr>
        <p:blipFill rotWithShape="1">
          <a:blip r:embed="rId6">
            <a:alphaModFix/>
          </a:blip>
          <a:srcRect/>
          <a:stretch/>
        </p:blipFill>
        <p:spPr>
          <a:xfrm>
            <a:off x="9617168" y="2746163"/>
            <a:ext cx="1304388" cy="1304388"/>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5513"/>
        <p:cNvGrpSpPr/>
        <p:nvPr/>
      </p:nvGrpSpPr>
      <p:grpSpPr>
        <a:xfrm>
          <a:off x="0" y="0"/>
          <a:ext cx="0" cy="0"/>
          <a:chOff x="0" y="0"/>
          <a:chExt cx="0" cy="0"/>
        </a:xfrm>
      </p:grpSpPr>
      <p:sp>
        <p:nvSpPr>
          <p:cNvPr id="5514" name="Google Shape;5514;p397"/>
          <p:cNvSpPr/>
          <p:nvPr/>
        </p:nvSpPr>
        <p:spPr>
          <a:xfrm>
            <a:off x="477483" y="3606537"/>
            <a:ext cx="11251000" cy="2509450"/>
          </a:xfrm>
          <a:prstGeom prst="rect">
            <a:avLst/>
          </a:prstGeom>
          <a:no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15" name="Google Shape;5515;p397"/>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16" name="Google Shape;5516;p397"/>
          <p:cNvSpPr/>
          <p:nvPr/>
        </p:nvSpPr>
        <p:spPr>
          <a:xfrm>
            <a:off x="477482"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17" name="Google Shape;5517;p397"/>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518" name="Google Shape;5518;p397"/>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5519" name="Google Shape;5519;p397" descr="Icono&#10;&#10;Descripción generada automáticamente"/>
          <p:cNvPicPr preferRelativeResize="0"/>
          <p:nvPr/>
        </p:nvPicPr>
        <p:blipFill rotWithShape="1">
          <a:blip r:embed="rId3">
            <a:alphaModFix/>
          </a:blip>
          <a:srcRect/>
          <a:stretch/>
        </p:blipFill>
        <p:spPr>
          <a:xfrm>
            <a:off x="7010110" y="2900722"/>
            <a:ext cx="434340" cy="539422"/>
          </a:xfrm>
          <a:prstGeom prst="rect">
            <a:avLst/>
          </a:prstGeom>
          <a:noFill/>
          <a:ln>
            <a:noFill/>
          </a:ln>
        </p:spPr>
      </p:pic>
      <p:sp>
        <p:nvSpPr>
          <p:cNvPr id="5520" name="Google Shape;5520;p397"/>
          <p:cNvSpPr/>
          <p:nvPr/>
        </p:nvSpPr>
        <p:spPr>
          <a:xfrm>
            <a:off x="4250695" y="2364217"/>
            <a:ext cx="3635932" cy="584735"/>
          </a:xfrm>
          <a:prstGeom prst="roundRect">
            <a:avLst>
              <a:gd name="adj" fmla="val 16667"/>
            </a:avLst>
          </a:prstGeom>
          <a:solidFill>
            <a:srgbClr val="B3C6E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21" name="Google Shape;5521;p397"/>
          <p:cNvSpPr txBox="1"/>
          <p:nvPr/>
        </p:nvSpPr>
        <p:spPr>
          <a:xfrm>
            <a:off x="4630523" y="2484746"/>
            <a:ext cx="2961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522" name="Google Shape;5522;p397"/>
          <p:cNvSpPr/>
          <p:nvPr/>
        </p:nvSpPr>
        <p:spPr>
          <a:xfrm>
            <a:off x="8092550"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23" name="Google Shape;5523;p397"/>
          <p:cNvSpPr txBox="1"/>
          <p:nvPr/>
        </p:nvSpPr>
        <p:spPr>
          <a:xfrm>
            <a:off x="8472378" y="2484746"/>
            <a:ext cx="2946640"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524" name="Google Shape;5524;p397"/>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25" name="Google Shape;5525;p397"/>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526" name="Google Shape;5526;p397"/>
          <p:cNvPicPr preferRelativeResize="0"/>
          <p:nvPr/>
        </p:nvPicPr>
        <p:blipFill rotWithShape="1">
          <a:blip r:embed="rId4">
            <a:alphaModFix/>
          </a:blip>
          <a:srcRect/>
          <a:stretch/>
        </p:blipFill>
        <p:spPr>
          <a:xfrm>
            <a:off x="1350803" y="2756612"/>
            <a:ext cx="828000" cy="828000"/>
          </a:xfrm>
          <a:prstGeom prst="rect">
            <a:avLst/>
          </a:prstGeom>
          <a:noFill/>
          <a:ln>
            <a:noFill/>
          </a:ln>
        </p:spPr>
      </p:pic>
      <p:pic>
        <p:nvPicPr>
          <p:cNvPr id="5527" name="Google Shape;5527;p397"/>
          <p:cNvPicPr preferRelativeResize="0"/>
          <p:nvPr/>
        </p:nvPicPr>
        <p:blipFill rotWithShape="1">
          <a:blip r:embed="rId5">
            <a:alphaModFix/>
          </a:blip>
          <a:srcRect/>
          <a:stretch/>
        </p:blipFill>
        <p:spPr>
          <a:xfrm>
            <a:off x="5358354" y="2721958"/>
            <a:ext cx="1304388" cy="1304388"/>
          </a:xfrm>
          <a:prstGeom prst="rect">
            <a:avLst/>
          </a:prstGeom>
          <a:noFill/>
          <a:ln>
            <a:noFill/>
          </a:ln>
        </p:spPr>
      </p:pic>
      <p:pic>
        <p:nvPicPr>
          <p:cNvPr id="5528" name="Google Shape;5528;p397"/>
          <p:cNvPicPr preferRelativeResize="0"/>
          <p:nvPr/>
        </p:nvPicPr>
        <p:blipFill rotWithShape="1">
          <a:blip r:embed="rId6">
            <a:alphaModFix/>
          </a:blip>
          <a:srcRect/>
          <a:stretch/>
        </p:blipFill>
        <p:spPr>
          <a:xfrm>
            <a:off x="9617168" y="2746163"/>
            <a:ext cx="828000" cy="828000"/>
          </a:xfrm>
          <a:prstGeom prst="rect">
            <a:avLst/>
          </a:prstGeom>
          <a:noFill/>
          <a:ln>
            <a:noFill/>
          </a:ln>
        </p:spPr>
      </p:pic>
      <p:sp>
        <p:nvSpPr>
          <p:cNvPr id="5529" name="Google Shape;5529;p397"/>
          <p:cNvSpPr txBox="1"/>
          <p:nvPr/>
        </p:nvSpPr>
        <p:spPr>
          <a:xfrm>
            <a:off x="1097706" y="4304330"/>
            <a:ext cx="10031849" cy="77264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que la extracción medible de una especie en una sola operación sea probable, los coeficientes de distribución deben ser suficientemente altos. Para alcanzar una separación medible en estas situaciones, es indispensable extraer dos o tres veces con partes diferentes del segundo disolvente. Esta técnica es llamada extracción múltiple.</a:t>
            </a:r>
            <a:r>
              <a:rPr lang="es-ES" sz="1400" b="1"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5534"/>
        <p:cNvGrpSpPr/>
        <p:nvPr/>
      </p:nvGrpSpPr>
      <p:grpSpPr>
        <a:xfrm>
          <a:off x="0" y="0"/>
          <a:ext cx="0" cy="0"/>
          <a:chOff x="0" y="0"/>
          <a:chExt cx="0" cy="0"/>
        </a:xfrm>
      </p:grpSpPr>
      <p:sp>
        <p:nvSpPr>
          <p:cNvPr id="5535" name="Google Shape;5535;p398"/>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36" name="Google Shape;5536;p398"/>
          <p:cNvSpPr/>
          <p:nvPr/>
        </p:nvSpPr>
        <p:spPr>
          <a:xfrm>
            <a:off x="477482"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37" name="Google Shape;5537;p398"/>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538" name="Google Shape;5538;p398"/>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5539" name="Google Shape;5539;p398" descr="Icono&#10;&#10;Descripción generada automáticamente"/>
          <p:cNvPicPr preferRelativeResize="0"/>
          <p:nvPr/>
        </p:nvPicPr>
        <p:blipFill rotWithShape="1">
          <a:blip r:embed="rId3">
            <a:alphaModFix/>
          </a:blip>
          <a:srcRect/>
          <a:stretch/>
        </p:blipFill>
        <p:spPr>
          <a:xfrm>
            <a:off x="6840344" y="3121445"/>
            <a:ext cx="434340" cy="539422"/>
          </a:xfrm>
          <a:prstGeom prst="rect">
            <a:avLst/>
          </a:prstGeom>
          <a:noFill/>
          <a:ln>
            <a:noFill/>
          </a:ln>
        </p:spPr>
      </p:pic>
      <p:sp>
        <p:nvSpPr>
          <p:cNvPr id="5540" name="Google Shape;5540;p398"/>
          <p:cNvSpPr txBox="1"/>
          <p:nvPr/>
        </p:nvSpPr>
        <p:spPr>
          <a:xfrm>
            <a:off x="4138594" y="4433966"/>
            <a:ext cx="42066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5541" name="Google Shape;5541;p398"/>
          <p:cNvSpPr/>
          <p:nvPr/>
        </p:nvSpPr>
        <p:spPr>
          <a:xfrm>
            <a:off x="4250695"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42" name="Google Shape;5542;p398"/>
          <p:cNvSpPr txBox="1"/>
          <p:nvPr/>
        </p:nvSpPr>
        <p:spPr>
          <a:xfrm>
            <a:off x="4630523" y="2484746"/>
            <a:ext cx="2961067" cy="30777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543" name="Google Shape;5543;p398"/>
          <p:cNvSpPr/>
          <p:nvPr/>
        </p:nvSpPr>
        <p:spPr>
          <a:xfrm>
            <a:off x="8092550"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44" name="Google Shape;5544;p398"/>
          <p:cNvSpPr txBox="1"/>
          <p:nvPr/>
        </p:nvSpPr>
        <p:spPr>
          <a:xfrm>
            <a:off x="8472378" y="2484746"/>
            <a:ext cx="2946640"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545" name="Google Shape;5545;p398"/>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46" name="Google Shape;5546;p398"/>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547" name="Google Shape;5547;p398"/>
          <p:cNvPicPr preferRelativeResize="0"/>
          <p:nvPr/>
        </p:nvPicPr>
        <p:blipFill rotWithShape="1">
          <a:blip r:embed="rId4">
            <a:alphaModFix/>
          </a:blip>
          <a:srcRect/>
          <a:stretch/>
        </p:blipFill>
        <p:spPr>
          <a:xfrm>
            <a:off x="1350803" y="2756612"/>
            <a:ext cx="1207382" cy="1207382"/>
          </a:xfrm>
          <a:prstGeom prst="rect">
            <a:avLst/>
          </a:prstGeom>
          <a:noFill/>
          <a:ln>
            <a:noFill/>
          </a:ln>
        </p:spPr>
      </p:pic>
      <p:pic>
        <p:nvPicPr>
          <p:cNvPr id="5548" name="Google Shape;5548;p398"/>
          <p:cNvPicPr preferRelativeResize="0"/>
          <p:nvPr/>
        </p:nvPicPr>
        <p:blipFill rotWithShape="1">
          <a:blip r:embed="rId5">
            <a:alphaModFix/>
          </a:blip>
          <a:srcRect/>
          <a:stretch/>
        </p:blipFill>
        <p:spPr>
          <a:xfrm>
            <a:off x="5358354" y="2721958"/>
            <a:ext cx="1304388" cy="1304388"/>
          </a:xfrm>
          <a:prstGeom prst="rect">
            <a:avLst/>
          </a:prstGeom>
          <a:noFill/>
          <a:ln>
            <a:noFill/>
          </a:ln>
        </p:spPr>
      </p:pic>
      <p:pic>
        <p:nvPicPr>
          <p:cNvPr id="5549" name="Google Shape;5549;p398"/>
          <p:cNvPicPr preferRelativeResize="0"/>
          <p:nvPr/>
        </p:nvPicPr>
        <p:blipFill rotWithShape="1">
          <a:blip r:embed="rId6">
            <a:alphaModFix/>
          </a:blip>
          <a:srcRect/>
          <a:stretch/>
        </p:blipFill>
        <p:spPr>
          <a:xfrm>
            <a:off x="9617168" y="2746163"/>
            <a:ext cx="1304388" cy="13043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81"/>
          <p:cNvSpPr/>
          <p:nvPr/>
        </p:nvSpPr>
        <p:spPr>
          <a:xfrm>
            <a:off x="1760561" y="3856425"/>
            <a:ext cx="9894625" cy="2134941"/>
          </a:xfrm>
          <a:prstGeom prst="rect">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2" name="Google Shape;572;p181"/>
          <p:cNvSpPr/>
          <p:nvPr/>
        </p:nvSpPr>
        <p:spPr>
          <a:xfrm>
            <a:off x="5577379" y="3597278"/>
            <a:ext cx="2593078" cy="716982"/>
          </a:xfrm>
          <a:prstGeom prst="rect">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3" name="Google Shape;573;p181"/>
          <p:cNvSpPr/>
          <p:nvPr/>
        </p:nvSpPr>
        <p:spPr>
          <a:xfrm>
            <a:off x="2436119" y="3565494"/>
            <a:ext cx="2593078" cy="716982"/>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 name="Google Shape;574;p181"/>
          <p:cNvSpPr/>
          <p:nvPr/>
        </p:nvSpPr>
        <p:spPr>
          <a:xfrm>
            <a:off x="1637728" y="1570420"/>
            <a:ext cx="10017459" cy="2102347"/>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5" name="Google Shape;575;p181"/>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576" name="Google Shape;576;p181"/>
          <p:cNvSpPr/>
          <p:nvPr/>
        </p:nvSpPr>
        <p:spPr>
          <a:xfrm>
            <a:off x="313896" y="2874011"/>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7" name="Google Shape;577;p181"/>
          <p:cNvSpPr txBox="1"/>
          <p:nvPr/>
        </p:nvSpPr>
        <p:spPr>
          <a:xfrm>
            <a:off x="375310" y="307228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a:t>
            </a:r>
            <a:endParaRPr sz="1400" b="1" i="0" u="none" strike="noStrike" cap="none">
              <a:solidFill>
                <a:srgbClr val="3F3F3F"/>
              </a:solidFill>
              <a:latin typeface="Open Sans"/>
              <a:ea typeface="Open Sans"/>
              <a:cs typeface="Open Sans"/>
              <a:sym typeface="Open Sans"/>
            </a:endParaRPr>
          </a:p>
        </p:txBody>
      </p:sp>
      <p:sp>
        <p:nvSpPr>
          <p:cNvPr id="578" name="Google Shape;578;p181"/>
          <p:cNvSpPr txBox="1"/>
          <p:nvPr/>
        </p:nvSpPr>
        <p:spPr>
          <a:xfrm>
            <a:off x="2586243" y="1709682"/>
            <a:ext cx="893246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de gran relevancia la función que ejerce el agua en el estudio cuantificado, ya que la posible variación del agua entre atmósfera y muestra (se refiere al calor del agua contenida en el ambiente) conseguiría alterar la estructura de la muestra independientemente del proceso analítico usado posteriormente.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cambio de agua entre el precipitado y la atmósfera podría ser motivo de equivocación en una determinación gravimétrica.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que los logros analíticos tengan relevancia, el contenido del agua debería ser un constituyente conocido. De tal manera que al emplear la muestra húmeda se alcanzaría a cambiar la eficacia a base seca y viceversa.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579" name="Google Shape;579;p181"/>
          <p:cNvPicPr preferRelativeResize="0"/>
          <p:nvPr/>
        </p:nvPicPr>
        <p:blipFill rotWithShape="1">
          <a:blip r:embed="rId3">
            <a:alphaModFix/>
          </a:blip>
          <a:srcRect/>
          <a:stretch/>
        </p:blipFill>
        <p:spPr>
          <a:xfrm>
            <a:off x="636369" y="1561355"/>
            <a:ext cx="1506329" cy="1506329"/>
          </a:xfrm>
          <a:prstGeom prst="rect">
            <a:avLst/>
          </a:prstGeom>
          <a:noFill/>
          <a:ln>
            <a:noFill/>
          </a:ln>
        </p:spPr>
      </p:pic>
      <p:sp>
        <p:nvSpPr>
          <p:cNvPr id="580" name="Google Shape;580;p181"/>
          <p:cNvSpPr txBox="1"/>
          <p:nvPr/>
        </p:nvSpPr>
        <p:spPr>
          <a:xfrm>
            <a:off x="2688602" y="384282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Secado en estufa </a:t>
            </a:r>
            <a:endParaRPr sz="1400" b="1" i="0" u="none" strike="noStrike" cap="none">
              <a:solidFill>
                <a:srgbClr val="3F3F3F"/>
              </a:solidFill>
              <a:latin typeface="Open Sans"/>
              <a:ea typeface="Open Sans"/>
              <a:cs typeface="Open Sans"/>
              <a:sym typeface="Open Sans"/>
            </a:endParaRPr>
          </a:p>
        </p:txBody>
      </p:sp>
      <p:sp>
        <p:nvSpPr>
          <p:cNvPr id="581" name="Google Shape;581;p181"/>
          <p:cNvSpPr txBox="1"/>
          <p:nvPr/>
        </p:nvSpPr>
        <p:spPr>
          <a:xfrm>
            <a:off x="359197" y="3776664"/>
            <a:ext cx="1278531"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1F3864"/>
                </a:solidFill>
                <a:latin typeface="Arial"/>
                <a:ea typeface="Arial"/>
                <a:cs typeface="Arial"/>
                <a:sym typeface="Arial"/>
              </a:rPr>
              <a:t>Clic en las tarjetas para ampliar la información</a:t>
            </a:r>
            <a:endParaRPr sz="1400" b="0" i="0" u="none" strike="noStrike" cap="none">
              <a:solidFill>
                <a:srgbClr val="1F3864"/>
              </a:solidFill>
              <a:latin typeface="Arial"/>
              <a:ea typeface="Arial"/>
              <a:cs typeface="Arial"/>
              <a:sym typeface="Arial"/>
            </a:endParaRPr>
          </a:p>
        </p:txBody>
      </p:sp>
      <p:sp>
        <p:nvSpPr>
          <p:cNvPr id="582" name="Google Shape;582;p181"/>
          <p:cNvSpPr txBox="1"/>
          <p:nvPr/>
        </p:nvSpPr>
        <p:spPr>
          <a:xfrm>
            <a:off x="5816216" y="3842824"/>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Liofilización</a:t>
            </a:r>
            <a:endParaRPr/>
          </a:p>
        </p:txBody>
      </p:sp>
      <p:sp>
        <p:nvSpPr>
          <p:cNvPr id="583" name="Google Shape;583;p181"/>
          <p:cNvSpPr txBox="1"/>
          <p:nvPr/>
        </p:nvSpPr>
        <p:spPr>
          <a:xfrm flipH="1">
            <a:off x="2924152" y="4464354"/>
            <a:ext cx="8147461"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Desventajas de la liofilización</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La inversión en equipos esta aproximadamente tres veces más costosa que en el método de secado en la estufa</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chemeClr val="lt1"/>
                </a:solidFill>
                <a:latin typeface="Open Sans"/>
                <a:ea typeface="Open Sans"/>
                <a:cs typeface="Open Sans"/>
                <a:sym typeface="Open Sans"/>
              </a:rPr>
              <a:t>El costo energético y el tiempo de proceso es alto.</a:t>
            </a:r>
            <a:endParaRPr/>
          </a:p>
          <a:p>
            <a:pPr marL="0" marR="0" lvl="0" indent="0" algn="l"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584" name="Google Shape;584;p181"/>
          <p:cNvPicPr preferRelativeResize="0"/>
          <p:nvPr/>
        </p:nvPicPr>
        <p:blipFill rotWithShape="1">
          <a:blip r:embed="rId4">
            <a:alphaModFix/>
          </a:blip>
          <a:srcRect/>
          <a:stretch/>
        </p:blipFill>
        <p:spPr>
          <a:xfrm>
            <a:off x="1255751" y="4635235"/>
            <a:ext cx="1296000" cy="1296000"/>
          </a:xfrm>
          <a:prstGeom prst="rect">
            <a:avLst/>
          </a:prstGeom>
          <a:noFill/>
          <a:ln>
            <a:noFill/>
          </a:ln>
        </p:spPr>
      </p:pic>
      <p:sp>
        <p:nvSpPr>
          <p:cNvPr id="585" name="Google Shape;585;p181">
            <a:hlinkClick r:id="" action="ppaction://hlinkshowjump?jump=lastslide"/>
          </p:cNvPr>
          <p:cNvSpPr/>
          <p:nvPr/>
        </p:nvSpPr>
        <p:spPr>
          <a:xfrm>
            <a:off x="11095630" y="492389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6" name="Google Shape;586;p181">
            <a:hlinkClick r:id="" action="ppaction://hlinkshowjump?jump=lastslide"/>
          </p:cNvPr>
          <p:cNvSpPr/>
          <p:nvPr/>
        </p:nvSpPr>
        <p:spPr>
          <a:xfrm flipH="1">
            <a:off x="2571880" y="497511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7" name="Google Shape;587;p181"/>
          <p:cNvSpPr/>
          <p:nvPr/>
        </p:nvSpPr>
        <p:spPr>
          <a:xfrm>
            <a:off x="8170457" y="5264549"/>
            <a:ext cx="1478510" cy="506051"/>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8" name="Google Shape;588;p181"/>
          <p:cNvSpPr txBox="1"/>
          <p:nvPr/>
        </p:nvSpPr>
        <p:spPr>
          <a:xfrm>
            <a:off x="7824714" y="53835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Ver imagen </a:t>
            </a:r>
            <a:endParaRPr sz="1400" b="1" i="0" u="none" strike="noStrike" cap="none">
              <a:solidFill>
                <a:srgbClr val="3F3F3F"/>
              </a:solidFill>
              <a:latin typeface="Open Sans"/>
              <a:ea typeface="Open Sans"/>
              <a:cs typeface="Open Sans"/>
              <a:sym typeface="Open Sans"/>
            </a:endParaRPr>
          </a:p>
        </p:txBody>
      </p:sp>
      <p:pic>
        <p:nvPicPr>
          <p:cNvPr id="589" name="Google Shape;589;p181" descr="Icono&#10;&#10;Descripción generada automáticamente"/>
          <p:cNvPicPr preferRelativeResize="0"/>
          <p:nvPr/>
        </p:nvPicPr>
        <p:blipFill rotWithShape="1">
          <a:blip r:embed="rId5">
            <a:alphaModFix/>
          </a:blip>
          <a:srcRect/>
          <a:stretch/>
        </p:blipFill>
        <p:spPr>
          <a:xfrm>
            <a:off x="7249349" y="6318578"/>
            <a:ext cx="434340" cy="539422"/>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5554"/>
        <p:cNvGrpSpPr/>
        <p:nvPr/>
      </p:nvGrpSpPr>
      <p:grpSpPr>
        <a:xfrm>
          <a:off x="0" y="0"/>
          <a:ext cx="0" cy="0"/>
          <a:chOff x="0" y="0"/>
          <a:chExt cx="0" cy="0"/>
        </a:xfrm>
      </p:grpSpPr>
      <p:sp>
        <p:nvSpPr>
          <p:cNvPr id="5555" name="Google Shape;5555;p399"/>
          <p:cNvSpPr/>
          <p:nvPr/>
        </p:nvSpPr>
        <p:spPr>
          <a:xfrm>
            <a:off x="477483" y="3606537"/>
            <a:ext cx="11251000" cy="2509450"/>
          </a:xfrm>
          <a:prstGeom prst="rect">
            <a:avLst/>
          </a:prstGeom>
          <a:no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56" name="Google Shape;5556;p399"/>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57" name="Google Shape;5557;p399"/>
          <p:cNvSpPr/>
          <p:nvPr/>
        </p:nvSpPr>
        <p:spPr>
          <a:xfrm>
            <a:off x="477482"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58" name="Google Shape;5558;p399"/>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559" name="Google Shape;5559;p399"/>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5560" name="Google Shape;5560;p399"/>
          <p:cNvSpPr/>
          <p:nvPr/>
        </p:nvSpPr>
        <p:spPr>
          <a:xfrm>
            <a:off x="4250695"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61" name="Google Shape;5561;p399"/>
          <p:cNvSpPr txBox="1"/>
          <p:nvPr/>
        </p:nvSpPr>
        <p:spPr>
          <a:xfrm>
            <a:off x="4630523" y="2484746"/>
            <a:ext cx="2961067" cy="30777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562" name="Google Shape;5562;p399"/>
          <p:cNvSpPr/>
          <p:nvPr/>
        </p:nvSpPr>
        <p:spPr>
          <a:xfrm>
            <a:off x="8092550" y="2364217"/>
            <a:ext cx="3635932" cy="584735"/>
          </a:xfrm>
          <a:prstGeom prst="roundRect">
            <a:avLst>
              <a:gd name="adj" fmla="val 16667"/>
            </a:avLst>
          </a:prstGeom>
          <a:solidFill>
            <a:srgbClr val="B3C6E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63" name="Google Shape;5563;p399"/>
          <p:cNvSpPr txBox="1"/>
          <p:nvPr/>
        </p:nvSpPr>
        <p:spPr>
          <a:xfrm>
            <a:off x="8472378" y="2484746"/>
            <a:ext cx="29466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564" name="Google Shape;5564;p399"/>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65" name="Google Shape;5565;p399"/>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566" name="Google Shape;5566;p399"/>
          <p:cNvPicPr preferRelativeResize="0"/>
          <p:nvPr/>
        </p:nvPicPr>
        <p:blipFill rotWithShape="1">
          <a:blip r:embed="rId3">
            <a:alphaModFix/>
          </a:blip>
          <a:srcRect/>
          <a:stretch/>
        </p:blipFill>
        <p:spPr>
          <a:xfrm>
            <a:off x="1350803" y="2756612"/>
            <a:ext cx="828000" cy="828000"/>
          </a:xfrm>
          <a:prstGeom prst="rect">
            <a:avLst/>
          </a:prstGeom>
          <a:noFill/>
          <a:ln>
            <a:noFill/>
          </a:ln>
        </p:spPr>
      </p:pic>
      <p:pic>
        <p:nvPicPr>
          <p:cNvPr id="5567" name="Google Shape;5567;p399"/>
          <p:cNvPicPr preferRelativeResize="0"/>
          <p:nvPr/>
        </p:nvPicPr>
        <p:blipFill rotWithShape="1">
          <a:blip r:embed="rId4">
            <a:alphaModFix/>
          </a:blip>
          <a:srcRect/>
          <a:stretch/>
        </p:blipFill>
        <p:spPr>
          <a:xfrm>
            <a:off x="5358354" y="2721958"/>
            <a:ext cx="828000" cy="828000"/>
          </a:xfrm>
          <a:prstGeom prst="rect">
            <a:avLst/>
          </a:prstGeom>
          <a:noFill/>
          <a:ln>
            <a:noFill/>
          </a:ln>
        </p:spPr>
      </p:pic>
      <p:pic>
        <p:nvPicPr>
          <p:cNvPr id="5568" name="Google Shape;5568;p399"/>
          <p:cNvPicPr preferRelativeResize="0"/>
          <p:nvPr/>
        </p:nvPicPr>
        <p:blipFill rotWithShape="1">
          <a:blip r:embed="rId5">
            <a:alphaModFix/>
          </a:blip>
          <a:srcRect/>
          <a:stretch/>
        </p:blipFill>
        <p:spPr>
          <a:xfrm>
            <a:off x="9617168" y="2746163"/>
            <a:ext cx="1304388" cy="1304388"/>
          </a:xfrm>
          <a:prstGeom prst="rect">
            <a:avLst/>
          </a:prstGeom>
          <a:noFill/>
          <a:ln>
            <a:noFill/>
          </a:ln>
        </p:spPr>
      </p:pic>
      <p:sp>
        <p:nvSpPr>
          <p:cNvPr id="5569" name="Google Shape;5569;p399"/>
          <p:cNvSpPr txBox="1"/>
          <p:nvPr/>
        </p:nvSpPr>
        <p:spPr>
          <a:xfrm>
            <a:off x="1097706" y="4304330"/>
            <a:ext cx="10031849" cy="100316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Si dos disolventes no son miscibles; uno de ellos contiene dos solutos, los dos están repartidos en ambas etapas. Su distribución es autónoma del otro. Por lo expuesto anteriormente, los dos coeficientes de distribución, nombrados así KdA y KdB marcan el nivel de exhaustividad con la que cada soluto podría ser extraído, disolvente número 1 por el disolvente número 2. </a:t>
            </a:r>
            <a:endParaRPr/>
          </a:p>
        </p:txBody>
      </p:sp>
      <p:sp>
        <p:nvSpPr>
          <p:cNvPr id="5570" name="Google Shape;5570;p399">
            <a:hlinkClick r:id="" action="ppaction://hlinkshowjump?jump=lastslide"/>
          </p:cNvPr>
          <p:cNvSpPr/>
          <p:nvPr/>
        </p:nvSpPr>
        <p:spPr>
          <a:xfrm>
            <a:off x="11264584" y="4648887"/>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c</a:t>
            </a:r>
            <a:endParaRPr sz="1400" b="0" i="0" u="none" strike="noStrike" cap="none">
              <a:solidFill>
                <a:schemeClr val="lt1"/>
              </a:solidFill>
              <a:latin typeface="Arial"/>
              <a:ea typeface="Arial"/>
              <a:cs typeface="Arial"/>
              <a:sym typeface="Arial"/>
            </a:endParaRPr>
          </a:p>
        </p:txBody>
      </p:sp>
      <p:pic>
        <p:nvPicPr>
          <p:cNvPr id="5571" name="Google Shape;5571;p399" descr="Icono&#10;&#10;Descripción generada automáticamente"/>
          <p:cNvPicPr preferRelativeResize="0"/>
          <p:nvPr/>
        </p:nvPicPr>
        <p:blipFill rotWithShape="1">
          <a:blip r:embed="rId6">
            <a:alphaModFix/>
          </a:blip>
          <a:srcRect/>
          <a:stretch/>
        </p:blipFill>
        <p:spPr>
          <a:xfrm>
            <a:off x="11190244" y="2653074"/>
            <a:ext cx="434340" cy="539422"/>
          </a:xfrm>
          <a:prstGeom prst="rect">
            <a:avLst/>
          </a:prstGeom>
          <a:noFill/>
          <a:ln>
            <a:noFill/>
          </a:ln>
        </p:spPr>
      </p:pic>
      <p:pic>
        <p:nvPicPr>
          <p:cNvPr id="5572" name="Google Shape;5572;p399" descr="Icono&#10;&#10;Descripción generada automáticamente"/>
          <p:cNvPicPr preferRelativeResize="0"/>
          <p:nvPr/>
        </p:nvPicPr>
        <p:blipFill rotWithShape="1">
          <a:blip r:embed="rId6">
            <a:alphaModFix/>
          </a:blip>
          <a:srcRect/>
          <a:stretch/>
        </p:blipFill>
        <p:spPr>
          <a:xfrm>
            <a:off x="11264584" y="4795755"/>
            <a:ext cx="434340" cy="539422"/>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5577"/>
        <p:cNvGrpSpPr/>
        <p:nvPr/>
      </p:nvGrpSpPr>
      <p:grpSpPr>
        <a:xfrm>
          <a:off x="0" y="0"/>
          <a:ext cx="0" cy="0"/>
          <a:chOff x="0" y="0"/>
          <a:chExt cx="0" cy="0"/>
        </a:xfrm>
      </p:grpSpPr>
      <p:sp>
        <p:nvSpPr>
          <p:cNvPr id="5578" name="Google Shape;5578;p400"/>
          <p:cNvSpPr/>
          <p:nvPr/>
        </p:nvSpPr>
        <p:spPr>
          <a:xfrm>
            <a:off x="477483" y="3606537"/>
            <a:ext cx="11251000" cy="2509450"/>
          </a:xfrm>
          <a:prstGeom prst="rect">
            <a:avLst/>
          </a:prstGeom>
          <a:no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79" name="Google Shape;5579;p400"/>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80" name="Google Shape;5580;p400"/>
          <p:cNvSpPr/>
          <p:nvPr/>
        </p:nvSpPr>
        <p:spPr>
          <a:xfrm>
            <a:off x="477482"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81" name="Google Shape;5581;p400"/>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582" name="Google Shape;5582;p400"/>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5583" name="Google Shape;5583;p400"/>
          <p:cNvSpPr/>
          <p:nvPr/>
        </p:nvSpPr>
        <p:spPr>
          <a:xfrm>
            <a:off x="4250695"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84" name="Google Shape;5584;p400"/>
          <p:cNvSpPr txBox="1"/>
          <p:nvPr/>
        </p:nvSpPr>
        <p:spPr>
          <a:xfrm>
            <a:off x="4630523" y="2484746"/>
            <a:ext cx="2961067" cy="30777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585" name="Google Shape;5585;p400"/>
          <p:cNvSpPr/>
          <p:nvPr/>
        </p:nvSpPr>
        <p:spPr>
          <a:xfrm>
            <a:off x="8092550" y="2364217"/>
            <a:ext cx="3635932" cy="584735"/>
          </a:xfrm>
          <a:prstGeom prst="roundRect">
            <a:avLst>
              <a:gd name="adj" fmla="val 16667"/>
            </a:avLst>
          </a:prstGeom>
          <a:solidFill>
            <a:srgbClr val="B3C6E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86" name="Google Shape;5586;p400"/>
          <p:cNvSpPr txBox="1"/>
          <p:nvPr/>
        </p:nvSpPr>
        <p:spPr>
          <a:xfrm>
            <a:off x="8472378" y="2484746"/>
            <a:ext cx="29466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587" name="Google Shape;5587;p400"/>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88" name="Google Shape;5588;p400"/>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589" name="Google Shape;5589;p400"/>
          <p:cNvPicPr preferRelativeResize="0"/>
          <p:nvPr/>
        </p:nvPicPr>
        <p:blipFill rotWithShape="1">
          <a:blip r:embed="rId3">
            <a:alphaModFix/>
          </a:blip>
          <a:srcRect/>
          <a:stretch/>
        </p:blipFill>
        <p:spPr>
          <a:xfrm>
            <a:off x="1350803" y="2756612"/>
            <a:ext cx="828000" cy="828000"/>
          </a:xfrm>
          <a:prstGeom prst="rect">
            <a:avLst/>
          </a:prstGeom>
          <a:noFill/>
          <a:ln>
            <a:noFill/>
          </a:ln>
        </p:spPr>
      </p:pic>
      <p:pic>
        <p:nvPicPr>
          <p:cNvPr id="5590" name="Google Shape;5590;p400"/>
          <p:cNvPicPr preferRelativeResize="0"/>
          <p:nvPr/>
        </p:nvPicPr>
        <p:blipFill rotWithShape="1">
          <a:blip r:embed="rId4">
            <a:alphaModFix/>
          </a:blip>
          <a:srcRect/>
          <a:stretch/>
        </p:blipFill>
        <p:spPr>
          <a:xfrm>
            <a:off x="5358354" y="2721958"/>
            <a:ext cx="828000" cy="828000"/>
          </a:xfrm>
          <a:prstGeom prst="rect">
            <a:avLst/>
          </a:prstGeom>
          <a:noFill/>
          <a:ln>
            <a:noFill/>
          </a:ln>
        </p:spPr>
      </p:pic>
      <p:pic>
        <p:nvPicPr>
          <p:cNvPr id="5591" name="Google Shape;5591;p400"/>
          <p:cNvPicPr preferRelativeResize="0"/>
          <p:nvPr/>
        </p:nvPicPr>
        <p:blipFill rotWithShape="1">
          <a:blip r:embed="rId5">
            <a:alphaModFix/>
          </a:blip>
          <a:srcRect/>
          <a:stretch/>
        </p:blipFill>
        <p:spPr>
          <a:xfrm>
            <a:off x="9617168" y="2746163"/>
            <a:ext cx="1304388" cy="1304388"/>
          </a:xfrm>
          <a:prstGeom prst="rect">
            <a:avLst/>
          </a:prstGeom>
          <a:noFill/>
          <a:ln>
            <a:noFill/>
          </a:ln>
        </p:spPr>
      </p:pic>
      <p:sp>
        <p:nvSpPr>
          <p:cNvPr id="5592" name="Google Shape;5592;p400"/>
          <p:cNvSpPr txBox="1"/>
          <p:nvPr/>
        </p:nvSpPr>
        <p:spPr>
          <a:xfrm>
            <a:off x="1052736" y="3998653"/>
            <a:ext cx="10031849" cy="1464183"/>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de A y B, los dos coeficientes de distribución discrepan entre sí todo el tiempo. Es claro, que para poder separar ambos solutos, debe identificarse que, para alcanzar esta separación cuantitativa de A y B por extracción de A de una fase líquida a otra, el coeficiente de distribución del soluto A, debe ser lo suficiente alto para que sea insignificante la cantidad del soluto A que hay en la solución inicial, y que el coeficiente de distribución de B sea lo bastante pequeño para que la cantidad del soluto B obtenido en la segunda fase sea despreciable. Normalmente estas condiciones son alcanzables. </a:t>
            </a:r>
            <a:endParaRPr/>
          </a:p>
        </p:txBody>
      </p:sp>
      <p:sp>
        <p:nvSpPr>
          <p:cNvPr id="5593" name="Google Shape;5593;p400">
            <a:hlinkClick r:id="" action="ppaction://hlinkshowjump?jump=lastslide"/>
          </p:cNvPr>
          <p:cNvSpPr/>
          <p:nvPr/>
        </p:nvSpPr>
        <p:spPr>
          <a:xfrm>
            <a:off x="11264584" y="4648887"/>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594" name="Google Shape;5594;p400" descr="Icono&#10;&#10;Descripción generada automáticamente"/>
          <p:cNvPicPr preferRelativeResize="0"/>
          <p:nvPr/>
        </p:nvPicPr>
        <p:blipFill rotWithShape="1">
          <a:blip r:embed="rId6">
            <a:alphaModFix/>
          </a:blip>
          <a:srcRect/>
          <a:stretch/>
        </p:blipFill>
        <p:spPr>
          <a:xfrm>
            <a:off x="11190244" y="2653074"/>
            <a:ext cx="434340" cy="539422"/>
          </a:xfrm>
          <a:prstGeom prst="rect">
            <a:avLst/>
          </a:prstGeom>
          <a:noFill/>
          <a:ln>
            <a:noFill/>
          </a:ln>
        </p:spPr>
      </p:pic>
      <p:pic>
        <p:nvPicPr>
          <p:cNvPr id="5595" name="Google Shape;5595;p400" descr="Icono&#10;&#10;Descripción generada automáticamente"/>
          <p:cNvPicPr preferRelativeResize="0"/>
          <p:nvPr/>
        </p:nvPicPr>
        <p:blipFill rotWithShape="1">
          <a:blip r:embed="rId6">
            <a:alphaModFix/>
          </a:blip>
          <a:srcRect/>
          <a:stretch/>
        </p:blipFill>
        <p:spPr>
          <a:xfrm>
            <a:off x="11264584" y="4795755"/>
            <a:ext cx="434340" cy="539422"/>
          </a:xfrm>
          <a:prstGeom prst="rect">
            <a:avLst/>
          </a:prstGeom>
          <a:noFill/>
          <a:ln>
            <a:noFill/>
          </a:ln>
        </p:spPr>
      </p:pic>
      <p:sp>
        <p:nvSpPr>
          <p:cNvPr id="5596" name="Google Shape;5596;p400">
            <a:hlinkClick r:id="" action="ppaction://hlinkshowjump?jump=firstslide"/>
          </p:cNvPr>
          <p:cNvSpPr/>
          <p:nvPr/>
        </p:nvSpPr>
        <p:spPr>
          <a:xfrm>
            <a:off x="598554" y="4527028"/>
            <a:ext cx="360000" cy="359764"/>
          </a:xfrm>
          <a:custGeom>
            <a:avLst/>
            <a:gdLst/>
            <a:ahLst/>
            <a:cxnLst/>
            <a:rect l="l" t="t" r="r" b="b"/>
            <a:pathLst>
              <a:path w="120000" h="120000" extrusionOk="0">
                <a:moveTo>
                  <a:pt x="0" y="0"/>
                </a:moveTo>
                <a:lnTo>
                  <a:pt x="120000" y="0"/>
                </a:lnTo>
                <a:lnTo>
                  <a:pt x="120000" y="120000"/>
                </a:lnTo>
                <a:lnTo>
                  <a:pt x="0" y="120000"/>
                </a:lnTo>
                <a:close/>
                <a:moveTo>
                  <a:pt x="37515" y="60000"/>
                </a:moveTo>
                <a:lnTo>
                  <a:pt x="104971" y="15000"/>
                </a:lnTo>
                <a:lnTo>
                  <a:pt x="104971" y="105000"/>
                </a:lnTo>
                <a:close/>
                <a:moveTo>
                  <a:pt x="26272" y="15000"/>
                </a:moveTo>
                <a:lnTo>
                  <a:pt x="15029" y="15000"/>
                </a:lnTo>
                <a:lnTo>
                  <a:pt x="15029" y="105000"/>
                </a:lnTo>
                <a:lnTo>
                  <a:pt x="26272" y="105000"/>
                </a:lnTo>
                <a:close/>
              </a:path>
              <a:path w="120000" h="120000" fill="darken" extrusionOk="0">
                <a:moveTo>
                  <a:pt x="37515" y="60000"/>
                </a:moveTo>
                <a:lnTo>
                  <a:pt x="104971" y="15000"/>
                </a:lnTo>
                <a:lnTo>
                  <a:pt x="104971" y="105000"/>
                </a:lnTo>
                <a:close/>
                <a:moveTo>
                  <a:pt x="26272" y="15000"/>
                </a:moveTo>
                <a:lnTo>
                  <a:pt x="15029" y="15000"/>
                </a:lnTo>
                <a:lnTo>
                  <a:pt x="15029" y="105000"/>
                </a:lnTo>
                <a:lnTo>
                  <a:pt x="26272" y="105000"/>
                </a:lnTo>
                <a:close/>
              </a:path>
              <a:path w="120000" h="120000" fill="none" extrusionOk="0">
                <a:moveTo>
                  <a:pt x="37515" y="60000"/>
                </a:moveTo>
                <a:lnTo>
                  <a:pt x="104971" y="15000"/>
                </a:lnTo>
                <a:lnTo>
                  <a:pt x="104971" y="105000"/>
                </a:lnTo>
                <a:close/>
                <a:moveTo>
                  <a:pt x="26272" y="15000"/>
                </a:moveTo>
                <a:lnTo>
                  <a:pt x="26272" y="105000"/>
                </a:lnTo>
                <a:lnTo>
                  <a:pt x="15029" y="105000"/>
                </a:lnTo>
                <a:lnTo>
                  <a:pt x="15029"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5601"/>
        <p:cNvGrpSpPr/>
        <p:nvPr/>
      </p:nvGrpSpPr>
      <p:grpSpPr>
        <a:xfrm>
          <a:off x="0" y="0"/>
          <a:ext cx="0" cy="0"/>
          <a:chOff x="0" y="0"/>
          <a:chExt cx="0" cy="0"/>
        </a:xfrm>
      </p:grpSpPr>
      <p:sp>
        <p:nvSpPr>
          <p:cNvPr id="5602" name="Google Shape;5602;p401"/>
          <p:cNvSpPr/>
          <p:nvPr/>
        </p:nvSpPr>
        <p:spPr>
          <a:xfrm>
            <a:off x="421208" y="2208629"/>
            <a:ext cx="11367517" cy="215406"/>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3" name="Google Shape;5603;p401"/>
          <p:cNvSpPr/>
          <p:nvPr/>
        </p:nvSpPr>
        <p:spPr>
          <a:xfrm>
            <a:off x="477482"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4" name="Google Shape;5604;p401"/>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605" name="Google Shape;5605;p401"/>
          <p:cNvSpPr txBox="1"/>
          <p:nvPr/>
        </p:nvSpPr>
        <p:spPr>
          <a:xfrm>
            <a:off x="477482" y="2470678"/>
            <a:ext cx="36840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Coeficiente de distribución o reparto.</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5606" name="Google Shape;5606;p401" descr="Icono&#10;&#10;Descripción generada automáticamente"/>
          <p:cNvPicPr preferRelativeResize="0"/>
          <p:nvPr/>
        </p:nvPicPr>
        <p:blipFill rotWithShape="1">
          <a:blip r:embed="rId3">
            <a:alphaModFix/>
          </a:blip>
          <a:srcRect/>
          <a:stretch/>
        </p:blipFill>
        <p:spPr>
          <a:xfrm>
            <a:off x="7157250" y="6313436"/>
            <a:ext cx="434340" cy="539422"/>
          </a:xfrm>
          <a:prstGeom prst="rect">
            <a:avLst/>
          </a:prstGeom>
          <a:noFill/>
          <a:ln>
            <a:noFill/>
          </a:ln>
        </p:spPr>
      </p:pic>
      <p:sp>
        <p:nvSpPr>
          <p:cNvPr id="5607" name="Google Shape;5607;p401"/>
          <p:cNvSpPr txBox="1"/>
          <p:nvPr/>
        </p:nvSpPr>
        <p:spPr>
          <a:xfrm>
            <a:off x="4138594" y="4433966"/>
            <a:ext cx="42066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Clic en los botones para ampliar la información </a:t>
            </a:r>
            <a:endParaRPr sz="1400" b="0" i="0" u="none" strike="noStrike" cap="none">
              <a:solidFill>
                <a:srgbClr val="3F3F3F"/>
              </a:solidFill>
              <a:latin typeface="Open Sans"/>
              <a:ea typeface="Open Sans"/>
              <a:cs typeface="Open Sans"/>
              <a:sym typeface="Open Sans"/>
            </a:endParaRPr>
          </a:p>
        </p:txBody>
      </p:sp>
      <p:sp>
        <p:nvSpPr>
          <p:cNvPr id="5608" name="Google Shape;5608;p401"/>
          <p:cNvSpPr/>
          <p:nvPr/>
        </p:nvSpPr>
        <p:spPr>
          <a:xfrm>
            <a:off x="4250695"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9" name="Google Shape;5609;p401"/>
          <p:cNvSpPr txBox="1"/>
          <p:nvPr/>
        </p:nvSpPr>
        <p:spPr>
          <a:xfrm>
            <a:off x="4630523" y="2484746"/>
            <a:ext cx="2961067" cy="307777"/>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Completitud de la extracción. </a:t>
            </a:r>
            <a:endParaRPr sz="1400" b="0" i="0" u="none" strike="noStrike" cap="none">
              <a:solidFill>
                <a:srgbClr val="3F3F3F"/>
              </a:solidFill>
              <a:latin typeface="Open Sans"/>
              <a:ea typeface="Open Sans"/>
              <a:cs typeface="Open Sans"/>
              <a:sym typeface="Open Sans"/>
            </a:endParaRPr>
          </a:p>
        </p:txBody>
      </p:sp>
      <p:sp>
        <p:nvSpPr>
          <p:cNvPr id="5610" name="Google Shape;5610;p401"/>
          <p:cNvSpPr/>
          <p:nvPr/>
        </p:nvSpPr>
        <p:spPr>
          <a:xfrm>
            <a:off x="8092550" y="2364217"/>
            <a:ext cx="3635932" cy="5847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11" name="Google Shape;5611;p401"/>
          <p:cNvSpPr txBox="1"/>
          <p:nvPr/>
        </p:nvSpPr>
        <p:spPr>
          <a:xfrm>
            <a:off x="8472378" y="2484746"/>
            <a:ext cx="2946640" cy="369332"/>
          </a:xfrm>
          <a:prstGeom prst="rect">
            <a:avLst/>
          </a:prstGeom>
          <a:solidFill>
            <a:srgbClr val="FFC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Selectividad de la extracción</a:t>
            </a:r>
            <a:r>
              <a:rPr lang="es-ES" sz="1800" b="1" i="0" u="none" strike="noStrike" cap="none">
                <a:solidFill>
                  <a:srgbClr val="3F3F3F"/>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5612" name="Google Shape;5612;p401"/>
          <p:cNvSpPr/>
          <p:nvPr/>
        </p:nvSpPr>
        <p:spPr>
          <a:xfrm>
            <a:off x="4827764" y="1769590"/>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13" name="Google Shape;5613;p401"/>
          <p:cNvSpPr txBox="1"/>
          <p:nvPr/>
        </p:nvSpPr>
        <p:spPr>
          <a:xfrm>
            <a:off x="5479330" y="1910706"/>
            <a:ext cx="120738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614" name="Google Shape;5614;p401"/>
          <p:cNvPicPr preferRelativeResize="0"/>
          <p:nvPr/>
        </p:nvPicPr>
        <p:blipFill rotWithShape="1">
          <a:blip r:embed="rId4">
            <a:alphaModFix/>
          </a:blip>
          <a:srcRect/>
          <a:stretch/>
        </p:blipFill>
        <p:spPr>
          <a:xfrm>
            <a:off x="1350803" y="2756612"/>
            <a:ext cx="1207382" cy="1207382"/>
          </a:xfrm>
          <a:prstGeom prst="rect">
            <a:avLst/>
          </a:prstGeom>
          <a:noFill/>
          <a:ln>
            <a:noFill/>
          </a:ln>
        </p:spPr>
      </p:pic>
      <p:pic>
        <p:nvPicPr>
          <p:cNvPr id="5615" name="Google Shape;5615;p401"/>
          <p:cNvPicPr preferRelativeResize="0"/>
          <p:nvPr/>
        </p:nvPicPr>
        <p:blipFill rotWithShape="1">
          <a:blip r:embed="rId5">
            <a:alphaModFix/>
          </a:blip>
          <a:srcRect/>
          <a:stretch/>
        </p:blipFill>
        <p:spPr>
          <a:xfrm>
            <a:off x="5358354" y="2721958"/>
            <a:ext cx="1304388" cy="1304388"/>
          </a:xfrm>
          <a:prstGeom prst="rect">
            <a:avLst/>
          </a:prstGeom>
          <a:noFill/>
          <a:ln>
            <a:noFill/>
          </a:ln>
        </p:spPr>
      </p:pic>
      <p:pic>
        <p:nvPicPr>
          <p:cNvPr id="5616" name="Google Shape;5616;p401"/>
          <p:cNvPicPr preferRelativeResize="0"/>
          <p:nvPr/>
        </p:nvPicPr>
        <p:blipFill rotWithShape="1">
          <a:blip r:embed="rId6">
            <a:alphaModFix/>
          </a:blip>
          <a:srcRect/>
          <a:stretch/>
        </p:blipFill>
        <p:spPr>
          <a:xfrm>
            <a:off x="9617168" y="2746163"/>
            <a:ext cx="1304388" cy="1304388"/>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5621"/>
        <p:cNvGrpSpPr/>
        <p:nvPr/>
      </p:nvGrpSpPr>
      <p:grpSpPr>
        <a:xfrm>
          <a:off x="0" y="0"/>
          <a:ext cx="0" cy="0"/>
          <a:chOff x="0" y="0"/>
          <a:chExt cx="0" cy="0"/>
        </a:xfrm>
      </p:grpSpPr>
      <p:sp>
        <p:nvSpPr>
          <p:cNvPr id="5622" name="Google Shape;5622;p402"/>
          <p:cNvSpPr/>
          <p:nvPr/>
        </p:nvSpPr>
        <p:spPr>
          <a:xfrm>
            <a:off x="4838122" y="4512341"/>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23" name="Google Shape;5623;p402"/>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624" name="Google Shape;5624;p402"/>
          <p:cNvSpPr txBox="1"/>
          <p:nvPr/>
        </p:nvSpPr>
        <p:spPr>
          <a:xfrm>
            <a:off x="5016956" y="4637210"/>
            <a:ext cx="21788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Detalles preliminares</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25" name="Google Shape;5625;p402"/>
          <p:cNvSpPr txBox="1"/>
          <p:nvPr/>
        </p:nvSpPr>
        <p:spPr>
          <a:xfrm>
            <a:off x="4713842" y="2605677"/>
            <a:ext cx="6867917" cy="100316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Exceptuando algunas situaciones, previamente de la separación y medición del componente esperado, disolver la muestra pesada es indispensable. Cada vez, si hay oportunidad la muestra se disuelve en agua. Los disolventes que son orgánicos son muy apropiados para la variedad de sustancias orgánicas. </a:t>
            </a:r>
            <a:endParaRPr/>
          </a:p>
        </p:txBody>
      </p:sp>
      <p:pic>
        <p:nvPicPr>
          <p:cNvPr id="5626" name="Google Shape;5626;p402" descr="Icono&#10;&#10;Descripción generada automáticamente"/>
          <p:cNvPicPr preferRelativeResize="0"/>
          <p:nvPr/>
        </p:nvPicPr>
        <p:blipFill rotWithShape="1">
          <a:blip r:embed="rId3">
            <a:alphaModFix/>
          </a:blip>
          <a:srcRect/>
          <a:stretch/>
        </p:blipFill>
        <p:spPr>
          <a:xfrm>
            <a:off x="6800189" y="4917377"/>
            <a:ext cx="434340" cy="539422"/>
          </a:xfrm>
          <a:prstGeom prst="rect">
            <a:avLst/>
          </a:prstGeom>
          <a:noFill/>
          <a:ln>
            <a:noFill/>
          </a:ln>
        </p:spPr>
      </p:pic>
      <p:sp>
        <p:nvSpPr>
          <p:cNvPr id="5627" name="Google Shape;5627;p402"/>
          <p:cNvSpPr txBox="1"/>
          <p:nvPr/>
        </p:nvSpPr>
        <p:spPr>
          <a:xfrm>
            <a:off x="4712571" y="3782198"/>
            <a:ext cx="45127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el botón siguiente ampliar la información</a:t>
            </a:r>
            <a:endParaRPr/>
          </a:p>
        </p:txBody>
      </p:sp>
      <p:pic>
        <p:nvPicPr>
          <p:cNvPr id="5628" name="Google Shape;5628;p402"/>
          <p:cNvPicPr preferRelativeResize="0"/>
          <p:nvPr/>
        </p:nvPicPr>
        <p:blipFill rotWithShape="1">
          <a:blip r:embed="rId4">
            <a:alphaModFix/>
          </a:blip>
          <a:srcRect/>
          <a:stretch/>
        </p:blipFill>
        <p:spPr>
          <a:xfrm>
            <a:off x="161976" y="1913886"/>
            <a:ext cx="4290761" cy="4290761"/>
          </a:xfrm>
          <a:prstGeom prst="rect">
            <a:avLst/>
          </a:prstGeom>
          <a:noFill/>
          <a:ln>
            <a:noFill/>
          </a:ln>
        </p:spPr>
      </p:pic>
      <p:sp>
        <p:nvSpPr>
          <p:cNvPr id="5629" name="Google Shape;5629;p402"/>
          <p:cNvSpPr/>
          <p:nvPr/>
        </p:nvSpPr>
        <p:spPr>
          <a:xfrm>
            <a:off x="8245524" y="4530898"/>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30" name="Google Shape;5630;p402"/>
          <p:cNvSpPr txBox="1"/>
          <p:nvPr/>
        </p:nvSpPr>
        <p:spPr>
          <a:xfrm>
            <a:off x="8304438" y="4655767"/>
            <a:ext cx="240001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Aplicación de la técnica</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31" name="Google Shape;5631;p402"/>
          <p:cNvSpPr/>
          <p:nvPr/>
        </p:nvSpPr>
        <p:spPr>
          <a:xfrm>
            <a:off x="6977288" y="188872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32" name="Google Shape;5632;p402"/>
          <p:cNvSpPr txBox="1"/>
          <p:nvPr/>
        </p:nvSpPr>
        <p:spPr>
          <a:xfrm>
            <a:off x="7628854" y="2029843"/>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5637"/>
        <p:cNvGrpSpPr/>
        <p:nvPr/>
      </p:nvGrpSpPr>
      <p:grpSpPr>
        <a:xfrm>
          <a:off x="0" y="0"/>
          <a:ext cx="0" cy="0"/>
          <a:chOff x="0" y="0"/>
          <a:chExt cx="0" cy="0"/>
        </a:xfrm>
      </p:grpSpPr>
      <p:sp>
        <p:nvSpPr>
          <p:cNvPr id="5638" name="Google Shape;5638;p403"/>
          <p:cNvSpPr/>
          <p:nvPr/>
        </p:nvSpPr>
        <p:spPr>
          <a:xfrm>
            <a:off x="2818151" y="2166321"/>
            <a:ext cx="8685354" cy="151252"/>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39" name="Google Shape;5639;p403"/>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640" name="Google Shape;5640;p403"/>
          <p:cNvSpPr txBox="1"/>
          <p:nvPr/>
        </p:nvSpPr>
        <p:spPr>
          <a:xfrm>
            <a:off x="793426" y="2666573"/>
            <a:ext cx="9953582" cy="6447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Hay algunos detalles preliminares a tener en cuenta si se va a disolver una muestra de laboratorio: </a:t>
            </a:r>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en las tablas para ver información.  </a:t>
            </a:r>
            <a:endParaRPr/>
          </a:p>
        </p:txBody>
      </p:sp>
      <p:pic>
        <p:nvPicPr>
          <p:cNvPr id="5641" name="Google Shape;5641;p403" descr="Icono&#10;&#10;Descripción generada automáticamente"/>
          <p:cNvPicPr preferRelativeResize="0"/>
          <p:nvPr/>
        </p:nvPicPr>
        <p:blipFill rotWithShape="1">
          <a:blip r:embed="rId3">
            <a:alphaModFix/>
          </a:blip>
          <a:srcRect/>
          <a:stretch/>
        </p:blipFill>
        <p:spPr>
          <a:xfrm>
            <a:off x="287102" y="5502231"/>
            <a:ext cx="434340" cy="539422"/>
          </a:xfrm>
          <a:prstGeom prst="rect">
            <a:avLst/>
          </a:prstGeom>
          <a:noFill/>
          <a:ln>
            <a:noFill/>
          </a:ln>
        </p:spPr>
      </p:pic>
      <p:sp>
        <p:nvSpPr>
          <p:cNvPr id="5642" name="Google Shape;5642;p403"/>
          <p:cNvSpPr/>
          <p:nvPr/>
        </p:nvSpPr>
        <p:spPr>
          <a:xfrm>
            <a:off x="793426" y="2025205"/>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3" name="Google Shape;5643;p403"/>
          <p:cNvSpPr txBox="1"/>
          <p:nvPr/>
        </p:nvSpPr>
        <p:spPr>
          <a:xfrm>
            <a:off x="1444992" y="2166321"/>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44" name="Google Shape;5644;p403"/>
          <p:cNvSpPr/>
          <p:nvPr/>
        </p:nvSpPr>
        <p:spPr>
          <a:xfrm>
            <a:off x="11227633" y="1918924"/>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645" name="Google Shape;5645;p403"/>
          <p:cNvSpPr/>
          <p:nvPr/>
        </p:nvSpPr>
        <p:spPr>
          <a:xfrm>
            <a:off x="793426" y="3238347"/>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6" name="Google Shape;5646;p403"/>
          <p:cNvSpPr/>
          <p:nvPr/>
        </p:nvSpPr>
        <p:spPr>
          <a:xfrm>
            <a:off x="3618686" y="3238346"/>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7" name="Google Shape;5647;p403"/>
          <p:cNvSpPr/>
          <p:nvPr/>
        </p:nvSpPr>
        <p:spPr>
          <a:xfrm>
            <a:off x="6415813"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48" name="Google Shape;5648;p403"/>
          <p:cNvSpPr/>
          <p:nvPr/>
        </p:nvSpPr>
        <p:spPr>
          <a:xfrm>
            <a:off x="9209412"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649" name="Google Shape;5649;p403"/>
          <p:cNvPicPr preferRelativeResize="0"/>
          <p:nvPr/>
        </p:nvPicPr>
        <p:blipFill rotWithShape="1">
          <a:blip r:embed="rId4">
            <a:alphaModFix/>
          </a:blip>
          <a:srcRect/>
          <a:stretch/>
        </p:blipFill>
        <p:spPr>
          <a:xfrm>
            <a:off x="3995989" y="3546700"/>
            <a:ext cx="1838759" cy="1838759"/>
          </a:xfrm>
          <a:prstGeom prst="rect">
            <a:avLst/>
          </a:prstGeom>
          <a:noFill/>
          <a:ln>
            <a:noFill/>
          </a:ln>
        </p:spPr>
      </p:pic>
      <p:pic>
        <p:nvPicPr>
          <p:cNvPr id="5650" name="Google Shape;5650;p403"/>
          <p:cNvPicPr preferRelativeResize="0"/>
          <p:nvPr/>
        </p:nvPicPr>
        <p:blipFill rotWithShape="1">
          <a:blip r:embed="rId5">
            <a:alphaModFix/>
          </a:blip>
          <a:srcRect/>
          <a:stretch/>
        </p:blipFill>
        <p:spPr>
          <a:xfrm>
            <a:off x="1098745" y="4189802"/>
            <a:ext cx="1969120" cy="1969120"/>
          </a:xfrm>
          <a:prstGeom prst="rect">
            <a:avLst/>
          </a:prstGeom>
          <a:noFill/>
          <a:ln>
            <a:noFill/>
          </a:ln>
        </p:spPr>
      </p:pic>
      <p:pic>
        <p:nvPicPr>
          <p:cNvPr id="5651" name="Google Shape;5651;p403"/>
          <p:cNvPicPr preferRelativeResize="0"/>
          <p:nvPr/>
        </p:nvPicPr>
        <p:blipFill rotWithShape="1">
          <a:blip r:embed="rId6">
            <a:alphaModFix/>
          </a:blip>
          <a:srcRect/>
          <a:stretch/>
        </p:blipFill>
        <p:spPr>
          <a:xfrm>
            <a:off x="6962046" y="3777668"/>
            <a:ext cx="1841930" cy="1841930"/>
          </a:xfrm>
          <a:prstGeom prst="rect">
            <a:avLst/>
          </a:prstGeom>
          <a:noFill/>
          <a:ln>
            <a:noFill/>
          </a:ln>
        </p:spPr>
      </p:pic>
      <p:pic>
        <p:nvPicPr>
          <p:cNvPr id="5652" name="Google Shape;5652;p403"/>
          <p:cNvPicPr preferRelativeResize="0"/>
          <p:nvPr/>
        </p:nvPicPr>
        <p:blipFill rotWithShape="1">
          <a:blip r:embed="rId7">
            <a:alphaModFix/>
          </a:blip>
          <a:srcRect/>
          <a:stretch/>
        </p:blipFill>
        <p:spPr>
          <a:xfrm>
            <a:off x="9645454" y="3883073"/>
            <a:ext cx="1781074" cy="1781074"/>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5657"/>
        <p:cNvGrpSpPr/>
        <p:nvPr/>
      </p:nvGrpSpPr>
      <p:grpSpPr>
        <a:xfrm>
          <a:off x="0" y="0"/>
          <a:ext cx="0" cy="0"/>
          <a:chOff x="0" y="0"/>
          <a:chExt cx="0" cy="0"/>
        </a:xfrm>
      </p:grpSpPr>
      <p:sp>
        <p:nvSpPr>
          <p:cNvPr id="5658" name="Google Shape;5658;p404"/>
          <p:cNvSpPr/>
          <p:nvPr/>
        </p:nvSpPr>
        <p:spPr>
          <a:xfrm>
            <a:off x="2818151" y="2166321"/>
            <a:ext cx="8685354" cy="151252"/>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59" name="Google Shape;5659;p404"/>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660" name="Google Shape;5660;p404"/>
          <p:cNvSpPr txBox="1"/>
          <p:nvPr/>
        </p:nvSpPr>
        <p:spPr>
          <a:xfrm>
            <a:off x="793426" y="2666573"/>
            <a:ext cx="9953582" cy="6447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Hay algunos detalles preliminares a tener en cuenta si se va a disolver una muestra de laboratorio: </a:t>
            </a:r>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en las tablas para ver información.  </a:t>
            </a:r>
            <a:endParaRPr/>
          </a:p>
        </p:txBody>
      </p:sp>
      <p:sp>
        <p:nvSpPr>
          <p:cNvPr id="5661" name="Google Shape;5661;p404"/>
          <p:cNvSpPr/>
          <p:nvPr/>
        </p:nvSpPr>
        <p:spPr>
          <a:xfrm>
            <a:off x="793426" y="2025205"/>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62" name="Google Shape;5662;p404"/>
          <p:cNvSpPr txBox="1"/>
          <p:nvPr/>
        </p:nvSpPr>
        <p:spPr>
          <a:xfrm>
            <a:off x="1444992" y="2166321"/>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63" name="Google Shape;5663;p404"/>
          <p:cNvSpPr/>
          <p:nvPr/>
        </p:nvSpPr>
        <p:spPr>
          <a:xfrm>
            <a:off x="11227633" y="1918924"/>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664" name="Google Shape;5664;p404"/>
          <p:cNvSpPr/>
          <p:nvPr/>
        </p:nvSpPr>
        <p:spPr>
          <a:xfrm>
            <a:off x="793426" y="3238347"/>
            <a:ext cx="2653159" cy="2920577"/>
          </a:xfrm>
          <a:prstGeom prst="rect">
            <a:avLst/>
          </a:prstGeom>
          <a:solidFill>
            <a:srgbClr val="FFD96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65" name="Google Shape;5665;p404"/>
          <p:cNvSpPr/>
          <p:nvPr/>
        </p:nvSpPr>
        <p:spPr>
          <a:xfrm>
            <a:off x="3618686" y="3238346"/>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66" name="Google Shape;5666;p404"/>
          <p:cNvSpPr/>
          <p:nvPr/>
        </p:nvSpPr>
        <p:spPr>
          <a:xfrm>
            <a:off x="6415813"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67" name="Google Shape;5667;p404"/>
          <p:cNvSpPr/>
          <p:nvPr/>
        </p:nvSpPr>
        <p:spPr>
          <a:xfrm>
            <a:off x="9209412"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668" name="Google Shape;5668;p404"/>
          <p:cNvPicPr preferRelativeResize="0"/>
          <p:nvPr/>
        </p:nvPicPr>
        <p:blipFill rotWithShape="1">
          <a:blip r:embed="rId3">
            <a:alphaModFix/>
          </a:blip>
          <a:srcRect/>
          <a:stretch/>
        </p:blipFill>
        <p:spPr>
          <a:xfrm>
            <a:off x="3995989" y="3546700"/>
            <a:ext cx="1838759" cy="1838759"/>
          </a:xfrm>
          <a:prstGeom prst="rect">
            <a:avLst/>
          </a:prstGeom>
          <a:noFill/>
          <a:ln>
            <a:noFill/>
          </a:ln>
        </p:spPr>
      </p:pic>
      <p:pic>
        <p:nvPicPr>
          <p:cNvPr id="5669" name="Google Shape;5669;p404"/>
          <p:cNvPicPr preferRelativeResize="0"/>
          <p:nvPr/>
        </p:nvPicPr>
        <p:blipFill rotWithShape="1">
          <a:blip r:embed="rId4">
            <a:alphaModFix/>
          </a:blip>
          <a:srcRect/>
          <a:stretch/>
        </p:blipFill>
        <p:spPr>
          <a:xfrm>
            <a:off x="6962046" y="3777668"/>
            <a:ext cx="1841930" cy="1841930"/>
          </a:xfrm>
          <a:prstGeom prst="rect">
            <a:avLst/>
          </a:prstGeom>
          <a:noFill/>
          <a:ln>
            <a:noFill/>
          </a:ln>
        </p:spPr>
      </p:pic>
      <p:pic>
        <p:nvPicPr>
          <p:cNvPr id="5670" name="Google Shape;5670;p404"/>
          <p:cNvPicPr preferRelativeResize="0"/>
          <p:nvPr/>
        </p:nvPicPr>
        <p:blipFill rotWithShape="1">
          <a:blip r:embed="rId5">
            <a:alphaModFix/>
          </a:blip>
          <a:srcRect/>
          <a:stretch/>
        </p:blipFill>
        <p:spPr>
          <a:xfrm>
            <a:off x="9645454" y="3883073"/>
            <a:ext cx="1781074" cy="1781074"/>
          </a:xfrm>
          <a:prstGeom prst="rect">
            <a:avLst/>
          </a:prstGeom>
          <a:noFill/>
          <a:ln>
            <a:noFill/>
          </a:ln>
        </p:spPr>
      </p:pic>
      <p:pic>
        <p:nvPicPr>
          <p:cNvPr id="5671" name="Google Shape;5671;p404" descr="Icono&#10;&#10;Descripción generada automáticamente"/>
          <p:cNvPicPr preferRelativeResize="0"/>
          <p:nvPr/>
        </p:nvPicPr>
        <p:blipFill rotWithShape="1">
          <a:blip r:embed="rId6">
            <a:alphaModFix/>
          </a:blip>
          <a:srcRect/>
          <a:stretch/>
        </p:blipFill>
        <p:spPr>
          <a:xfrm>
            <a:off x="2895192" y="5889212"/>
            <a:ext cx="434340" cy="539422"/>
          </a:xfrm>
          <a:prstGeom prst="rect">
            <a:avLst/>
          </a:prstGeom>
          <a:noFill/>
          <a:ln>
            <a:noFill/>
          </a:ln>
        </p:spPr>
      </p:pic>
      <p:sp>
        <p:nvSpPr>
          <p:cNvPr id="5672" name="Google Shape;5672;p404"/>
          <p:cNvSpPr txBox="1"/>
          <p:nvPr/>
        </p:nvSpPr>
        <p:spPr>
          <a:xfrm>
            <a:off x="872878" y="4051886"/>
            <a:ext cx="2517432"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muestra se pesa, es colocada en un recipiente de precipitados y se tapa con un vidrio de reloj.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5677"/>
        <p:cNvGrpSpPr/>
        <p:nvPr/>
      </p:nvGrpSpPr>
      <p:grpSpPr>
        <a:xfrm>
          <a:off x="0" y="0"/>
          <a:ext cx="0" cy="0"/>
          <a:chOff x="0" y="0"/>
          <a:chExt cx="0" cy="0"/>
        </a:xfrm>
      </p:grpSpPr>
      <p:sp>
        <p:nvSpPr>
          <p:cNvPr id="5678" name="Google Shape;5678;p405"/>
          <p:cNvSpPr/>
          <p:nvPr/>
        </p:nvSpPr>
        <p:spPr>
          <a:xfrm>
            <a:off x="2818151" y="2166321"/>
            <a:ext cx="8685354" cy="151252"/>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79" name="Google Shape;5679;p405"/>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680" name="Google Shape;5680;p405"/>
          <p:cNvSpPr txBox="1"/>
          <p:nvPr/>
        </p:nvSpPr>
        <p:spPr>
          <a:xfrm>
            <a:off x="793426" y="2666573"/>
            <a:ext cx="9953582" cy="6447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Hay algunos detalles preliminares a tener en cuenta si se va a disolver una muestra de laboratorio: </a:t>
            </a:r>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en las tablas para ver información.  </a:t>
            </a:r>
            <a:endParaRPr/>
          </a:p>
        </p:txBody>
      </p:sp>
      <p:sp>
        <p:nvSpPr>
          <p:cNvPr id="5681" name="Google Shape;5681;p405"/>
          <p:cNvSpPr/>
          <p:nvPr/>
        </p:nvSpPr>
        <p:spPr>
          <a:xfrm>
            <a:off x="793426" y="2025205"/>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82" name="Google Shape;5682;p405"/>
          <p:cNvSpPr txBox="1"/>
          <p:nvPr/>
        </p:nvSpPr>
        <p:spPr>
          <a:xfrm>
            <a:off x="1444992" y="2166321"/>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3" name="Google Shape;5683;p405"/>
          <p:cNvSpPr/>
          <p:nvPr/>
        </p:nvSpPr>
        <p:spPr>
          <a:xfrm>
            <a:off x="11227633" y="1918924"/>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684" name="Google Shape;5684;p405"/>
          <p:cNvSpPr/>
          <p:nvPr/>
        </p:nvSpPr>
        <p:spPr>
          <a:xfrm>
            <a:off x="793426" y="3238347"/>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85" name="Google Shape;5685;p405"/>
          <p:cNvSpPr/>
          <p:nvPr/>
        </p:nvSpPr>
        <p:spPr>
          <a:xfrm>
            <a:off x="3618686" y="3238346"/>
            <a:ext cx="2653159" cy="2920577"/>
          </a:xfrm>
          <a:prstGeom prst="rect">
            <a:avLst/>
          </a:prstGeom>
          <a:solidFill>
            <a:srgbClr val="FFD96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86" name="Google Shape;5686;p405"/>
          <p:cNvSpPr/>
          <p:nvPr/>
        </p:nvSpPr>
        <p:spPr>
          <a:xfrm>
            <a:off x="6415813"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87" name="Google Shape;5687;p405"/>
          <p:cNvSpPr/>
          <p:nvPr/>
        </p:nvSpPr>
        <p:spPr>
          <a:xfrm>
            <a:off x="9209412"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688" name="Google Shape;5688;p405"/>
          <p:cNvPicPr preferRelativeResize="0"/>
          <p:nvPr/>
        </p:nvPicPr>
        <p:blipFill rotWithShape="1">
          <a:blip r:embed="rId3">
            <a:alphaModFix/>
          </a:blip>
          <a:srcRect/>
          <a:stretch/>
        </p:blipFill>
        <p:spPr>
          <a:xfrm>
            <a:off x="1098745" y="4189802"/>
            <a:ext cx="1969120" cy="1969120"/>
          </a:xfrm>
          <a:prstGeom prst="rect">
            <a:avLst/>
          </a:prstGeom>
          <a:noFill/>
          <a:ln>
            <a:noFill/>
          </a:ln>
        </p:spPr>
      </p:pic>
      <p:pic>
        <p:nvPicPr>
          <p:cNvPr id="5689" name="Google Shape;5689;p405"/>
          <p:cNvPicPr preferRelativeResize="0"/>
          <p:nvPr/>
        </p:nvPicPr>
        <p:blipFill rotWithShape="1">
          <a:blip r:embed="rId4">
            <a:alphaModFix/>
          </a:blip>
          <a:srcRect/>
          <a:stretch/>
        </p:blipFill>
        <p:spPr>
          <a:xfrm>
            <a:off x="6962046" y="3777668"/>
            <a:ext cx="1841930" cy="1841930"/>
          </a:xfrm>
          <a:prstGeom prst="rect">
            <a:avLst/>
          </a:prstGeom>
          <a:noFill/>
          <a:ln>
            <a:noFill/>
          </a:ln>
        </p:spPr>
      </p:pic>
      <p:pic>
        <p:nvPicPr>
          <p:cNvPr id="5690" name="Google Shape;5690;p405"/>
          <p:cNvPicPr preferRelativeResize="0"/>
          <p:nvPr/>
        </p:nvPicPr>
        <p:blipFill rotWithShape="1">
          <a:blip r:embed="rId5">
            <a:alphaModFix/>
          </a:blip>
          <a:srcRect/>
          <a:stretch/>
        </p:blipFill>
        <p:spPr>
          <a:xfrm>
            <a:off x="9645454" y="3883073"/>
            <a:ext cx="1781074" cy="1781074"/>
          </a:xfrm>
          <a:prstGeom prst="rect">
            <a:avLst/>
          </a:prstGeom>
          <a:noFill/>
          <a:ln>
            <a:noFill/>
          </a:ln>
        </p:spPr>
      </p:pic>
      <p:sp>
        <p:nvSpPr>
          <p:cNvPr id="5691" name="Google Shape;5691;p405"/>
          <p:cNvSpPr txBox="1"/>
          <p:nvPr/>
        </p:nvSpPr>
        <p:spPr>
          <a:xfrm>
            <a:off x="3816973" y="4081112"/>
            <a:ext cx="2279027"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Como característica, el vaso deberá tener un pico para que facilite la salida de vapores o gases.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692" name="Google Shape;5692;p405" descr="Icono&#10;&#10;Descripción generada automáticamente"/>
          <p:cNvPicPr preferRelativeResize="0"/>
          <p:nvPr/>
        </p:nvPicPr>
        <p:blipFill rotWithShape="1">
          <a:blip r:embed="rId6">
            <a:alphaModFix/>
          </a:blip>
          <a:srcRect/>
          <a:stretch/>
        </p:blipFill>
        <p:spPr>
          <a:xfrm>
            <a:off x="4102308" y="5664147"/>
            <a:ext cx="434340" cy="539422"/>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5697"/>
        <p:cNvGrpSpPr/>
        <p:nvPr/>
      </p:nvGrpSpPr>
      <p:grpSpPr>
        <a:xfrm>
          <a:off x="0" y="0"/>
          <a:ext cx="0" cy="0"/>
          <a:chOff x="0" y="0"/>
          <a:chExt cx="0" cy="0"/>
        </a:xfrm>
      </p:grpSpPr>
      <p:sp>
        <p:nvSpPr>
          <p:cNvPr id="5698" name="Google Shape;5698;p406"/>
          <p:cNvSpPr/>
          <p:nvPr/>
        </p:nvSpPr>
        <p:spPr>
          <a:xfrm>
            <a:off x="2818151" y="2166321"/>
            <a:ext cx="8685354" cy="151252"/>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99" name="Google Shape;5699;p406"/>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700" name="Google Shape;5700;p406"/>
          <p:cNvSpPr txBox="1"/>
          <p:nvPr/>
        </p:nvSpPr>
        <p:spPr>
          <a:xfrm>
            <a:off x="793426" y="2666573"/>
            <a:ext cx="9953582" cy="6447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Hay algunos detalles preliminares a tener en cuenta si se va a disolver una muestra de laboratorio: </a:t>
            </a:r>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en las tablas para ver información.  </a:t>
            </a:r>
            <a:endParaRPr/>
          </a:p>
        </p:txBody>
      </p:sp>
      <p:sp>
        <p:nvSpPr>
          <p:cNvPr id="5701" name="Google Shape;5701;p406"/>
          <p:cNvSpPr/>
          <p:nvPr/>
        </p:nvSpPr>
        <p:spPr>
          <a:xfrm>
            <a:off x="793426" y="2025205"/>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02" name="Google Shape;5702;p406"/>
          <p:cNvSpPr txBox="1"/>
          <p:nvPr/>
        </p:nvSpPr>
        <p:spPr>
          <a:xfrm>
            <a:off x="1444992" y="2166321"/>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03" name="Google Shape;5703;p406"/>
          <p:cNvSpPr/>
          <p:nvPr/>
        </p:nvSpPr>
        <p:spPr>
          <a:xfrm>
            <a:off x="11227633" y="1918924"/>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704" name="Google Shape;5704;p406"/>
          <p:cNvSpPr/>
          <p:nvPr/>
        </p:nvSpPr>
        <p:spPr>
          <a:xfrm>
            <a:off x="793426" y="3238347"/>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05" name="Google Shape;5705;p406"/>
          <p:cNvSpPr/>
          <p:nvPr/>
        </p:nvSpPr>
        <p:spPr>
          <a:xfrm>
            <a:off x="3618686" y="3238346"/>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06" name="Google Shape;5706;p406"/>
          <p:cNvSpPr/>
          <p:nvPr/>
        </p:nvSpPr>
        <p:spPr>
          <a:xfrm>
            <a:off x="6415813" y="3238345"/>
            <a:ext cx="2653159" cy="2920577"/>
          </a:xfrm>
          <a:prstGeom prst="rect">
            <a:avLst/>
          </a:prstGeom>
          <a:solidFill>
            <a:srgbClr val="FFD96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07" name="Google Shape;5707;p406"/>
          <p:cNvSpPr/>
          <p:nvPr/>
        </p:nvSpPr>
        <p:spPr>
          <a:xfrm>
            <a:off x="9209412"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708" name="Google Shape;5708;p406"/>
          <p:cNvPicPr preferRelativeResize="0"/>
          <p:nvPr/>
        </p:nvPicPr>
        <p:blipFill rotWithShape="1">
          <a:blip r:embed="rId3">
            <a:alphaModFix/>
          </a:blip>
          <a:srcRect/>
          <a:stretch/>
        </p:blipFill>
        <p:spPr>
          <a:xfrm>
            <a:off x="3995989" y="3546700"/>
            <a:ext cx="1838759" cy="1838759"/>
          </a:xfrm>
          <a:prstGeom prst="rect">
            <a:avLst/>
          </a:prstGeom>
          <a:noFill/>
          <a:ln>
            <a:noFill/>
          </a:ln>
        </p:spPr>
      </p:pic>
      <p:pic>
        <p:nvPicPr>
          <p:cNvPr id="5709" name="Google Shape;5709;p406"/>
          <p:cNvPicPr preferRelativeResize="0"/>
          <p:nvPr/>
        </p:nvPicPr>
        <p:blipFill rotWithShape="1">
          <a:blip r:embed="rId4">
            <a:alphaModFix/>
          </a:blip>
          <a:srcRect/>
          <a:stretch/>
        </p:blipFill>
        <p:spPr>
          <a:xfrm>
            <a:off x="1098745" y="4189802"/>
            <a:ext cx="1969120" cy="1969120"/>
          </a:xfrm>
          <a:prstGeom prst="rect">
            <a:avLst/>
          </a:prstGeom>
          <a:noFill/>
          <a:ln>
            <a:noFill/>
          </a:ln>
        </p:spPr>
      </p:pic>
      <p:pic>
        <p:nvPicPr>
          <p:cNvPr id="5710" name="Google Shape;5710;p406"/>
          <p:cNvPicPr preferRelativeResize="0"/>
          <p:nvPr/>
        </p:nvPicPr>
        <p:blipFill rotWithShape="1">
          <a:blip r:embed="rId5">
            <a:alphaModFix/>
          </a:blip>
          <a:srcRect/>
          <a:stretch/>
        </p:blipFill>
        <p:spPr>
          <a:xfrm>
            <a:off x="9645454" y="3883073"/>
            <a:ext cx="1781074" cy="1781074"/>
          </a:xfrm>
          <a:prstGeom prst="rect">
            <a:avLst/>
          </a:prstGeom>
          <a:noFill/>
          <a:ln>
            <a:noFill/>
          </a:ln>
        </p:spPr>
      </p:pic>
      <p:sp>
        <p:nvSpPr>
          <p:cNvPr id="5711" name="Google Shape;5711;p406"/>
          <p:cNvSpPr txBox="1"/>
          <p:nvPr/>
        </p:nvSpPr>
        <p:spPr>
          <a:xfrm>
            <a:off x="6443946" y="3303828"/>
            <a:ext cx="2531686"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disolvente es vertido con mucha precaución escurriendo por la varilla de vidrio, Si se genera desprendimiento de gases la vasija debe cubrirse lo más completa posible, en tales circunstancias, es aceptable el uso de una pipeta que sirve para escurrir el solvente por el pico.</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712" name="Google Shape;5712;p406" descr="Icono&#10;&#10;Descripción generada automáticamente"/>
          <p:cNvPicPr preferRelativeResize="0"/>
          <p:nvPr/>
        </p:nvPicPr>
        <p:blipFill rotWithShape="1">
          <a:blip r:embed="rId6">
            <a:alphaModFix/>
          </a:blip>
          <a:srcRect/>
          <a:stretch/>
        </p:blipFill>
        <p:spPr>
          <a:xfrm>
            <a:off x="8024333" y="5722989"/>
            <a:ext cx="434340" cy="539422"/>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5717"/>
        <p:cNvGrpSpPr/>
        <p:nvPr/>
      </p:nvGrpSpPr>
      <p:grpSpPr>
        <a:xfrm>
          <a:off x="0" y="0"/>
          <a:ext cx="0" cy="0"/>
          <a:chOff x="0" y="0"/>
          <a:chExt cx="0" cy="0"/>
        </a:xfrm>
      </p:grpSpPr>
      <p:sp>
        <p:nvSpPr>
          <p:cNvPr id="5718" name="Google Shape;5718;p407"/>
          <p:cNvSpPr/>
          <p:nvPr/>
        </p:nvSpPr>
        <p:spPr>
          <a:xfrm>
            <a:off x="2818151" y="2166321"/>
            <a:ext cx="8685354" cy="151252"/>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9" name="Google Shape;5719;p407"/>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720" name="Google Shape;5720;p407"/>
          <p:cNvSpPr txBox="1"/>
          <p:nvPr/>
        </p:nvSpPr>
        <p:spPr>
          <a:xfrm>
            <a:off x="793426" y="2666573"/>
            <a:ext cx="9953582" cy="6447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Hay algunos detalles preliminares a tener en cuenta si se va a disolver una muestra de laboratorio: </a:t>
            </a:r>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en las tablas para ver información.  </a:t>
            </a:r>
            <a:endParaRPr/>
          </a:p>
        </p:txBody>
      </p:sp>
      <p:sp>
        <p:nvSpPr>
          <p:cNvPr id="5721" name="Google Shape;5721;p407"/>
          <p:cNvSpPr/>
          <p:nvPr/>
        </p:nvSpPr>
        <p:spPr>
          <a:xfrm>
            <a:off x="793426" y="2025205"/>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22" name="Google Shape;5722;p407"/>
          <p:cNvSpPr txBox="1"/>
          <p:nvPr/>
        </p:nvSpPr>
        <p:spPr>
          <a:xfrm>
            <a:off x="1444992" y="2166321"/>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23" name="Google Shape;5723;p407"/>
          <p:cNvSpPr/>
          <p:nvPr/>
        </p:nvSpPr>
        <p:spPr>
          <a:xfrm>
            <a:off x="11227633" y="1918924"/>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724" name="Google Shape;5724;p407"/>
          <p:cNvSpPr/>
          <p:nvPr/>
        </p:nvSpPr>
        <p:spPr>
          <a:xfrm>
            <a:off x="793426" y="3238347"/>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25" name="Google Shape;5725;p407"/>
          <p:cNvSpPr/>
          <p:nvPr/>
        </p:nvSpPr>
        <p:spPr>
          <a:xfrm>
            <a:off x="3618686" y="3238346"/>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26" name="Google Shape;5726;p407"/>
          <p:cNvSpPr/>
          <p:nvPr/>
        </p:nvSpPr>
        <p:spPr>
          <a:xfrm>
            <a:off x="6415813"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27" name="Google Shape;5727;p407"/>
          <p:cNvSpPr/>
          <p:nvPr/>
        </p:nvSpPr>
        <p:spPr>
          <a:xfrm>
            <a:off x="9209412" y="3238345"/>
            <a:ext cx="2653159" cy="2920577"/>
          </a:xfrm>
          <a:prstGeom prst="rect">
            <a:avLst/>
          </a:prstGeom>
          <a:solidFill>
            <a:srgbClr val="FFD96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728" name="Google Shape;5728;p407"/>
          <p:cNvPicPr preferRelativeResize="0"/>
          <p:nvPr/>
        </p:nvPicPr>
        <p:blipFill rotWithShape="1">
          <a:blip r:embed="rId3">
            <a:alphaModFix/>
          </a:blip>
          <a:srcRect/>
          <a:stretch/>
        </p:blipFill>
        <p:spPr>
          <a:xfrm>
            <a:off x="3995989" y="3546700"/>
            <a:ext cx="1838759" cy="1838759"/>
          </a:xfrm>
          <a:prstGeom prst="rect">
            <a:avLst/>
          </a:prstGeom>
          <a:noFill/>
          <a:ln>
            <a:noFill/>
          </a:ln>
        </p:spPr>
      </p:pic>
      <p:pic>
        <p:nvPicPr>
          <p:cNvPr id="5729" name="Google Shape;5729;p407"/>
          <p:cNvPicPr preferRelativeResize="0"/>
          <p:nvPr/>
        </p:nvPicPr>
        <p:blipFill rotWithShape="1">
          <a:blip r:embed="rId4">
            <a:alphaModFix/>
          </a:blip>
          <a:srcRect/>
          <a:stretch/>
        </p:blipFill>
        <p:spPr>
          <a:xfrm>
            <a:off x="1098745" y="4189802"/>
            <a:ext cx="1969120" cy="1969120"/>
          </a:xfrm>
          <a:prstGeom prst="rect">
            <a:avLst/>
          </a:prstGeom>
          <a:noFill/>
          <a:ln>
            <a:noFill/>
          </a:ln>
        </p:spPr>
      </p:pic>
      <p:pic>
        <p:nvPicPr>
          <p:cNvPr id="5730" name="Google Shape;5730;p407"/>
          <p:cNvPicPr preferRelativeResize="0"/>
          <p:nvPr/>
        </p:nvPicPr>
        <p:blipFill rotWithShape="1">
          <a:blip r:embed="rId5">
            <a:alphaModFix/>
          </a:blip>
          <a:srcRect/>
          <a:stretch/>
        </p:blipFill>
        <p:spPr>
          <a:xfrm>
            <a:off x="6962046" y="3777668"/>
            <a:ext cx="1841930" cy="1841930"/>
          </a:xfrm>
          <a:prstGeom prst="rect">
            <a:avLst/>
          </a:prstGeom>
          <a:noFill/>
          <a:ln>
            <a:noFill/>
          </a:ln>
        </p:spPr>
      </p:pic>
      <p:sp>
        <p:nvSpPr>
          <p:cNvPr id="5731" name="Google Shape;5731;p407"/>
          <p:cNvSpPr txBox="1"/>
          <p:nvPr/>
        </p:nvSpPr>
        <p:spPr>
          <a:xfrm>
            <a:off x="9400992" y="3429000"/>
            <a:ext cx="2344539"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Después de terminar la liberación de gas y que toda la muestra haya sido disuelta, se debe lavar la cara inferior del vidrio de reloj con agua a chorro, el agua debe escurrir por todas las paredes y no bajar directamente sobre la solución y así prevenir las salpicaduras al exterior.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732" name="Google Shape;5732;p407" descr="Icono&#10;&#10;Descripción generada automáticamente"/>
          <p:cNvPicPr preferRelativeResize="0"/>
          <p:nvPr/>
        </p:nvPicPr>
        <p:blipFill rotWithShape="1">
          <a:blip r:embed="rId6">
            <a:alphaModFix/>
          </a:blip>
          <a:srcRect/>
          <a:stretch/>
        </p:blipFill>
        <p:spPr>
          <a:xfrm>
            <a:off x="10747008" y="5900377"/>
            <a:ext cx="434340" cy="53942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5737"/>
        <p:cNvGrpSpPr/>
        <p:nvPr/>
      </p:nvGrpSpPr>
      <p:grpSpPr>
        <a:xfrm>
          <a:off x="0" y="0"/>
          <a:ext cx="0" cy="0"/>
          <a:chOff x="0" y="0"/>
          <a:chExt cx="0" cy="0"/>
        </a:xfrm>
      </p:grpSpPr>
      <p:sp>
        <p:nvSpPr>
          <p:cNvPr id="5738" name="Google Shape;5738;p408"/>
          <p:cNvSpPr/>
          <p:nvPr/>
        </p:nvSpPr>
        <p:spPr>
          <a:xfrm>
            <a:off x="2818151" y="2166321"/>
            <a:ext cx="8685354" cy="151252"/>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39" name="Google Shape;5739;p408"/>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740" name="Google Shape;5740;p408"/>
          <p:cNvSpPr txBox="1"/>
          <p:nvPr/>
        </p:nvSpPr>
        <p:spPr>
          <a:xfrm>
            <a:off x="793426" y="2666573"/>
            <a:ext cx="9953582" cy="64472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Hay algunos detalles preliminares a tener en cuenta si se va a disolver una muestra de laboratorio: </a:t>
            </a:r>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en las tablas para ver información.  </a:t>
            </a:r>
            <a:endParaRPr/>
          </a:p>
        </p:txBody>
      </p:sp>
      <p:sp>
        <p:nvSpPr>
          <p:cNvPr id="5741" name="Google Shape;5741;p408"/>
          <p:cNvSpPr/>
          <p:nvPr/>
        </p:nvSpPr>
        <p:spPr>
          <a:xfrm>
            <a:off x="793426" y="2025205"/>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2" name="Google Shape;5742;p408"/>
          <p:cNvSpPr txBox="1"/>
          <p:nvPr/>
        </p:nvSpPr>
        <p:spPr>
          <a:xfrm>
            <a:off x="1444992" y="2166321"/>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43" name="Google Shape;5743;p408"/>
          <p:cNvSpPr/>
          <p:nvPr/>
        </p:nvSpPr>
        <p:spPr>
          <a:xfrm>
            <a:off x="11227633" y="1918924"/>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744" name="Google Shape;5744;p408"/>
          <p:cNvSpPr/>
          <p:nvPr/>
        </p:nvSpPr>
        <p:spPr>
          <a:xfrm>
            <a:off x="793426" y="3238347"/>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5" name="Google Shape;5745;p408"/>
          <p:cNvSpPr/>
          <p:nvPr/>
        </p:nvSpPr>
        <p:spPr>
          <a:xfrm>
            <a:off x="3618686" y="3238346"/>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6" name="Google Shape;5746;p408"/>
          <p:cNvSpPr/>
          <p:nvPr/>
        </p:nvSpPr>
        <p:spPr>
          <a:xfrm>
            <a:off x="6415813"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7" name="Google Shape;5747;p408"/>
          <p:cNvSpPr/>
          <p:nvPr/>
        </p:nvSpPr>
        <p:spPr>
          <a:xfrm>
            <a:off x="9209412" y="3238345"/>
            <a:ext cx="2653159"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748" name="Google Shape;5748;p408"/>
          <p:cNvPicPr preferRelativeResize="0"/>
          <p:nvPr/>
        </p:nvPicPr>
        <p:blipFill rotWithShape="1">
          <a:blip r:embed="rId3">
            <a:alphaModFix/>
          </a:blip>
          <a:srcRect/>
          <a:stretch/>
        </p:blipFill>
        <p:spPr>
          <a:xfrm>
            <a:off x="3995989" y="3546700"/>
            <a:ext cx="1838759" cy="1838759"/>
          </a:xfrm>
          <a:prstGeom prst="rect">
            <a:avLst/>
          </a:prstGeom>
          <a:noFill/>
          <a:ln>
            <a:noFill/>
          </a:ln>
        </p:spPr>
      </p:pic>
      <p:pic>
        <p:nvPicPr>
          <p:cNvPr id="5749" name="Google Shape;5749;p408"/>
          <p:cNvPicPr preferRelativeResize="0"/>
          <p:nvPr/>
        </p:nvPicPr>
        <p:blipFill rotWithShape="1">
          <a:blip r:embed="rId4">
            <a:alphaModFix/>
          </a:blip>
          <a:srcRect/>
          <a:stretch/>
        </p:blipFill>
        <p:spPr>
          <a:xfrm>
            <a:off x="1098745" y="4189802"/>
            <a:ext cx="1969120" cy="1969120"/>
          </a:xfrm>
          <a:prstGeom prst="rect">
            <a:avLst/>
          </a:prstGeom>
          <a:noFill/>
          <a:ln>
            <a:noFill/>
          </a:ln>
        </p:spPr>
      </p:pic>
      <p:pic>
        <p:nvPicPr>
          <p:cNvPr id="5750" name="Google Shape;5750;p408"/>
          <p:cNvPicPr preferRelativeResize="0"/>
          <p:nvPr/>
        </p:nvPicPr>
        <p:blipFill rotWithShape="1">
          <a:blip r:embed="rId5">
            <a:alphaModFix/>
          </a:blip>
          <a:srcRect/>
          <a:stretch/>
        </p:blipFill>
        <p:spPr>
          <a:xfrm>
            <a:off x="6962046" y="3777668"/>
            <a:ext cx="1841930" cy="1841930"/>
          </a:xfrm>
          <a:prstGeom prst="rect">
            <a:avLst/>
          </a:prstGeom>
          <a:noFill/>
          <a:ln>
            <a:noFill/>
          </a:ln>
        </p:spPr>
      </p:pic>
      <p:pic>
        <p:nvPicPr>
          <p:cNvPr id="5751" name="Google Shape;5751;p408"/>
          <p:cNvPicPr preferRelativeResize="0"/>
          <p:nvPr/>
        </p:nvPicPr>
        <p:blipFill rotWithShape="1">
          <a:blip r:embed="rId6">
            <a:alphaModFix/>
          </a:blip>
          <a:srcRect/>
          <a:stretch/>
        </p:blipFill>
        <p:spPr>
          <a:xfrm>
            <a:off x="9645454" y="3883073"/>
            <a:ext cx="1781074" cy="1781074"/>
          </a:xfrm>
          <a:prstGeom prst="rect">
            <a:avLst/>
          </a:prstGeom>
          <a:noFill/>
          <a:ln>
            <a:noFill/>
          </a:ln>
        </p:spPr>
      </p:pic>
      <p:pic>
        <p:nvPicPr>
          <p:cNvPr id="5752" name="Google Shape;5752;p408" descr="Icono&#10;&#10;Descripción generada automáticamente"/>
          <p:cNvPicPr preferRelativeResize="0"/>
          <p:nvPr/>
        </p:nvPicPr>
        <p:blipFill rotWithShape="1">
          <a:blip r:embed="rId7">
            <a:alphaModFix/>
          </a:blip>
          <a:srcRect/>
          <a:stretch/>
        </p:blipFill>
        <p:spPr>
          <a:xfrm>
            <a:off x="11199970" y="2259889"/>
            <a:ext cx="434340" cy="5394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82"/>
          <p:cNvSpPr/>
          <p:nvPr/>
        </p:nvSpPr>
        <p:spPr>
          <a:xfrm>
            <a:off x="799986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6" name="Google Shape;596;p182"/>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7" name="Google Shape;597;p182"/>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598" name="Google Shape;598;p182"/>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9" name="Google Shape;599;p182"/>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600" name="Google Shape;600;p182"/>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601" name="Google Shape;601;p182"/>
          <p:cNvPicPr preferRelativeResize="0"/>
          <p:nvPr/>
        </p:nvPicPr>
        <p:blipFill rotWithShape="1">
          <a:blip r:embed="rId3">
            <a:alphaModFix/>
          </a:blip>
          <a:srcRect/>
          <a:stretch/>
        </p:blipFill>
        <p:spPr>
          <a:xfrm>
            <a:off x="8730019" y="3138865"/>
            <a:ext cx="2333766" cy="2333766"/>
          </a:xfrm>
          <a:prstGeom prst="rect">
            <a:avLst/>
          </a:prstGeom>
          <a:noFill/>
          <a:ln>
            <a:noFill/>
          </a:ln>
        </p:spPr>
      </p:pic>
      <p:sp>
        <p:nvSpPr>
          <p:cNvPr id="602" name="Google Shape;602;p182"/>
          <p:cNvSpPr/>
          <p:nvPr/>
        </p:nvSpPr>
        <p:spPr>
          <a:xfrm>
            <a:off x="394420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3" name="Google Shape;603;p182"/>
          <p:cNvSpPr txBox="1"/>
          <p:nvPr/>
        </p:nvSpPr>
        <p:spPr>
          <a:xfrm>
            <a:off x="4650050" y="2615645"/>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04" name="Google Shape;604;p182"/>
          <p:cNvPicPr preferRelativeResize="0"/>
          <p:nvPr/>
        </p:nvPicPr>
        <p:blipFill rotWithShape="1">
          <a:blip r:embed="rId4">
            <a:alphaModFix/>
          </a:blip>
          <a:srcRect/>
          <a:stretch/>
        </p:blipFill>
        <p:spPr>
          <a:xfrm>
            <a:off x="4518397" y="3116090"/>
            <a:ext cx="2513201" cy="2513201"/>
          </a:xfrm>
          <a:prstGeom prst="rect">
            <a:avLst/>
          </a:prstGeom>
          <a:noFill/>
          <a:ln>
            <a:noFill/>
          </a:ln>
        </p:spPr>
      </p:pic>
      <p:pic>
        <p:nvPicPr>
          <p:cNvPr id="605" name="Google Shape;605;p182"/>
          <p:cNvPicPr preferRelativeResize="0"/>
          <p:nvPr/>
        </p:nvPicPr>
        <p:blipFill rotWithShape="1">
          <a:blip r:embed="rId5">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606" name="Google Shape;606;p182"/>
          <p:cNvSpPr txBox="1"/>
          <p:nvPr/>
        </p:nvSpPr>
        <p:spPr>
          <a:xfrm>
            <a:off x="8730019" y="26268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07" name="Google Shape;607;p182" descr="Icono&#10;&#10;Descripción generada automáticamente"/>
          <p:cNvPicPr preferRelativeResize="0"/>
          <p:nvPr/>
        </p:nvPicPr>
        <p:blipFill rotWithShape="1">
          <a:blip r:embed="rId6">
            <a:alphaModFix/>
          </a:blip>
          <a:srcRect/>
          <a:stretch/>
        </p:blipFill>
        <p:spPr>
          <a:xfrm>
            <a:off x="7087026" y="5789952"/>
            <a:ext cx="434340" cy="539422"/>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5757"/>
        <p:cNvGrpSpPr/>
        <p:nvPr/>
      </p:nvGrpSpPr>
      <p:grpSpPr>
        <a:xfrm>
          <a:off x="0" y="0"/>
          <a:ext cx="0" cy="0"/>
          <a:chOff x="0" y="0"/>
          <a:chExt cx="0" cy="0"/>
        </a:xfrm>
      </p:grpSpPr>
      <p:sp>
        <p:nvSpPr>
          <p:cNvPr id="5758" name="Google Shape;5758;p409"/>
          <p:cNvSpPr/>
          <p:nvPr/>
        </p:nvSpPr>
        <p:spPr>
          <a:xfrm>
            <a:off x="4838122" y="4512341"/>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59" name="Google Shape;5759;p409"/>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760" name="Google Shape;5760;p409"/>
          <p:cNvSpPr txBox="1"/>
          <p:nvPr/>
        </p:nvSpPr>
        <p:spPr>
          <a:xfrm>
            <a:off x="5016956" y="4637210"/>
            <a:ext cx="217880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Detalles preliminares</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61" name="Google Shape;5761;p409"/>
          <p:cNvSpPr txBox="1"/>
          <p:nvPr/>
        </p:nvSpPr>
        <p:spPr>
          <a:xfrm>
            <a:off x="4713842" y="2605677"/>
            <a:ext cx="6867917" cy="100316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Exceptuando algunas situaciones, previamente de la separación y medición del componente esperado, disolver la muestra pesada es indispensable. Cada vez, si hay oportunidad la muestra se disuelve en agua. Los disolventes que son orgánicos son muy apropiados para la variedad de sustancias orgánicas. </a:t>
            </a:r>
            <a:endParaRPr/>
          </a:p>
        </p:txBody>
      </p:sp>
      <p:sp>
        <p:nvSpPr>
          <p:cNvPr id="5762" name="Google Shape;5762;p409"/>
          <p:cNvSpPr txBox="1"/>
          <p:nvPr/>
        </p:nvSpPr>
        <p:spPr>
          <a:xfrm>
            <a:off x="4712571" y="3782198"/>
            <a:ext cx="45127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Da clic en el botón siguiente ampliar la información</a:t>
            </a:r>
            <a:endParaRPr/>
          </a:p>
        </p:txBody>
      </p:sp>
      <p:pic>
        <p:nvPicPr>
          <p:cNvPr id="5763" name="Google Shape;5763;p409"/>
          <p:cNvPicPr preferRelativeResize="0"/>
          <p:nvPr/>
        </p:nvPicPr>
        <p:blipFill rotWithShape="1">
          <a:blip r:embed="rId3">
            <a:alphaModFix/>
          </a:blip>
          <a:srcRect/>
          <a:stretch/>
        </p:blipFill>
        <p:spPr>
          <a:xfrm>
            <a:off x="161976" y="1913886"/>
            <a:ext cx="4290761" cy="4290761"/>
          </a:xfrm>
          <a:prstGeom prst="rect">
            <a:avLst/>
          </a:prstGeom>
          <a:noFill/>
          <a:ln>
            <a:noFill/>
          </a:ln>
        </p:spPr>
      </p:pic>
      <p:sp>
        <p:nvSpPr>
          <p:cNvPr id="5764" name="Google Shape;5764;p409"/>
          <p:cNvSpPr/>
          <p:nvPr/>
        </p:nvSpPr>
        <p:spPr>
          <a:xfrm>
            <a:off x="8245524" y="4530898"/>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65" name="Google Shape;5765;p409"/>
          <p:cNvSpPr txBox="1"/>
          <p:nvPr/>
        </p:nvSpPr>
        <p:spPr>
          <a:xfrm>
            <a:off x="8304438" y="4655767"/>
            <a:ext cx="240001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Aplicación de la técnica</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66" name="Google Shape;5766;p409"/>
          <p:cNvSpPr/>
          <p:nvPr/>
        </p:nvSpPr>
        <p:spPr>
          <a:xfrm>
            <a:off x="6977288" y="1888727"/>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67" name="Google Shape;5767;p409"/>
          <p:cNvSpPr txBox="1"/>
          <p:nvPr/>
        </p:nvSpPr>
        <p:spPr>
          <a:xfrm>
            <a:off x="7628854" y="2029843"/>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768" name="Google Shape;5768;p409" descr="Icono&#10;&#10;Descripción generada automáticamente"/>
          <p:cNvPicPr preferRelativeResize="0"/>
          <p:nvPr/>
        </p:nvPicPr>
        <p:blipFill rotWithShape="1">
          <a:blip r:embed="rId4">
            <a:alphaModFix/>
          </a:blip>
          <a:srcRect/>
          <a:stretch/>
        </p:blipFill>
        <p:spPr>
          <a:xfrm>
            <a:off x="10483565" y="4890719"/>
            <a:ext cx="434340" cy="539422"/>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5773"/>
        <p:cNvGrpSpPr/>
        <p:nvPr/>
      </p:nvGrpSpPr>
      <p:grpSpPr>
        <a:xfrm>
          <a:off x="0" y="0"/>
          <a:ext cx="0" cy="0"/>
          <a:chOff x="0" y="0"/>
          <a:chExt cx="0" cy="0"/>
        </a:xfrm>
      </p:grpSpPr>
      <p:sp>
        <p:nvSpPr>
          <p:cNvPr id="5774" name="Google Shape;5774;p410"/>
          <p:cNvSpPr/>
          <p:nvPr/>
        </p:nvSpPr>
        <p:spPr>
          <a:xfrm>
            <a:off x="2818151" y="2166321"/>
            <a:ext cx="8685354" cy="151252"/>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75" name="Google Shape;5775;p410"/>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776" name="Google Shape;5776;p410"/>
          <p:cNvSpPr txBox="1"/>
          <p:nvPr/>
        </p:nvSpPr>
        <p:spPr>
          <a:xfrm>
            <a:off x="793426" y="2666573"/>
            <a:ext cx="9953582"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Aplicación técnica:   </a:t>
            </a:r>
            <a:endParaRPr/>
          </a:p>
        </p:txBody>
      </p:sp>
      <p:sp>
        <p:nvSpPr>
          <p:cNvPr id="5777" name="Google Shape;5777;p410"/>
          <p:cNvSpPr/>
          <p:nvPr/>
        </p:nvSpPr>
        <p:spPr>
          <a:xfrm>
            <a:off x="793426" y="2025205"/>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78" name="Google Shape;5778;p410"/>
          <p:cNvSpPr txBox="1"/>
          <p:nvPr/>
        </p:nvSpPr>
        <p:spPr>
          <a:xfrm>
            <a:off x="1444992" y="2166321"/>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79" name="Google Shape;5779;p410"/>
          <p:cNvSpPr/>
          <p:nvPr/>
        </p:nvSpPr>
        <p:spPr>
          <a:xfrm>
            <a:off x="11227633" y="1918924"/>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780" name="Google Shape;5780;p410"/>
          <p:cNvSpPr/>
          <p:nvPr/>
        </p:nvSpPr>
        <p:spPr>
          <a:xfrm>
            <a:off x="1110493" y="3080139"/>
            <a:ext cx="4438807"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81" name="Google Shape;5781;p410">
            <a:hlinkClick r:id="" action="ppaction://hlinkshowjump?jump=lastslide"/>
          </p:cNvPr>
          <p:cNvSpPr/>
          <p:nvPr/>
        </p:nvSpPr>
        <p:spPr>
          <a:xfrm>
            <a:off x="11454310" y="4058690"/>
            <a:ext cx="360000" cy="360000"/>
          </a:xfrm>
          <a:custGeom>
            <a:avLst/>
            <a:gdLst/>
            <a:ahLst/>
            <a:cxnLst/>
            <a:rect l="l" t="t" r="r" b="b"/>
            <a:pathLst>
              <a:path w="120000" h="120000" extrusionOk="0">
                <a:moveTo>
                  <a:pt x="0" y="0"/>
                </a:moveTo>
                <a:lnTo>
                  <a:pt x="120000" y="0"/>
                </a:lnTo>
                <a:lnTo>
                  <a:pt x="120000" y="120000"/>
                </a:lnTo>
                <a:lnTo>
                  <a:pt x="0" y="120000"/>
                </a:lnTo>
                <a:close/>
                <a:moveTo>
                  <a:pt x="82500" y="60000"/>
                </a:moveTo>
                <a:lnTo>
                  <a:pt x="15000" y="15000"/>
                </a:lnTo>
                <a:lnTo>
                  <a:pt x="15000" y="105000"/>
                </a:lnTo>
                <a:close/>
                <a:moveTo>
                  <a:pt x="93750" y="15000"/>
                </a:moveTo>
                <a:lnTo>
                  <a:pt x="105000" y="15000"/>
                </a:lnTo>
                <a:lnTo>
                  <a:pt x="105000" y="105000"/>
                </a:lnTo>
                <a:lnTo>
                  <a:pt x="93750" y="105000"/>
                </a:lnTo>
                <a:close/>
              </a:path>
              <a:path w="120000" h="120000" fill="darken" extrusionOk="0">
                <a:moveTo>
                  <a:pt x="82500" y="60000"/>
                </a:moveTo>
                <a:lnTo>
                  <a:pt x="15000" y="15000"/>
                </a:lnTo>
                <a:lnTo>
                  <a:pt x="15000" y="105000"/>
                </a:lnTo>
                <a:close/>
                <a:moveTo>
                  <a:pt x="93750" y="15000"/>
                </a:moveTo>
                <a:lnTo>
                  <a:pt x="105000" y="15000"/>
                </a:lnTo>
                <a:lnTo>
                  <a:pt x="105000" y="105000"/>
                </a:lnTo>
                <a:lnTo>
                  <a:pt x="93750" y="105000"/>
                </a:lnTo>
                <a:close/>
              </a:path>
              <a:path w="120000" h="120000" fill="none" extrusionOk="0">
                <a:moveTo>
                  <a:pt x="82500" y="60000"/>
                </a:moveTo>
                <a:lnTo>
                  <a:pt x="15000" y="105000"/>
                </a:lnTo>
                <a:lnTo>
                  <a:pt x="15000" y="15000"/>
                </a:lnTo>
                <a:close/>
                <a:moveTo>
                  <a:pt x="93750" y="15000"/>
                </a:moveTo>
                <a:lnTo>
                  <a:pt x="105000" y="15000"/>
                </a:lnTo>
                <a:lnTo>
                  <a:pt x="105000" y="105000"/>
                </a:lnTo>
                <a:lnTo>
                  <a:pt x="93750"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782" name="Google Shape;5782;p410" descr="Icono&#10;&#10;Descripción generada automáticamente"/>
          <p:cNvPicPr preferRelativeResize="0"/>
          <p:nvPr/>
        </p:nvPicPr>
        <p:blipFill rotWithShape="1">
          <a:blip r:embed="rId3">
            <a:alphaModFix/>
          </a:blip>
          <a:srcRect/>
          <a:stretch/>
        </p:blipFill>
        <p:spPr>
          <a:xfrm>
            <a:off x="11454310" y="4238690"/>
            <a:ext cx="434340" cy="539422"/>
          </a:xfrm>
          <a:prstGeom prst="rect">
            <a:avLst/>
          </a:prstGeom>
          <a:noFill/>
          <a:ln>
            <a:noFill/>
          </a:ln>
        </p:spPr>
      </p:pic>
      <p:sp>
        <p:nvSpPr>
          <p:cNvPr id="5783" name="Google Shape;5783;p410"/>
          <p:cNvSpPr txBox="1"/>
          <p:nvPr/>
        </p:nvSpPr>
        <p:spPr>
          <a:xfrm>
            <a:off x="1303766" y="3654351"/>
            <a:ext cx="4110062"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Si se requiere calentar, para evitar desperdicio por salpicaduras, es recomendable usar erlenmeyer en lugar de precipitados, ubicando en la boca del erlenmeyer un pequeño embudo con su vástago hacia adentro.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784" name="Google Shape;5784;p410"/>
          <p:cNvPicPr preferRelativeResize="0"/>
          <p:nvPr/>
        </p:nvPicPr>
        <p:blipFill rotWithShape="1">
          <a:blip r:embed="rId4">
            <a:alphaModFix/>
          </a:blip>
          <a:srcRect l="20072" r="23216"/>
          <a:stretch/>
        </p:blipFill>
        <p:spPr>
          <a:xfrm>
            <a:off x="6958780" y="3080139"/>
            <a:ext cx="3788228" cy="2589832"/>
          </a:xfrm>
          <a:prstGeom prst="rect">
            <a:avLst/>
          </a:prstGeom>
          <a:noFill/>
          <a:ln>
            <a:noFill/>
          </a:ln>
        </p:spPr>
      </p:pic>
      <p:sp>
        <p:nvSpPr>
          <p:cNvPr id="5785" name="Google Shape;5785;p410"/>
          <p:cNvSpPr txBox="1"/>
          <p:nvPr/>
        </p:nvSpPr>
        <p:spPr>
          <a:xfrm>
            <a:off x="7160828" y="5669971"/>
            <a:ext cx="29819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Muestreo y operaciones unitarias</a:t>
            </a:r>
            <a:endParaRPr sz="14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5790"/>
        <p:cNvGrpSpPr/>
        <p:nvPr/>
      </p:nvGrpSpPr>
      <p:grpSpPr>
        <a:xfrm>
          <a:off x="0" y="0"/>
          <a:ext cx="0" cy="0"/>
          <a:chOff x="0" y="0"/>
          <a:chExt cx="0" cy="0"/>
        </a:xfrm>
      </p:grpSpPr>
      <p:sp>
        <p:nvSpPr>
          <p:cNvPr id="5791" name="Google Shape;5791;p411"/>
          <p:cNvSpPr/>
          <p:nvPr/>
        </p:nvSpPr>
        <p:spPr>
          <a:xfrm>
            <a:off x="2818151" y="2166321"/>
            <a:ext cx="8685354" cy="151252"/>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92" name="Google Shape;5792;p411"/>
          <p:cNvSpPr/>
          <p:nvPr/>
        </p:nvSpPr>
        <p:spPr>
          <a:xfrm>
            <a:off x="688495" y="1086058"/>
            <a:ext cx="11106801" cy="123151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Definición, clasificación, principios, técnicas, equipos y medidas de seguridad de las siguientes operaciones preliminares: secado y calcinación, molienda, tamizado, digestión, fusión, extracción, dilución.</a:t>
            </a:r>
            <a:endParaRPr sz="16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800"/>
              </a:spcBef>
              <a:spcAft>
                <a:spcPts val="0"/>
              </a:spcAft>
              <a:buNone/>
            </a:pPr>
            <a:endParaRPr sz="1600" b="0" i="0" u="none" strike="noStrike" cap="none">
              <a:solidFill>
                <a:srgbClr val="1F3864"/>
              </a:solidFill>
              <a:latin typeface="Open Sans"/>
              <a:ea typeface="Open Sans"/>
              <a:cs typeface="Open Sans"/>
              <a:sym typeface="Open Sans"/>
            </a:endParaRPr>
          </a:p>
        </p:txBody>
      </p:sp>
      <p:sp>
        <p:nvSpPr>
          <p:cNvPr id="5793" name="Google Shape;5793;p411"/>
          <p:cNvSpPr txBox="1"/>
          <p:nvPr/>
        </p:nvSpPr>
        <p:spPr>
          <a:xfrm>
            <a:off x="793426" y="2666573"/>
            <a:ext cx="9953582" cy="3077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Aplicación técnica:   </a:t>
            </a:r>
            <a:endParaRPr/>
          </a:p>
        </p:txBody>
      </p:sp>
      <p:sp>
        <p:nvSpPr>
          <p:cNvPr id="5794" name="Google Shape;5794;p411"/>
          <p:cNvSpPr/>
          <p:nvPr/>
        </p:nvSpPr>
        <p:spPr>
          <a:xfrm>
            <a:off x="793426" y="2025205"/>
            <a:ext cx="2536471" cy="58473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95" name="Google Shape;5795;p411"/>
          <p:cNvSpPr txBox="1"/>
          <p:nvPr/>
        </p:nvSpPr>
        <p:spPr>
          <a:xfrm>
            <a:off x="1444992" y="2166321"/>
            <a:ext cx="9861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Dilución </a:t>
            </a:r>
            <a:endParaRPr sz="14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796" name="Google Shape;5796;p411"/>
          <p:cNvSpPr/>
          <p:nvPr/>
        </p:nvSpPr>
        <p:spPr>
          <a:xfrm>
            <a:off x="11227633" y="1918924"/>
            <a:ext cx="540000" cy="540000"/>
          </a:xfrm>
          <a:prstGeom prst="ellipse">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5797" name="Google Shape;5797;p411"/>
          <p:cNvSpPr/>
          <p:nvPr/>
        </p:nvSpPr>
        <p:spPr>
          <a:xfrm>
            <a:off x="1079372" y="3046618"/>
            <a:ext cx="4438807"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798" name="Google Shape;5798;p411" descr="Icono&#10;&#10;Descripción generada automáticamente"/>
          <p:cNvPicPr preferRelativeResize="0"/>
          <p:nvPr/>
        </p:nvPicPr>
        <p:blipFill rotWithShape="1">
          <a:blip r:embed="rId3">
            <a:alphaModFix/>
          </a:blip>
          <a:srcRect/>
          <a:stretch/>
        </p:blipFill>
        <p:spPr>
          <a:xfrm>
            <a:off x="11157618" y="2295259"/>
            <a:ext cx="434340" cy="539422"/>
          </a:xfrm>
          <a:prstGeom prst="rect">
            <a:avLst/>
          </a:prstGeom>
          <a:noFill/>
          <a:ln>
            <a:noFill/>
          </a:ln>
        </p:spPr>
      </p:pic>
      <p:sp>
        <p:nvSpPr>
          <p:cNvPr id="5799" name="Google Shape;5799;p411"/>
          <p:cNvSpPr txBox="1"/>
          <p:nvPr/>
        </p:nvSpPr>
        <p:spPr>
          <a:xfrm>
            <a:off x="1243744" y="3253445"/>
            <a:ext cx="4110000" cy="24855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utilizarán recipientes anchos y chatos que representen una superficie mayor de evaporación, si la solución debe ser evaporada en parte o debe alcanzar la sequedad. El material del recipiente es escogido en base a su solidez, al ataque por el líquido caliente y las determinaciones a efectuar. Se puede elegir entre recipientes de precipitados anchos y bajos, de vidrio </a:t>
            </a:r>
            <a:r>
              <a:rPr lang="es-ES">
                <a:solidFill>
                  <a:srgbClr val="3F3F3F"/>
                </a:solidFill>
                <a:latin typeface="Open Sans"/>
                <a:ea typeface="Open Sans"/>
                <a:cs typeface="Open Sans"/>
                <a:sym typeface="Open Sans"/>
              </a:rPr>
              <a:t>sólido</a:t>
            </a:r>
            <a:r>
              <a:rPr lang="es-ES" sz="1400" b="0" i="0" u="none" strike="noStrike" cap="none">
                <a:solidFill>
                  <a:srgbClr val="3F3F3F"/>
                </a:solidFill>
                <a:latin typeface="Open Sans"/>
                <a:ea typeface="Open Sans"/>
                <a:cs typeface="Open Sans"/>
                <a:sym typeface="Open Sans"/>
              </a:rPr>
              <a:t> o de porcelana.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5800" name="Google Shape;5800;p411"/>
          <p:cNvSpPr/>
          <p:nvPr/>
        </p:nvSpPr>
        <p:spPr>
          <a:xfrm>
            <a:off x="5803772" y="3046618"/>
            <a:ext cx="5423861" cy="2920577"/>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01" name="Google Shape;5801;p411"/>
          <p:cNvSpPr txBox="1"/>
          <p:nvPr/>
        </p:nvSpPr>
        <p:spPr>
          <a:xfrm>
            <a:off x="5968143" y="3253445"/>
            <a:ext cx="5064300" cy="29469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baño maría o sobre plancha calefactora, se llevan a cabo las evaporaciones a bajas temperaturas. Las evaporaciones deben ser lentas y no por ebullición violenta, con el propósito de prevenir pérdidas. Para preservar la solución del ingreso de partículas desconocidas sin evitar la salida de vapores, se debe tapar a lo largo de la evaporación el recipiente con vidrio de reloj ubicando pequeños ganchos de vidrio invertidos entre el borde del vaso y el vidrio de reloj. Con un chorro de agua y </a:t>
            </a:r>
            <a:r>
              <a:rPr lang="es-ES">
                <a:solidFill>
                  <a:srgbClr val="3F3F3F"/>
                </a:solidFill>
                <a:latin typeface="Open Sans"/>
                <a:ea typeface="Open Sans"/>
                <a:cs typeface="Open Sans"/>
                <a:sym typeface="Open Sans"/>
              </a:rPr>
              <a:t>recolectando</a:t>
            </a:r>
            <a:r>
              <a:rPr lang="es-ES" sz="1400" b="0" i="0" u="none" strike="noStrike" cap="none">
                <a:solidFill>
                  <a:srgbClr val="3F3F3F"/>
                </a:solidFill>
                <a:latin typeface="Open Sans"/>
                <a:ea typeface="Open Sans"/>
                <a:cs typeface="Open Sans"/>
                <a:sym typeface="Open Sans"/>
              </a:rPr>
              <a:t> en el vaso, se debe lavar el vidrio de reloj una vez se haya completado la evaporación. </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5802" name="Google Shape;5802;p411">
            <a:hlinkClick r:id="" action="ppaction://hlinkshowjump?jump=firstslide"/>
          </p:cNvPr>
          <p:cNvSpPr/>
          <p:nvPr/>
        </p:nvSpPr>
        <p:spPr>
          <a:xfrm>
            <a:off x="420914" y="3947885"/>
            <a:ext cx="396000" cy="360000"/>
          </a:xfrm>
          <a:custGeom>
            <a:avLst/>
            <a:gdLst/>
            <a:ahLst/>
            <a:cxnLst/>
            <a:rect l="l" t="t" r="r" b="b"/>
            <a:pathLst>
              <a:path w="120000" h="120000" extrusionOk="0">
                <a:moveTo>
                  <a:pt x="0" y="0"/>
                </a:moveTo>
                <a:lnTo>
                  <a:pt x="120000" y="0"/>
                </a:lnTo>
                <a:lnTo>
                  <a:pt x="120000" y="120000"/>
                </a:lnTo>
                <a:lnTo>
                  <a:pt x="0" y="120000"/>
                </a:lnTo>
                <a:close/>
                <a:moveTo>
                  <a:pt x="39545" y="60000"/>
                </a:moveTo>
                <a:lnTo>
                  <a:pt x="100909" y="15000"/>
                </a:lnTo>
                <a:lnTo>
                  <a:pt x="100909" y="105000"/>
                </a:lnTo>
                <a:close/>
                <a:moveTo>
                  <a:pt x="29318" y="15000"/>
                </a:moveTo>
                <a:lnTo>
                  <a:pt x="19091" y="15000"/>
                </a:lnTo>
                <a:lnTo>
                  <a:pt x="19091" y="105000"/>
                </a:lnTo>
                <a:lnTo>
                  <a:pt x="29318" y="105000"/>
                </a:lnTo>
                <a:close/>
              </a:path>
              <a:path w="120000" h="120000" fill="darken" extrusionOk="0">
                <a:moveTo>
                  <a:pt x="39545" y="60000"/>
                </a:moveTo>
                <a:lnTo>
                  <a:pt x="100909" y="15000"/>
                </a:lnTo>
                <a:lnTo>
                  <a:pt x="100909" y="105000"/>
                </a:lnTo>
                <a:close/>
                <a:moveTo>
                  <a:pt x="29318" y="15000"/>
                </a:moveTo>
                <a:lnTo>
                  <a:pt x="19091" y="15000"/>
                </a:lnTo>
                <a:lnTo>
                  <a:pt x="19091" y="105000"/>
                </a:lnTo>
                <a:lnTo>
                  <a:pt x="29318" y="105000"/>
                </a:lnTo>
                <a:close/>
              </a:path>
              <a:path w="120000" h="120000" fill="none" extrusionOk="0">
                <a:moveTo>
                  <a:pt x="39545" y="60000"/>
                </a:moveTo>
                <a:lnTo>
                  <a:pt x="100909" y="15000"/>
                </a:lnTo>
                <a:lnTo>
                  <a:pt x="100909" y="105000"/>
                </a:lnTo>
                <a:close/>
                <a:moveTo>
                  <a:pt x="29318" y="15000"/>
                </a:moveTo>
                <a:lnTo>
                  <a:pt x="29318" y="105000"/>
                </a:lnTo>
                <a:lnTo>
                  <a:pt x="19091" y="105000"/>
                </a:lnTo>
                <a:lnTo>
                  <a:pt x="19091" y="1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5807"/>
        <p:cNvGrpSpPr/>
        <p:nvPr/>
      </p:nvGrpSpPr>
      <p:grpSpPr>
        <a:xfrm>
          <a:off x="0" y="0"/>
          <a:ext cx="0" cy="0"/>
          <a:chOff x="0" y="0"/>
          <a:chExt cx="0" cy="0"/>
        </a:xfrm>
      </p:grpSpPr>
      <p:sp>
        <p:nvSpPr>
          <p:cNvPr id="5808" name="Google Shape;5808;p123"/>
          <p:cNvSpPr/>
          <p:nvPr/>
        </p:nvSpPr>
        <p:spPr>
          <a:xfrm>
            <a:off x="269034" y="927580"/>
            <a:ext cx="3640292"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1" i="0" u="none" strike="noStrike" cap="none">
                <a:solidFill>
                  <a:srgbClr val="2C538E"/>
                </a:solidFill>
                <a:latin typeface="Open Sans"/>
                <a:ea typeface="Open Sans"/>
                <a:cs typeface="Open Sans"/>
                <a:sym typeface="Open Sans"/>
              </a:rPr>
              <a:t>Ejercicio de aprendizaje</a:t>
            </a:r>
            <a:endParaRPr sz="1400" b="0" i="0" u="none" strike="noStrike" cap="none">
              <a:solidFill>
                <a:srgbClr val="000000"/>
              </a:solidFill>
              <a:latin typeface="Arial"/>
              <a:ea typeface="Arial"/>
              <a:cs typeface="Arial"/>
              <a:sym typeface="Arial"/>
            </a:endParaRPr>
          </a:p>
        </p:txBody>
      </p:sp>
      <p:sp>
        <p:nvSpPr>
          <p:cNvPr id="5809" name="Google Shape;5809;p123"/>
          <p:cNvSpPr/>
          <p:nvPr/>
        </p:nvSpPr>
        <p:spPr>
          <a:xfrm>
            <a:off x="580016" y="1431574"/>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Open Sans"/>
              <a:ea typeface="Open Sans"/>
              <a:cs typeface="Open Sans"/>
              <a:sym typeface="Open Sans"/>
            </a:endParaRPr>
          </a:p>
        </p:txBody>
      </p:sp>
      <p:pic>
        <p:nvPicPr>
          <p:cNvPr id="5810" name="Google Shape;5810;p123" descr="Imagen que contiene señal&#10;&#10;Descripción generada automáticamente"/>
          <p:cNvPicPr preferRelativeResize="0"/>
          <p:nvPr/>
        </p:nvPicPr>
        <p:blipFill rotWithShape="1">
          <a:blip r:embed="rId3">
            <a:alphaModFix/>
          </a:blip>
          <a:srcRect/>
          <a:stretch/>
        </p:blipFill>
        <p:spPr>
          <a:xfrm>
            <a:off x="3663141" y="746701"/>
            <a:ext cx="1114334" cy="1068029"/>
          </a:xfrm>
          <a:prstGeom prst="rect">
            <a:avLst/>
          </a:prstGeom>
          <a:noFill/>
          <a:ln>
            <a:noFill/>
          </a:ln>
        </p:spPr>
      </p:pic>
      <p:sp>
        <p:nvSpPr>
          <p:cNvPr id="5811" name="Google Shape;5811;p123"/>
          <p:cNvSpPr/>
          <p:nvPr/>
        </p:nvSpPr>
        <p:spPr>
          <a:xfrm>
            <a:off x="580016" y="207295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s-ES" sz="1400" b="0" i="0" u="none" strike="noStrike" cap="none">
                <a:solidFill>
                  <a:srgbClr val="2C538E"/>
                </a:solidFill>
                <a:latin typeface="Open Sans"/>
                <a:ea typeface="Open Sans"/>
                <a:cs typeface="Open Sans"/>
                <a:sym typeface="Open Sans"/>
              </a:rPr>
              <a:t>Busca en la </a:t>
            </a:r>
            <a:r>
              <a:rPr lang="es-ES">
                <a:solidFill>
                  <a:srgbClr val="2C538E"/>
                </a:solidFill>
                <a:latin typeface="Open Sans"/>
                <a:ea typeface="Open Sans"/>
                <a:cs typeface="Open Sans"/>
                <a:sym typeface="Open Sans"/>
              </a:rPr>
              <a:t>cuadrícula</a:t>
            </a:r>
            <a:r>
              <a:rPr lang="es-ES" sz="1400" b="0" i="0" u="none" strike="noStrike" cap="none">
                <a:solidFill>
                  <a:srgbClr val="2C538E"/>
                </a:solidFill>
                <a:latin typeface="Open Sans"/>
                <a:ea typeface="Open Sans"/>
                <a:cs typeface="Open Sans"/>
                <a:sym typeface="Open Sans"/>
              </a:rPr>
              <a:t> las palabras relacionadas con el tema:</a:t>
            </a:r>
            <a:endParaRPr sz="1400" b="0" i="0" u="none" strike="noStrike" cap="none">
              <a:solidFill>
                <a:srgbClr val="000000"/>
              </a:solidFill>
              <a:latin typeface="Arial"/>
              <a:ea typeface="Arial"/>
              <a:cs typeface="Arial"/>
              <a:sym typeface="Arial"/>
            </a:endParaRPr>
          </a:p>
        </p:txBody>
      </p:sp>
      <p:sp>
        <p:nvSpPr>
          <p:cNvPr id="5812" name="Google Shape;5812;p123"/>
          <p:cNvSpPr/>
          <p:nvPr/>
        </p:nvSpPr>
        <p:spPr>
          <a:xfrm>
            <a:off x="145942" y="1547444"/>
            <a:ext cx="3640292"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1" i="0" u="none" strike="noStrike" cap="none">
                <a:solidFill>
                  <a:srgbClr val="2C538E"/>
                </a:solidFill>
                <a:latin typeface="Open Sans"/>
                <a:ea typeface="Open Sans"/>
                <a:cs typeface="Open Sans"/>
                <a:sym typeface="Open Sans"/>
              </a:rPr>
              <a:t>SOPA DE LETRAS</a:t>
            </a:r>
            <a:endParaRPr sz="2000" b="1" i="0" u="none" strike="noStrike" cap="none">
              <a:solidFill>
                <a:srgbClr val="2C538E"/>
              </a:solidFill>
              <a:latin typeface="Open Sans"/>
              <a:ea typeface="Open Sans"/>
              <a:cs typeface="Open Sans"/>
              <a:sym typeface="Open Sans"/>
            </a:endParaRPr>
          </a:p>
        </p:txBody>
      </p:sp>
      <p:graphicFrame>
        <p:nvGraphicFramePr>
          <p:cNvPr id="5813" name="Google Shape;5813;p123"/>
          <p:cNvGraphicFramePr/>
          <p:nvPr/>
        </p:nvGraphicFramePr>
        <p:xfrm>
          <a:off x="594084" y="2811716"/>
          <a:ext cx="3000000" cy="3000000"/>
        </p:xfrm>
        <a:graphic>
          <a:graphicData uri="http://schemas.openxmlformats.org/drawingml/2006/table">
            <a:tbl>
              <a:tblPr firstRow="1" bandRow="1">
                <a:gradFill>
                  <a:gsLst>
                    <a:gs pos="0">
                      <a:srgbClr val="99B5FF"/>
                    </a:gs>
                    <a:gs pos="35000">
                      <a:srgbClr val="B9CBFF"/>
                    </a:gs>
                    <a:gs pos="100000">
                      <a:srgbClr val="E2E9FF"/>
                    </a:gs>
                  </a:gsLst>
                  <a:lin ang="16200000" scaled="0"/>
                </a:gradFill>
                <a:tableStyleId>{EBA6D0AE-2071-47CC-B566-9773BA1A3BE6}</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5814" name="Google Shape;5814;p123"/>
          <p:cNvSpPr txBox="1"/>
          <p:nvPr/>
        </p:nvSpPr>
        <p:spPr>
          <a:xfrm>
            <a:off x="8961120" y="2811716"/>
            <a:ext cx="1420582" cy="29663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Secado</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Calcinación</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Trituración</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Molienda</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Mezclado</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Digestión</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Fusión</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Extracción</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Dilución</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5818"/>
        <p:cNvGrpSpPr/>
        <p:nvPr/>
      </p:nvGrpSpPr>
      <p:grpSpPr>
        <a:xfrm>
          <a:off x="0" y="0"/>
          <a:ext cx="0" cy="0"/>
          <a:chOff x="0" y="0"/>
          <a:chExt cx="0" cy="0"/>
        </a:xfrm>
      </p:grpSpPr>
      <p:pic>
        <p:nvPicPr>
          <p:cNvPr id="5819" name="Google Shape;5819;p139"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5820" name="Google Shape;5820;p139"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5821" name="Google Shape;5821;p139"/>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2C538E"/>
                </a:solidFill>
                <a:latin typeface="Montserrat"/>
                <a:ea typeface="Montserrat"/>
                <a:cs typeface="Montserrat"/>
                <a:sym typeface="Montserrat"/>
              </a:rPr>
              <a:t>Glosario</a:t>
            </a:r>
            <a:endParaRPr sz="1800" b="0" i="0" u="none" strike="noStrike" cap="none">
              <a:solidFill>
                <a:srgbClr val="2C538E"/>
              </a:solidFill>
              <a:latin typeface="Montserrat"/>
              <a:ea typeface="Montserrat"/>
              <a:cs typeface="Montserrat"/>
              <a:sym typeface="Montserrat"/>
            </a:endParaRPr>
          </a:p>
        </p:txBody>
      </p:sp>
      <p:sp>
        <p:nvSpPr>
          <p:cNvPr id="5822" name="Google Shape;5822;p139"/>
          <p:cNvSpPr txBox="1"/>
          <p:nvPr/>
        </p:nvSpPr>
        <p:spPr>
          <a:xfrm>
            <a:off x="594360" y="2305906"/>
            <a:ext cx="11184684"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1800" b="0" i="0" u="none" strike="noStrike" cap="none">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s-ES" sz="1400" b="1" i="0" u="none" strike="noStrike" cap="none">
                <a:solidFill>
                  <a:srgbClr val="1F3864"/>
                </a:solidFill>
                <a:latin typeface="Open Sans"/>
                <a:ea typeface="Open Sans"/>
                <a:cs typeface="Open Sans"/>
                <a:sym typeface="Open Sans"/>
              </a:rPr>
              <a:t>Abrasión</a:t>
            </a:r>
            <a:r>
              <a:rPr lang="es-ES" sz="1400" b="0" i="0" u="none" strike="noStrike" cap="none">
                <a:solidFill>
                  <a:srgbClr val="1F3864"/>
                </a:solidFill>
                <a:latin typeface="Open Sans"/>
                <a:ea typeface="Open Sans"/>
                <a:cs typeface="Open Sans"/>
                <a:sym typeface="Open Sans"/>
              </a:rPr>
              <a:t>. Pérdida a través de un procesamiento mecánico poco común o inusual de un área.</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 </a:t>
            </a:r>
            <a:endParaRPr/>
          </a:p>
          <a:p>
            <a:pPr marL="0" marR="0" lvl="0" indent="0" algn="just" rtl="0">
              <a:lnSpc>
                <a:spcPct val="100000"/>
              </a:lnSpc>
              <a:spcBef>
                <a:spcPts val="0"/>
              </a:spcBef>
              <a:spcAft>
                <a:spcPts val="0"/>
              </a:spcAft>
              <a:buNone/>
            </a:pPr>
            <a:r>
              <a:rPr lang="es-ES" sz="1400" b="1" i="0" u="none" strike="noStrike" cap="none">
                <a:solidFill>
                  <a:srgbClr val="1F3864"/>
                </a:solidFill>
                <a:latin typeface="Open Sans"/>
                <a:ea typeface="Open Sans"/>
                <a:cs typeface="Open Sans"/>
                <a:sym typeface="Open Sans"/>
              </a:rPr>
              <a:t>Análisis cuantitativo</a:t>
            </a:r>
            <a:r>
              <a:rPr lang="es-ES" sz="1400" b="0" i="0" u="none" strike="noStrike" cap="none">
                <a:solidFill>
                  <a:srgbClr val="1F3864"/>
                </a:solidFill>
                <a:latin typeface="Open Sans"/>
                <a:ea typeface="Open Sans"/>
                <a:cs typeface="Open Sans"/>
                <a:sym typeface="Open Sans"/>
              </a:rPr>
              <a:t>. Análisis preliminar de cuantías de material que se presenta en una muestra y que participa en una respuesta, y no únicamente en la localización de su especie. </a:t>
            </a:r>
            <a:endParaRPr/>
          </a:p>
          <a:p>
            <a:pPr marL="0" marR="0" lvl="0" indent="0" algn="just" rtl="0">
              <a:lnSpc>
                <a:spcPct val="100000"/>
              </a:lnSpc>
              <a:spcBef>
                <a:spcPts val="0"/>
              </a:spcBef>
              <a:spcAft>
                <a:spcPts val="0"/>
              </a:spcAft>
              <a:buNone/>
            </a:pPr>
            <a:endParaRPr sz="1400" b="0" i="0" u="none" strike="noStrike" cap="none">
              <a:solidFill>
                <a:srgbClr val="1F3864"/>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1" i="0" u="none" strike="noStrike" cap="none">
                <a:solidFill>
                  <a:srgbClr val="1F3864"/>
                </a:solidFill>
                <a:latin typeface="Open Sans"/>
                <a:ea typeface="Open Sans"/>
                <a:cs typeface="Open Sans"/>
                <a:sym typeface="Open Sans"/>
              </a:rPr>
              <a:t>Análisis gravimétrico. </a:t>
            </a:r>
            <a:r>
              <a:rPr lang="es-ES" sz="1400" b="0" i="0" u="none" strike="noStrike" cap="none">
                <a:solidFill>
                  <a:srgbClr val="1F3864"/>
                </a:solidFill>
                <a:latin typeface="Open Sans"/>
                <a:ea typeface="Open Sans"/>
                <a:cs typeface="Open Sans"/>
                <a:sym typeface="Open Sans"/>
              </a:rPr>
              <a:t>Tipo de método de análisis usada para identificar la masa o la concentración de una sustancia cuantificando una variación en la masa. </a:t>
            </a:r>
            <a:endParaRPr/>
          </a:p>
          <a:p>
            <a:pPr marL="0" marR="0" lvl="0" indent="0" algn="just" rtl="0">
              <a:lnSpc>
                <a:spcPct val="100000"/>
              </a:lnSpc>
              <a:spcBef>
                <a:spcPts val="0"/>
              </a:spcBef>
              <a:spcAft>
                <a:spcPts val="0"/>
              </a:spcAft>
              <a:buNone/>
            </a:pPr>
            <a:endParaRPr sz="1400" b="0" i="0" u="none" strike="noStrike" cap="none">
              <a:solidFill>
                <a:srgbClr val="1F3864"/>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1" i="0" u="none" strike="noStrike" cap="none">
                <a:solidFill>
                  <a:srgbClr val="1F3864"/>
                </a:solidFill>
                <a:latin typeface="Open Sans"/>
                <a:ea typeface="Open Sans"/>
                <a:cs typeface="Open Sans"/>
                <a:sym typeface="Open Sans"/>
              </a:rPr>
              <a:t>Analito. </a:t>
            </a:r>
            <a:r>
              <a:rPr lang="es-ES" sz="1400" b="0" i="0" u="none" strike="noStrike" cap="none">
                <a:solidFill>
                  <a:srgbClr val="1F3864"/>
                </a:solidFill>
                <a:latin typeface="Open Sans"/>
                <a:ea typeface="Open Sans"/>
                <a:cs typeface="Open Sans"/>
                <a:sym typeface="Open Sans"/>
              </a:rPr>
              <a:t>Es un componente de interés de una muestra. </a:t>
            </a:r>
            <a:endParaRPr sz="1400" b="0" i="0" u="none" strike="noStrike" cap="none">
              <a:solidFill>
                <a:srgbClr val="1F3864"/>
              </a:solidFill>
              <a:latin typeface="Open Sans"/>
              <a:ea typeface="Open Sans"/>
              <a:cs typeface="Open Sans"/>
              <a:sym typeface="Open Sans"/>
            </a:endParaRPr>
          </a:p>
        </p:txBody>
      </p:sp>
      <p:sp>
        <p:nvSpPr>
          <p:cNvPr id="5823" name="Google Shape;5823;p139"/>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1" u="none" strike="noStrike" cap="none">
                <a:solidFill>
                  <a:srgbClr val="2C538E"/>
                </a:solidFill>
                <a:latin typeface="Montserrat"/>
                <a:ea typeface="Montserrat"/>
                <a:cs typeface="Montserrat"/>
                <a:sym typeface="Montserrat"/>
              </a:rPr>
              <a:t>Haz clic para conocer cada uno</a:t>
            </a:r>
            <a:endParaRPr sz="1200" b="0" i="1" u="none" strike="noStrike" cap="none">
              <a:solidFill>
                <a:srgbClr val="2C538E"/>
              </a:solidFill>
              <a:latin typeface="Montserrat"/>
              <a:ea typeface="Montserrat"/>
              <a:cs typeface="Montserrat"/>
              <a:sym typeface="Montserrat"/>
            </a:endParaRPr>
          </a:p>
        </p:txBody>
      </p:sp>
      <p:sp>
        <p:nvSpPr>
          <p:cNvPr id="5824" name="Google Shape;5824;p139"/>
          <p:cNvSpPr/>
          <p:nvPr/>
        </p:nvSpPr>
        <p:spPr>
          <a:xfrm>
            <a:off x="138547" y="1422588"/>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825" name="Google Shape;5825;p139"/>
          <p:cNvPicPr preferRelativeResize="0"/>
          <p:nvPr/>
        </p:nvPicPr>
        <p:blipFill rotWithShape="1">
          <a:blip r:embed="rId5">
            <a:alphaModFix/>
          </a:blip>
          <a:srcRect/>
          <a:stretch/>
        </p:blipFill>
        <p:spPr>
          <a:xfrm>
            <a:off x="397982" y="1603992"/>
            <a:ext cx="301759" cy="301759"/>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5829"/>
        <p:cNvGrpSpPr/>
        <p:nvPr/>
      </p:nvGrpSpPr>
      <p:grpSpPr>
        <a:xfrm>
          <a:off x="0" y="0"/>
          <a:ext cx="0" cy="0"/>
          <a:chOff x="0" y="0"/>
          <a:chExt cx="0" cy="0"/>
        </a:xfrm>
      </p:grpSpPr>
      <p:pic>
        <p:nvPicPr>
          <p:cNvPr id="5830" name="Google Shape;5830;p140"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5831" name="Google Shape;5831;p140"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5832" name="Google Shape;5832;p140"/>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2C538E"/>
                </a:solidFill>
                <a:latin typeface="Montserrat"/>
                <a:ea typeface="Montserrat"/>
                <a:cs typeface="Montserrat"/>
                <a:sym typeface="Montserrat"/>
              </a:rPr>
              <a:t>Glosario</a:t>
            </a:r>
            <a:endParaRPr sz="1800" b="0" i="0" u="none" strike="noStrike" cap="none">
              <a:solidFill>
                <a:srgbClr val="2C538E"/>
              </a:solidFill>
              <a:latin typeface="Montserrat"/>
              <a:ea typeface="Montserrat"/>
              <a:cs typeface="Montserrat"/>
              <a:sym typeface="Montserrat"/>
            </a:endParaRPr>
          </a:p>
        </p:txBody>
      </p:sp>
      <p:pic>
        <p:nvPicPr>
          <p:cNvPr id="5833" name="Google Shape;5833;p140"/>
          <p:cNvPicPr preferRelativeResize="0"/>
          <p:nvPr/>
        </p:nvPicPr>
        <p:blipFill rotWithShape="1">
          <a:blip r:embed="rId5">
            <a:alphaModFix/>
          </a:blip>
          <a:srcRect/>
          <a:stretch/>
        </p:blipFill>
        <p:spPr>
          <a:xfrm>
            <a:off x="898079" y="1620289"/>
            <a:ext cx="301759" cy="301759"/>
          </a:xfrm>
          <a:prstGeom prst="rect">
            <a:avLst/>
          </a:prstGeom>
          <a:noFill/>
          <a:ln>
            <a:noFill/>
          </a:ln>
        </p:spPr>
      </p:pic>
      <p:sp>
        <p:nvSpPr>
          <p:cNvPr id="5834" name="Google Shape;5834;p140"/>
          <p:cNvSpPr txBox="1"/>
          <p:nvPr/>
        </p:nvSpPr>
        <p:spPr>
          <a:xfrm>
            <a:off x="594360" y="2108958"/>
            <a:ext cx="11184684" cy="12310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s-ES" sz="1400" b="1" i="0" u="none" strike="noStrike" cap="none">
                <a:solidFill>
                  <a:srgbClr val="1F3864"/>
                </a:solidFill>
                <a:latin typeface="Open Sans"/>
                <a:ea typeface="Open Sans"/>
                <a:cs typeface="Open Sans"/>
                <a:sym typeface="Open Sans"/>
              </a:rPr>
              <a:t>Baño María</a:t>
            </a:r>
            <a:r>
              <a:rPr lang="es-ES" sz="1400" b="0" i="0" u="none" strike="noStrike" cap="none">
                <a:solidFill>
                  <a:srgbClr val="1F3864"/>
                </a:solidFill>
                <a:latin typeface="Open Sans"/>
                <a:ea typeface="Open Sans"/>
                <a:cs typeface="Open Sans"/>
                <a:sym typeface="Open Sans"/>
              </a:rPr>
              <a:t>. Modalidad que implica otorgar temperatura unificada a una sustancia liquida o solida o un calentamiento gradual. Para ejecutar esta táctica, es necesario que el recipiente que tenga la sustancia ya sea liquida o solida debe sumirse en otro frasco más grande con agua u otro líquido y conducirla a ebullición. Su uso se identifica en la cocina, laboratorios químicos, sectores farmacéuticos, alimentaria y de cosméticos. </a:t>
            </a:r>
            <a:endParaRPr sz="1400" b="0" i="0" u="none" strike="noStrike" cap="none">
              <a:solidFill>
                <a:srgbClr val="1F3864"/>
              </a:solidFill>
              <a:latin typeface="Open Sans"/>
              <a:ea typeface="Open Sans"/>
              <a:cs typeface="Open Sans"/>
              <a:sym typeface="Open Sans"/>
            </a:endParaRPr>
          </a:p>
        </p:txBody>
      </p:sp>
      <p:sp>
        <p:nvSpPr>
          <p:cNvPr id="5835" name="Google Shape;5835;p140"/>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1" u="none" strike="noStrike" cap="none">
                <a:solidFill>
                  <a:srgbClr val="2C538E"/>
                </a:solidFill>
                <a:latin typeface="Montserrat"/>
                <a:ea typeface="Montserrat"/>
                <a:cs typeface="Montserrat"/>
                <a:sym typeface="Montserrat"/>
              </a:rPr>
              <a:t>Haz clic para conocer cada uno</a:t>
            </a:r>
            <a:endParaRPr sz="1200" b="0" i="1" u="none" strike="noStrike" cap="none">
              <a:solidFill>
                <a:srgbClr val="2C538E"/>
              </a:solidFill>
              <a:latin typeface="Montserrat"/>
              <a:ea typeface="Montserrat"/>
              <a:cs typeface="Montserrat"/>
              <a:sym typeface="Montserrat"/>
            </a:endParaRPr>
          </a:p>
        </p:txBody>
      </p:sp>
      <p:sp>
        <p:nvSpPr>
          <p:cNvPr id="5836" name="Google Shape;5836;p140"/>
          <p:cNvSpPr/>
          <p:nvPr/>
        </p:nvSpPr>
        <p:spPr>
          <a:xfrm>
            <a:off x="594360" y="1409156"/>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5840"/>
        <p:cNvGrpSpPr/>
        <p:nvPr/>
      </p:nvGrpSpPr>
      <p:grpSpPr>
        <a:xfrm>
          <a:off x="0" y="0"/>
          <a:ext cx="0" cy="0"/>
          <a:chOff x="0" y="0"/>
          <a:chExt cx="0" cy="0"/>
        </a:xfrm>
      </p:grpSpPr>
      <p:pic>
        <p:nvPicPr>
          <p:cNvPr id="5841" name="Google Shape;5841;p141"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5842" name="Google Shape;5842;p141"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5843" name="Google Shape;5843;p141"/>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2C538E"/>
                </a:solidFill>
                <a:latin typeface="Montserrat"/>
                <a:ea typeface="Montserrat"/>
                <a:cs typeface="Montserrat"/>
                <a:sym typeface="Montserrat"/>
              </a:rPr>
              <a:t>Glosario</a:t>
            </a:r>
            <a:endParaRPr sz="1800" b="0" i="0" u="none" strike="noStrike" cap="none">
              <a:solidFill>
                <a:srgbClr val="2C538E"/>
              </a:solidFill>
              <a:latin typeface="Montserrat"/>
              <a:ea typeface="Montserrat"/>
              <a:cs typeface="Montserrat"/>
              <a:sym typeface="Montserrat"/>
            </a:endParaRPr>
          </a:p>
        </p:txBody>
      </p:sp>
      <p:pic>
        <p:nvPicPr>
          <p:cNvPr id="5844" name="Google Shape;5844;p141"/>
          <p:cNvPicPr preferRelativeResize="0"/>
          <p:nvPr/>
        </p:nvPicPr>
        <p:blipFill rotWithShape="1">
          <a:blip r:embed="rId5">
            <a:alphaModFix/>
          </a:blip>
          <a:srcRect/>
          <a:stretch/>
        </p:blipFill>
        <p:spPr>
          <a:xfrm>
            <a:off x="1667229" y="1620290"/>
            <a:ext cx="301759" cy="301759"/>
          </a:xfrm>
          <a:prstGeom prst="rect">
            <a:avLst/>
          </a:prstGeom>
          <a:noFill/>
          <a:ln>
            <a:noFill/>
          </a:ln>
        </p:spPr>
      </p:pic>
      <p:sp>
        <p:nvSpPr>
          <p:cNvPr id="5845" name="Google Shape;5845;p141"/>
          <p:cNvSpPr txBox="1"/>
          <p:nvPr/>
        </p:nvSpPr>
        <p:spPr>
          <a:xfrm>
            <a:off x="912495" y="2027008"/>
            <a:ext cx="10367010" cy="25237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s-ES" sz="1400" b="1" i="0" u="none" strike="noStrike" cap="none">
                <a:solidFill>
                  <a:srgbClr val="1F3864"/>
                </a:solidFill>
                <a:latin typeface="Open Sans"/>
                <a:ea typeface="Open Sans"/>
                <a:cs typeface="Open Sans"/>
                <a:sym typeface="Open Sans"/>
              </a:rPr>
              <a:t>Decantación. </a:t>
            </a:r>
            <a:r>
              <a:rPr lang="es-ES" sz="1400" b="0" i="0" u="none" strike="noStrike" cap="none">
                <a:solidFill>
                  <a:srgbClr val="1F3864"/>
                </a:solidFill>
                <a:latin typeface="Open Sans"/>
                <a:ea typeface="Open Sans"/>
                <a:cs typeface="Open Sans"/>
                <a:sym typeface="Open Sans"/>
              </a:rPr>
              <a:t>Proceso para apartar dos ingredientes combinados; un sólido de una liquida o de dos líquidos que no se mezclan, como por ejemplo el agua y el aceite que tienen densidades diferentes. </a:t>
            </a:r>
            <a:endParaRPr/>
          </a:p>
          <a:p>
            <a:pPr marL="0" marR="0" lvl="0" indent="0" algn="l" rtl="0">
              <a:lnSpc>
                <a:spcPct val="100000"/>
              </a:lnSpc>
              <a:spcBef>
                <a:spcPts val="0"/>
              </a:spcBef>
              <a:spcAft>
                <a:spcPts val="0"/>
              </a:spcAft>
              <a:buNone/>
            </a:pPr>
            <a:endParaRPr sz="14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r>
              <a:rPr lang="es-ES" sz="1400" b="1" i="0" u="none" strike="noStrike" cap="none">
                <a:solidFill>
                  <a:srgbClr val="1F3864"/>
                </a:solidFill>
                <a:latin typeface="Open Sans"/>
                <a:ea typeface="Open Sans"/>
                <a:cs typeface="Open Sans"/>
                <a:sym typeface="Open Sans"/>
              </a:rPr>
              <a:t>Destilación fraccionada</a:t>
            </a:r>
            <a:r>
              <a:rPr lang="es-ES" sz="1400" b="0" i="0" u="none" strike="noStrike" cap="none">
                <a:solidFill>
                  <a:srgbClr val="1F3864"/>
                </a:solidFill>
                <a:latin typeface="Open Sans"/>
                <a:ea typeface="Open Sans"/>
                <a:cs typeface="Open Sans"/>
                <a:sym typeface="Open Sans"/>
              </a:rPr>
              <a:t>. Método físico que facilita la división de una mezcla homogénea formada por dos líquidos con un lugar de ebullición cercano. Su diferencia primordial con la destilación simple es la utilización de una columna de segmentación, que concede un aumento en el contacto entre los vapores que crecen con el líquido condensado que baja, por el consumo de distintos platos. </a:t>
            </a:r>
            <a:endParaRPr/>
          </a:p>
          <a:p>
            <a:pPr marL="0" marR="0" lvl="0" indent="0" algn="l" rtl="0">
              <a:lnSpc>
                <a:spcPct val="100000"/>
              </a:lnSpc>
              <a:spcBef>
                <a:spcPts val="0"/>
              </a:spcBef>
              <a:spcAft>
                <a:spcPts val="0"/>
              </a:spcAft>
              <a:buNone/>
            </a:pPr>
            <a:endParaRPr sz="1400" b="0" i="0" u="none" strike="noStrike" cap="none">
              <a:solidFill>
                <a:srgbClr val="1F3864"/>
              </a:solidFill>
              <a:latin typeface="Open Sans"/>
              <a:ea typeface="Open Sans"/>
              <a:cs typeface="Open Sans"/>
              <a:sym typeface="Open Sans"/>
            </a:endParaRPr>
          </a:p>
          <a:p>
            <a:pPr marL="0" marR="0" lvl="0" indent="0" algn="l" rtl="0">
              <a:lnSpc>
                <a:spcPct val="100000"/>
              </a:lnSpc>
              <a:spcBef>
                <a:spcPts val="0"/>
              </a:spcBef>
              <a:spcAft>
                <a:spcPts val="0"/>
              </a:spcAft>
              <a:buNone/>
            </a:pPr>
            <a:r>
              <a:rPr lang="es-ES" sz="1400" b="1" i="0" u="none" strike="noStrike" cap="none">
                <a:solidFill>
                  <a:srgbClr val="1F3864"/>
                </a:solidFill>
                <a:latin typeface="Open Sans"/>
                <a:ea typeface="Open Sans"/>
                <a:cs typeface="Open Sans"/>
                <a:sym typeface="Open Sans"/>
              </a:rPr>
              <a:t>Dispersión</a:t>
            </a:r>
            <a:r>
              <a:rPr lang="es-ES" sz="1400" b="0" i="0" u="none" strike="noStrike" cap="none">
                <a:solidFill>
                  <a:srgbClr val="1F3864"/>
                </a:solidFill>
                <a:latin typeface="Open Sans"/>
                <a:ea typeface="Open Sans"/>
                <a:cs typeface="Open Sans"/>
                <a:sym typeface="Open Sans"/>
              </a:rPr>
              <a:t>. Modalidad fisicoquímica constituido por varias etapas como la continua y la dispersa. La continua generalmente fluida y la dispersa en apariencia de partículas usualmente solidas entre 5 y 200 nanómetros. </a:t>
            </a:r>
            <a:endParaRPr sz="1400" b="0" i="0" u="none" strike="noStrike" cap="none">
              <a:solidFill>
                <a:srgbClr val="1F3864"/>
              </a:solidFill>
              <a:latin typeface="Open Sans"/>
              <a:ea typeface="Open Sans"/>
              <a:cs typeface="Open Sans"/>
              <a:sym typeface="Open Sans"/>
            </a:endParaRPr>
          </a:p>
        </p:txBody>
      </p:sp>
      <p:sp>
        <p:nvSpPr>
          <p:cNvPr id="5846" name="Google Shape;5846;p141"/>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1" u="none" strike="noStrike" cap="none">
                <a:solidFill>
                  <a:srgbClr val="2C538E"/>
                </a:solidFill>
                <a:latin typeface="Montserrat"/>
                <a:ea typeface="Montserrat"/>
                <a:cs typeface="Montserrat"/>
                <a:sym typeface="Montserrat"/>
              </a:rPr>
              <a:t>Haz clic para conocer cada uno</a:t>
            </a:r>
            <a:endParaRPr sz="1200" b="0" i="1" u="none" strike="noStrike" cap="none">
              <a:solidFill>
                <a:srgbClr val="2C538E"/>
              </a:solidFill>
              <a:latin typeface="Montserrat"/>
              <a:ea typeface="Montserrat"/>
              <a:cs typeface="Montserrat"/>
              <a:sym typeface="Montserrat"/>
            </a:endParaRPr>
          </a:p>
        </p:txBody>
      </p:sp>
      <p:sp>
        <p:nvSpPr>
          <p:cNvPr id="5847" name="Google Shape;5847;p141"/>
          <p:cNvSpPr/>
          <p:nvPr/>
        </p:nvSpPr>
        <p:spPr>
          <a:xfrm>
            <a:off x="1483408"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5851"/>
        <p:cNvGrpSpPr/>
        <p:nvPr/>
      </p:nvGrpSpPr>
      <p:grpSpPr>
        <a:xfrm>
          <a:off x="0" y="0"/>
          <a:ext cx="0" cy="0"/>
          <a:chOff x="0" y="0"/>
          <a:chExt cx="0" cy="0"/>
        </a:xfrm>
      </p:grpSpPr>
      <p:pic>
        <p:nvPicPr>
          <p:cNvPr id="5852" name="Google Shape;5852;p142"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5853" name="Google Shape;5853;p142"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5854" name="Google Shape;5854;p142"/>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2C538E"/>
                </a:solidFill>
                <a:latin typeface="Montserrat"/>
                <a:ea typeface="Montserrat"/>
                <a:cs typeface="Montserrat"/>
                <a:sym typeface="Montserrat"/>
              </a:rPr>
              <a:t>Glosario</a:t>
            </a:r>
            <a:endParaRPr sz="1800" b="0" i="0" u="none" strike="noStrike" cap="none">
              <a:solidFill>
                <a:srgbClr val="2C538E"/>
              </a:solidFill>
              <a:latin typeface="Montserrat"/>
              <a:ea typeface="Montserrat"/>
              <a:cs typeface="Montserrat"/>
              <a:sym typeface="Montserrat"/>
            </a:endParaRPr>
          </a:p>
        </p:txBody>
      </p:sp>
      <p:sp>
        <p:nvSpPr>
          <p:cNvPr id="5855" name="Google Shape;5855;p142"/>
          <p:cNvSpPr txBox="1"/>
          <p:nvPr/>
        </p:nvSpPr>
        <p:spPr>
          <a:xfrm>
            <a:off x="912495" y="2002896"/>
            <a:ext cx="1036701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None/>
            </a:pPr>
            <a:r>
              <a:rPr lang="es-ES" sz="1400" b="1" i="0" u="none" strike="noStrike" cap="none">
                <a:solidFill>
                  <a:srgbClr val="1F3864"/>
                </a:solidFill>
                <a:latin typeface="Open Sans"/>
                <a:ea typeface="Open Sans"/>
                <a:cs typeface="Open Sans"/>
                <a:sym typeface="Open Sans"/>
              </a:rPr>
              <a:t>Rotavapor. </a:t>
            </a:r>
            <a:r>
              <a:rPr lang="es-ES" sz="1400" b="0" i="0" u="none" strike="noStrike" cap="none">
                <a:solidFill>
                  <a:srgbClr val="1F3864"/>
                </a:solidFill>
                <a:latin typeface="Open Sans"/>
                <a:ea typeface="Open Sans"/>
                <a:cs typeface="Open Sans"/>
                <a:sym typeface="Open Sans"/>
              </a:rPr>
              <a:t>Dispositivo utilizado en laboratorio y usado para la preparación de destilaciones. Está ligado al baño maría. Se recurre a él usualmente para dividir mediante evaporación a presión limitada y leve, el disolvente que viene con el soluto de importancia o para proceder a destilaciones fraccionadas. </a:t>
            </a:r>
            <a:endParaRPr sz="1400" b="0" i="0" u="none" strike="noStrike" cap="none">
              <a:solidFill>
                <a:srgbClr val="1F3864"/>
              </a:solidFill>
              <a:latin typeface="Open Sans"/>
              <a:ea typeface="Open Sans"/>
              <a:cs typeface="Open Sans"/>
              <a:sym typeface="Open Sans"/>
            </a:endParaRPr>
          </a:p>
        </p:txBody>
      </p:sp>
      <p:sp>
        <p:nvSpPr>
          <p:cNvPr id="5856" name="Google Shape;5856;p142"/>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1" u="none" strike="noStrike" cap="none">
                <a:solidFill>
                  <a:srgbClr val="2C538E"/>
                </a:solidFill>
                <a:latin typeface="Montserrat"/>
                <a:ea typeface="Montserrat"/>
                <a:cs typeface="Montserrat"/>
                <a:sym typeface="Montserrat"/>
              </a:rPr>
              <a:t>Haz clic para conocer cada uno</a:t>
            </a:r>
            <a:endParaRPr sz="1200" b="0" i="1" u="none" strike="noStrike" cap="none">
              <a:solidFill>
                <a:srgbClr val="2C538E"/>
              </a:solidFill>
              <a:latin typeface="Montserrat"/>
              <a:ea typeface="Montserrat"/>
              <a:cs typeface="Montserrat"/>
              <a:sym typeface="Montserrat"/>
            </a:endParaRPr>
          </a:p>
        </p:txBody>
      </p:sp>
      <p:sp>
        <p:nvSpPr>
          <p:cNvPr id="5857" name="Google Shape;5857;p142"/>
          <p:cNvSpPr/>
          <p:nvPr/>
        </p:nvSpPr>
        <p:spPr>
          <a:xfrm>
            <a:off x="7839367" y="1442151"/>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858" name="Google Shape;5858;p142"/>
          <p:cNvPicPr preferRelativeResize="0"/>
          <p:nvPr/>
        </p:nvPicPr>
        <p:blipFill rotWithShape="1">
          <a:blip r:embed="rId5">
            <a:alphaModFix/>
          </a:blip>
          <a:srcRect/>
          <a:stretch/>
        </p:blipFill>
        <p:spPr>
          <a:xfrm>
            <a:off x="8070022" y="1631898"/>
            <a:ext cx="301759" cy="301759"/>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pic>
        <p:nvPicPr>
          <p:cNvPr id="5863" name="Google Shape;5863;p143"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5864" name="Google Shape;5864;p143"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5865" name="Google Shape;5865;p143"/>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2C538E"/>
                </a:solidFill>
                <a:latin typeface="Montserrat"/>
                <a:ea typeface="Montserrat"/>
                <a:cs typeface="Montserrat"/>
                <a:sym typeface="Montserrat"/>
              </a:rPr>
              <a:t>Glosario</a:t>
            </a:r>
            <a:endParaRPr sz="1800" b="0" i="0" u="none" strike="noStrike" cap="none">
              <a:solidFill>
                <a:srgbClr val="2C538E"/>
              </a:solidFill>
              <a:latin typeface="Montserrat"/>
              <a:ea typeface="Montserrat"/>
              <a:cs typeface="Montserrat"/>
              <a:sym typeface="Montserrat"/>
            </a:endParaRPr>
          </a:p>
        </p:txBody>
      </p:sp>
      <p:pic>
        <p:nvPicPr>
          <p:cNvPr id="5866" name="Google Shape;5866;p143"/>
          <p:cNvPicPr preferRelativeResize="0"/>
          <p:nvPr/>
        </p:nvPicPr>
        <p:blipFill rotWithShape="1">
          <a:blip r:embed="rId5">
            <a:alphaModFix/>
          </a:blip>
          <a:srcRect/>
          <a:stretch/>
        </p:blipFill>
        <p:spPr>
          <a:xfrm>
            <a:off x="8547213" y="1620290"/>
            <a:ext cx="301759" cy="301759"/>
          </a:xfrm>
          <a:prstGeom prst="rect">
            <a:avLst/>
          </a:prstGeom>
          <a:noFill/>
          <a:ln>
            <a:noFill/>
          </a:ln>
        </p:spPr>
      </p:pic>
      <p:sp>
        <p:nvSpPr>
          <p:cNvPr id="5867" name="Google Shape;5867;p143"/>
          <p:cNvSpPr txBox="1"/>
          <p:nvPr/>
        </p:nvSpPr>
        <p:spPr>
          <a:xfrm>
            <a:off x="912495" y="2410865"/>
            <a:ext cx="10367010" cy="55331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1400"/>
              <a:buFont typeface="Arial"/>
              <a:buNone/>
            </a:pPr>
            <a:r>
              <a:rPr lang="es-ES" sz="1400" b="1" i="0" u="none" strike="noStrike" cap="none">
                <a:solidFill>
                  <a:srgbClr val="1F3864"/>
                </a:solidFill>
                <a:latin typeface="Open Sans"/>
                <a:ea typeface="Open Sans"/>
                <a:cs typeface="Open Sans"/>
                <a:sym typeface="Open Sans"/>
              </a:rPr>
              <a:t>Suspensión. </a:t>
            </a:r>
            <a:r>
              <a:rPr lang="es-ES" sz="1400" b="0" i="0" u="none" strike="noStrike" cap="none">
                <a:solidFill>
                  <a:srgbClr val="1F3864"/>
                </a:solidFill>
                <a:latin typeface="Open Sans"/>
                <a:ea typeface="Open Sans"/>
                <a:cs typeface="Open Sans"/>
                <a:sym typeface="Open Sans"/>
              </a:rPr>
              <a:t>Es una mezcla heterogénea conformada por partículas pequeñas que no son solubles (llamada fase dispersa) y que mediante un medio líquido se dispersan (llamada fase dispersante o dispersora). </a:t>
            </a:r>
            <a:endParaRPr sz="1400" b="0" i="0" u="none" strike="noStrike" cap="none">
              <a:solidFill>
                <a:srgbClr val="1F3864"/>
              </a:solidFill>
              <a:latin typeface="Open Sans"/>
              <a:ea typeface="Open Sans"/>
              <a:cs typeface="Open Sans"/>
              <a:sym typeface="Open Sans"/>
            </a:endParaRPr>
          </a:p>
        </p:txBody>
      </p:sp>
      <p:sp>
        <p:nvSpPr>
          <p:cNvPr id="5868" name="Google Shape;5868;p143"/>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1" u="none" strike="noStrike" cap="none">
                <a:solidFill>
                  <a:srgbClr val="2C538E"/>
                </a:solidFill>
                <a:latin typeface="Montserrat"/>
                <a:ea typeface="Montserrat"/>
                <a:cs typeface="Montserrat"/>
                <a:sym typeface="Montserrat"/>
              </a:rPr>
              <a:t>Haz clic para conocer cada uno</a:t>
            </a:r>
            <a:endParaRPr sz="1200" b="0" i="1" u="none" strike="noStrike" cap="none">
              <a:solidFill>
                <a:srgbClr val="2C538E"/>
              </a:solidFill>
              <a:latin typeface="Montserrat"/>
              <a:ea typeface="Montserrat"/>
              <a:cs typeface="Montserrat"/>
              <a:sym typeface="Montserrat"/>
            </a:endParaRPr>
          </a:p>
        </p:txBody>
      </p:sp>
      <p:sp>
        <p:nvSpPr>
          <p:cNvPr id="5869" name="Google Shape;5869;p143"/>
          <p:cNvSpPr/>
          <p:nvPr/>
        </p:nvSpPr>
        <p:spPr>
          <a:xfrm>
            <a:off x="8307119"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5873"/>
        <p:cNvGrpSpPr/>
        <p:nvPr/>
      </p:nvGrpSpPr>
      <p:grpSpPr>
        <a:xfrm>
          <a:off x="0" y="0"/>
          <a:ext cx="0" cy="0"/>
          <a:chOff x="0" y="0"/>
          <a:chExt cx="0" cy="0"/>
        </a:xfrm>
      </p:grpSpPr>
      <p:sp>
        <p:nvSpPr>
          <p:cNvPr id="5874" name="Google Shape;5874;p149"/>
          <p:cNvSpPr txBox="1"/>
          <p:nvPr/>
        </p:nvSpPr>
        <p:spPr>
          <a:xfrm>
            <a:off x="1526437" y="1254918"/>
            <a:ext cx="9558904" cy="533988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Noto Sans Symbols"/>
              <a:buChar char="●"/>
            </a:pPr>
            <a:r>
              <a:rPr lang="es-ES" sz="1400" b="0" i="0" u="none" strike="noStrike" cap="none">
                <a:solidFill>
                  <a:srgbClr val="1F3864"/>
                </a:solidFill>
                <a:latin typeface="Open Sans"/>
                <a:ea typeface="Open Sans"/>
                <a:cs typeface="Open Sans"/>
                <a:sym typeface="Open Sans"/>
              </a:rPr>
              <a:t>Almiñana, V. D. (s.f.). Muestreo y preparación de la muestra. Madrid: Editorial Síntesis.</a:t>
            </a:r>
            <a:endParaRPr/>
          </a:p>
          <a:p>
            <a:pPr marL="0" marR="0" lvl="0" indent="0" algn="just" rtl="0">
              <a:lnSpc>
                <a:spcPct val="107000"/>
              </a:lnSpc>
              <a:spcBef>
                <a:spcPts val="800"/>
              </a:spcBef>
              <a:spcAft>
                <a:spcPts val="0"/>
              </a:spcAft>
              <a:buNone/>
            </a:pPr>
            <a:endParaRPr sz="1400" b="0" i="0" u="none" strike="noStrike" cap="none">
              <a:solidFill>
                <a:srgbClr val="1F3864"/>
              </a:solidFill>
              <a:latin typeface="Open Sans"/>
              <a:ea typeface="Open Sans"/>
              <a:cs typeface="Open Sans"/>
              <a:sym typeface="Open Sans"/>
            </a:endParaRPr>
          </a:p>
          <a:p>
            <a:pPr marL="342900" marR="0" lvl="0" indent="-342900" algn="just" rtl="0">
              <a:lnSpc>
                <a:spcPct val="107000"/>
              </a:lnSpc>
              <a:spcBef>
                <a:spcPts val="800"/>
              </a:spcBef>
              <a:spcAft>
                <a:spcPts val="0"/>
              </a:spcAft>
              <a:buClr>
                <a:srgbClr val="000000"/>
              </a:buClr>
              <a:buSzPts val="1200"/>
              <a:buFont typeface="Noto Sans Symbols"/>
              <a:buChar char="●"/>
            </a:pPr>
            <a:r>
              <a:rPr lang="es-ES" sz="1400" b="0" i="0" u="none" strike="noStrike" cap="none">
                <a:solidFill>
                  <a:srgbClr val="1F3864"/>
                </a:solidFill>
                <a:latin typeface="Open Sans"/>
                <a:ea typeface="Open Sans"/>
                <a:cs typeface="Open Sans"/>
                <a:sym typeface="Open Sans"/>
              </a:rPr>
              <a:t>Campañó Beltrán R, Ríos Castro A. (2002) Garantía de la Calidad en los Laboratorios Analíticos. 1ª ed. Madrid: Síntesis SA</a:t>
            </a:r>
            <a:endParaRPr/>
          </a:p>
          <a:p>
            <a:pPr marL="0" marR="0" lvl="0" indent="0" algn="just" rtl="0">
              <a:lnSpc>
                <a:spcPct val="107000"/>
              </a:lnSpc>
              <a:spcBef>
                <a:spcPts val="800"/>
              </a:spcBef>
              <a:spcAft>
                <a:spcPts val="0"/>
              </a:spcAft>
              <a:buNone/>
            </a:pPr>
            <a:endParaRPr sz="1400" b="0" i="0" u="none" strike="noStrike" cap="none">
              <a:solidFill>
                <a:srgbClr val="1F3864"/>
              </a:solidFill>
              <a:latin typeface="Open Sans"/>
              <a:ea typeface="Open Sans"/>
              <a:cs typeface="Open Sans"/>
              <a:sym typeface="Open Sans"/>
            </a:endParaRPr>
          </a:p>
          <a:p>
            <a:pPr marL="342900" marR="0" lvl="0" indent="-342900" algn="just" rtl="0">
              <a:lnSpc>
                <a:spcPct val="107000"/>
              </a:lnSpc>
              <a:spcBef>
                <a:spcPts val="800"/>
              </a:spcBef>
              <a:spcAft>
                <a:spcPts val="0"/>
              </a:spcAft>
              <a:buClr>
                <a:srgbClr val="000000"/>
              </a:buClr>
              <a:buSzPts val="1200"/>
              <a:buFont typeface="Noto Sans Symbols"/>
              <a:buChar char="●"/>
            </a:pPr>
            <a:r>
              <a:rPr lang="es-ES" sz="1400" b="0" i="0" u="none" strike="noStrike" cap="none">
                <a:solidFill>
                  <a:srgbClr val="1F3864"/>
                </a:solidFill>
                <a:latin typeface="Open Sans"/>
                <a:ea typeface="Open Sans"/>
                <a:cs typeface="Open Sans"/>
                <a:sym typeface="Open Sans"/>
              </a:rPr>
              <a:t>Cela R, Lorenzo RA, Casais MC. (2002). Técnicas de separación en Química Analítica. Madrid: Síntesis SA.</a:t>
            </a:r>
            <a:endParaRPr/>
          </a:p>
          <a:p>
            <a:pPr marL="342900" marR="0" lvl="0" indent="-266700" algn="just" rtl="0">
              <a:lnSpc>
                <a:spcPct val="107000"/>
              </a:lnSpc>
              <a:spcBef>
                <a:spcPts val="800"/>
              </a:spcBef>
              <a:spcAft>
                <a:spcPts val="0"/>
              </a:spcAft>
              <a:buClr>
                <a:srgbClr val="000000"/>
              </a:buClr>
              <a:buSzPts val="1200"/>
              <a:buFont typeface="Noto Sans Symbols"/>
              <a:buNone/>
            </a:pPr>
            <a:endParaRPr sz="1400" b="0" i="0" u="none" strike="noStrike" cap="none">
              <a:solidFill>
                <a:srgbClr val="1F3864"/>
              </a:solidFill>
              <a:latin typeface="Open Sans"/>
              <a:ea typeface="Open Sans"/>
              <a:cs typeface="Open Sans"/>
              <a:sym typeface="Open Sans"/>
            </a:endParaRPr>
          </a:p>
          <a:p>
            <a:pPr marL="342900" marR="0" lvl="0" indent="-342900" algn="just" rtl="0">
              <a:lnSpc>
                <a:spcPct val="107000"/>
              </a:lnSpc>
              <a:spcBef>
                <a:spcPts val="800"/>
              </a:spcBef>
              <a:spcAft>
                <a:spcPts val="0"/>
              </a:spcAft>
              <a:buClr>
                <a:srgbClr val="000000"/>
              </a:buClr>
              <a:buSzPts val="1200"/>
              <a:buFont typeface="Noto Sans Symbols"/>
              <a:buChar char="●"/>
            </a:pPr>
            <a:r>
              <a:rPr lang="es-ES" sz="1400" b="0" i="0" u="none" strike="noStrike" cap="none">
                <a:solidFill>
                  <a:srgbClr val="1F3864"/>
                </a:solidFill>
                <a:latin typeface="Open Sans"/>
                <a:ea typeface="Open Sans"/>
                <a:cs typeface="Open Sans"/>
                <a:sym typeface="Open Sans"/>
              </a:rPr>
              <a:t>Daniel Jesús Alcázar Franco, Fabio Armando Fuentes Gándara, Máximo Alfonso Gallardo Mercado, Claudia Patricia Herrera Herrera, Isabel Linares de Moreno, Sandra Margarita Villarreal Villa, Alejandra María Zambrano Arévalo. (2016). Manual de Prácticas de Laboratorio de Química General. Barranquilla: Editorial Universitaria de la Costa EDUCOSTA.</a:t>
            </a:r>
            <a:endParaRPr/>
          </a:p>
          <a:p>
            <a:pPr marL="342900" marR="0" lvl="0" indent="-266700" algn="just" rtl="0">
              <a:lnSpc>
                <a:spcPct val="107000"/>
              </a:lnSpc>
              <a:spcBef>
                <a:spcPts val="800"/>
              </a:spcBef>
              <a:spcAft>
                <a:spcPts val="0"/>
              </a:spcAft>
              <a:buClr>
                <a:srgbClr val="000000"/>
              </a:buClr>
              <a:buSzPts val="1200"/>
              <a:buFont typeface="Noto Sans Symbols"/>
              <a:buNone/>
            </a:pPr>
            <a:endParaRPr sz="1400" b="0" i="0" u="none" strike="noStrike" cap="none">
              <a:solidFill>
                <a:srgbClr val="1F3864"/>
              </a:solidFill>
              <a:latin typeface="Open Sans"/>
              <a:ea typeface="Open Sans"/>
              <a:cs typeface="Open Sans"/>
              <a:sym typeface="Open Sans"/>
            </a:endParaRPr>
          </a:p>
          <a:p>
            <a:pPr marL="342900" marR="0" lvl="0" indent="-342900" algn="just" rtl="0">
              <a:lnSpc>
                <a:spcPct val="107000"/>
              </a:lnSpc>
              <a:spcBef>
                <a:spcPts val="800"/>
              </a:spcBef>
              <a:spcAft>
                <a:spcPts val="0"/>
              </a:spcAft>
              <a:buClr>
                <a:srgbClr val="000000"/>
              </a:buClr>
              <a:buSzPts val="1200"/>
              <a:buFont typeface="Noto Sans Symbols"/>
              <a:buChar char="●"/>
            </a:pPr>
            <a:r>
              <a:rPr lang="es-ES" sz="1400" b="0" i="0" u="none" strike="noStrike" cap="none">
                <a:solidFill>
                  <a:srgbClr val="1F3864"/>
                </a:solidFill>
                <a:latin typeface="Open Sans"/>
                <a:ea typeface="Open Sans"/>
                <a:cs typeface="Open Sans"/>
                <a:sym typeface="Open Sans"/>
              </a:rPr>
              <a:t>Ródenas T,Eva. (s.f). Muestreo y operaciones unitarias de laboratorio. Madrid: Síntesis SA</a:t>
            </a:r>
            <a:endParaRPr/>
          </a:p>
          <a:p>
            <a:pPr marL="0" marR="0" lvl="0" indent="0" algn="just" rtl="0">
              <a:lnSpc>
                <a:spcPct val="107000"/>
              </a:lnSpc>
              <a:spcBef>
                <a:spcPts val="800"/>
              </a:spcBef>
              <a:spcAft>
                <a:spcPts val="0"/>
              </a:spcAft>
              <a:buNone/>
            </a:pPr>
            <a:endParaRPr sz="1400" b="0" i="0" u="none" strike="noStrike" cap="none">
              <a:solidFill>
                <a:srgbClr val="1F3864"/>
              </a:solidFill>
              <a:latin typeface="Open Sans"/>
              <a:ea typeface="Open Sans"/>
              <a:cs typeface="Open Sans"/>
              <a:sym typeface="Open Sans"/>
            </a:endParaRPr>
          </a:p>
          <a:p>
            <a:pPr marL="342900" marR="0" lvl="0" indent="-342900" algn="just" rtl="0">
              <a:lnSpc>
                <a:spcPct val="107000"/>
              </a:lnSpc>
              <a:spcBef>
                <a:spcPts val="800"/>
              </a:spcBef>
              <a:spcAft>
                <a:spcPts val="0"/>
              </a:spcAft>
              <a:buClr>
                <a:srgbClr val="000000"/>
              </a:buClr>
              <a:buSzPts val="1200"/>
              <a:buFont typeface="Noto Sans Symbols"/>
              <a:buChar char="●"/>
            </a:pPr>
            <a:r>
              <a:rPr lang="es-ES" sz="1400" b="0" i="0" u="none" strike="noStrike" cap="none">
                <a:solidFill>
                  <a:srgbClr val="1F3864"/>
                </a:solidFill>
                <a:latin typeface="Open Sans"/>
                <a:ea typeface="Open Sans"/>
                <a:cs typeface="Open Sans"/>
                <a:sym typeface="Open Sans"/>
              </a:rPr>
              <a:t>Rouessac Francis y Annick Rouessac. (2003). Análisis Químico-Métodos y Técnicas Instrumentales Modernas. (1a. Ed.). Madrid: McGraw-Hill. Madrid </a:t>
            </a:r>
            <a:endParaRPr/>
          </a:p>
          <a:p>
            <a:pPr marL="0" marR="0" lvl="0" indent="0" algn="l" rtl="0">
              <a:lnSpc>
                <a:spcPct val="100000"/>
              </a:lnSpc>
              <a:spcBef>
                <a:spcPts val="800"/>
              </a:spcBef>
              <a:spcAft>
                <a:spcPts val="0"/>
              </a:spcAft>
              <a:buNone/>
            </a:pPr>
            <a:endParaRPr sz="1400" b="0" i="0" u="none" strike="noStrike" cap="none">
              <a:solidFill>
                <a:srgbClr val="1A3255"/>
              </a:solidFill>
              <a:latin typeface="Open Sans"/>
              <a:ea typeface="Open Sans"/>
              <a:cs typeface="Open Sans"/>
              <a:sym typeface="Open Sans"/>
            </a:endParaRPr>
          </a:p>
          <a:p>
            <a:pPr marL="285750" marR="0" lvl="0" indent="-196850" algn="l" rtl="0">
              <a:lnSpc>
                <a:spcPct val="100000"/>
              </a:lnSpc>
              <a:spcBef>
                <a:spcPts val="0"/>
              </a:spcBef>
              <a:spcAft>
                <a:spcPts val="0"/>
              </a:spcAft>
              <a:buClr>
                <a:schemeClr val="dk1"/>
              </a:buClr>
              <a:buSzPts val="1400"/>
              <a:buFont typeface="Arial"/>
              <a:buNone/>
            </a:pPr>
            <a:endParaRPr sz="1400" b="0" i="0" u="none" strike="noStrike" cap="none">
              <a:solidFill>
                <a:srgbClr val="1A3255"/>
              </a:solidFill>
              <a:latin typeface="Open Sans"/>
              <a:ea typeface="Open Sans"/>
              <a:cs typeface="Open Sans"/>
              <a:sym typeface="Open Sans"/>
            </a:endParaRPr>
          </a:p>
        </p:txBody>
      </p:sp>
      <p:sp>
        <p:nvSpPr>
          <p:cNvPr id="5875" name="Google Shape;5875;p149"/>
          <p:cNvSpPr/>
          <p:nvPr/>
        </p:nvSpPr>
        <p:spPr>
          <a:xfrm>
            <a:off x="4397575" y="793296"/>
            <a:ext cx="4413489"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es-ES" sz="1600" b="1" i="0" u="none" strike="noStrike" cap="none">
                <a:solidFill>
                  <a:srgbClr val="2C538E"/>
                </a:solidFill>
                <a:latin typeface="Open Sans"/>
                <a:ea typeface="Open Sans"/>
                <a:cs typeface="Open Sans"/>
                <a:sym typeface="Open Sans"/>
              </a:rPr>
              <a:t>Referencias bibliográficas</a:t>
            </a:r>
            <a:endParaRPr sz="1600" b="1" i="0" u="none" strike="noStrike" cap="none">
              <a:solidFill>
                <a:srgbClr val="2C538E"/>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83"/>
          <p:cNvSpPr/>
          <p:nvPr/>
        </p:nvSpPr>
        <p:spPr>
          <a:xfrm>
            <a:off x="799986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4" name="Google Shape;614;p183"/>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5" name="Google Shape;615;p183"/>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616" name="Google Shape;616;p183"/>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7" name="Google Shape;617;p183"/>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618" name="Google Shape;618;p183"/>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619" name="Google Shape;619;p183"/>
          <p:cNvPicPr preferRelativeResize="0"/>
          <p:nvPr/>
        </p:nvPicPr>
        <p:blipFill rotWithShape="1">
          <a:blip r:embed="rId3">
            <a:alphaModFix/>
          </a:blip>
          <a:srcRect/>
          <a:stretch/>
        </p:blipFill>
        <p:spPr>
          <a:xfrm>
            <a:off x="8730019" y="3138865"/>
            <a:ext cx="2333766" cy="2333766"/>
          </a:xfrm>
          <a:prstGeom prst="rect">
            <a:avLst/>
          </a:prstGeom>
          <a:noFill/>
          <a:ln>
            <a:noFill/>
          </a:ln>
        </p:spPr>
      </p:pic>
      <p:sp>
        <p:nvSpPr>
          <p:cNvPr id="620" name="Google Shape;620;p183"/>
          <p:cNvSpPr/>
          <p:nvPr/>
        </p:nvSpPr>
        <p:spPr>
          <a:xfrm>
            <a:off x="3944203" y="1755897"/>
            <a:ext cx="3794078" cy="4303766"/>
          </a:xfrm>
          <a:prstGeom prst="rect">
            <a:avLst/>
          </a:prstGeom>
          <a:solidFill>
            <a:srgbClr val="8DA9DB"/>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1" name="Google Shape;621;p183"/>
          <p:cNvSpPr txBox="1"/>
          <p:nvPr/>
        </p:nvSpPr>
        <p:spPr>
          <a:xfrm>
            <a:off x="4751255" y="1818706"/>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2" name="Google Shape;622;p183"/>
          <p:cNvSpPr txBox="1"/>
          <p:nvPr/>
        </p:nvSpPr>
        <p:spPr>
          <a:xfrm>
            <a:off x="8730019" y="26268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23" name="Google Shape;623;p183"/>
          <p:cNvPicPr preferRelativeResize="0"/>
          <p:nvPr/>
        </p:nvPicPr>
        <p:blipFill rotWithShape="1">
          <a:blip r:embed="rId4">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624" name="Google Shape;624;p183"/>
          <p:cNvSpPr txBox="1"/>
          <p:nvPr/>
        </p:nvSpPr>
        <p:spPr>
          <a:xfrm>
            <a:off x="4076132" y="2083870"/>
            <a:ext cx="3555357" cy="39703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ejecuta en un horno mufla y en varias fases. La inicial consta de un secado a temperaturas que varían entre 105°C y 150 °C, después una pre-calcinación entre 200°C y 400 °C hasta concluir al calcinado principal entre 450°C y 550 °C. Sin embargo, si no se pretenden establecer elementos volátiles (predisposición de una sustancia a convertirse en vapor), el calcinado decisivo se puede ejecutar a temperaturas cercanas a los 800°C.  Hay que vigilar que la temperatura no exceda lo recomendado, puesto que pueden crear compuestos refractarios complicados de disolver luego por los métodos tradicionales</a:t>
            </a:r>
            <a:r>
              <a:rPr lang="es-E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5" name="Google Shape;625;p183">
            <a:hlinkClick r:id="" action="ppaction://hlinkshowjump?jump=lastslide"/>
          </p:cNvPr>
          <p:cNvSpPr/>
          <p:nvPr/>
        </p:nvSpPr>
        <p:spPr>
          <a:xfrm>
            <a:off x="7271489" y="560420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26" name="Google Shape;626;p183" descr="Icono&#10;&#10;Descripción generada automáticamente"/>
          <p:cNvPicPr preferRelativeResize="0"/>
          <p:nvPr/>
        </p:nvPicPr>
        <p:blipFill rotWithShape="1">
          <a:blip r:embed="rId5">
            <a:alphaModFix/>
          </a:blip>
          <a:srcRect/>
          <a:stretch/>
        </p:blipFill>
        <p:spPr>
          <a:xfrm>
            <a:off x="7303941" y="5720266"/>
            <a:ext cx="434340" cy="5394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84"/>
          <p:cNvSpPr/>
          <p:nvPr/>
        </p:nvSpPr>
        <p:spPr>
          <a:xfrm>
            <a:off x="799986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3" name="Google Shape;633;p184"/>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4" name="Google Shape;634;p184"/>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635" name="Google Shape;635;p184"/>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6" name="Google Shape;636;p184"/>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637" name="Google Shape;637;p184"/>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638" name="Google Shape;638;p184"/>
          <p:cNvPicPr preferRelativeResize="0"/>
          <p:nvPr/>
        </p:nvPicPr>
        <p:blipFill rotWithShape="1">
          <a:blip r:embed="rId3">
            <a:alphaModFix/>
          </a:blip>
          <a:srcRect/>
          <a:stretch/>
        </p:blipFill>
        <p:spPr>
          <a:xfrm>
            <a:off x="8730019" y="3138865"/>
            <a:ext cx="2333766" cy="2333766"/>
          </a:xfrm>
          <a:prstGeom prst="rect">
            <a:avLst/>
          </a:prstGeom>
          <a:noFill/>
          <a:ln>
            <a:noFill/>
          </a:ln>
        </p:spPr>
      </p:pic>
      <p:sp>
        <p:nvSpPr>
          <p:cNvPr id="639" name="Google Shape;639;p184"/>
          <p:cNvSpPr/>
          <p:nvPr/>
        </p:nvSpPr>
        <p:spPr>
          <a:xfrm>
            <a:off x="3944203" y="1755897"/>
            <a:ext cx="3794078" cy="4303766"/>
          </a:xfrm>
          <a:prstGeom prst="rect">
            <a:avLst/>
          </a:prstGeom>
          <a:solidFill>
            <a:srgbClr val="8DA9DB"/>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0" name="Google Shape;640;p184"/>
          <p:cNvSpPr txBox="1"/>
          <p:nvPr/>
        </p:nvSpPr>
        <p:spPr>
          <a:xfrm>
            <a:off x="3973319" y="1818706"/>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1" name="Google Shape;641;p184"/>
          <p:cNvSpPr txBox="1"/>
          <p:nvPr/>
        </p:nvSpPr>
        <p:spPr>
          <a:xfrm>
            <a:off x="8730019" y="26268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42" name="Google Shape;642;p184"/>
          <p:cNvPicPr preferRelativeResize="0"/>
          <p:nvPr/>
        </p:nvPicPr>
        <p:blipFill rotWithShape="1">
          <a:blip r:embed="rId4">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643" name="Google Shape;643;p184"/>
          <p:cNvSpPr txBox="1"/>
          <p:nvPr/>
        </p:nvSpPr>
        <p:spPr>
          <a:xfrm>
            <a:off x="4076132" y="2083870"/>
            <a:ext cx="3555357" cy="39703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residuos (cenizas) derivados se pueden mezclar en ácidos o mezclas de ellos. Se usa frecuentemente ácido clorhídrico (HCL), ácido nítrico (HNO3) y ácido sulfúrico (H2SO4).  Al tener la muestra grandes cantidades de fosfatos y uratos, es aconsejable el uso final de agua regia como disolvente. </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método posee una ventaja que es la simplicidad y las desventajas están ligadas con las perdidas por volatilización, prolongados tiempos de calcinación y contaminación, ocasionada por las impurezas incorporada por el aire y el recipiente utilizado para la calcinación.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4" name="Google Shape;644;p184">
            <a:hlinkClick r:id="" action="ppaction://hlinkshowjump?jump=lastslide"/>
          </p:cNvPr>
          <p:cNvSpPr/>
          <p:nvPr/>
        </p:nvSpPr>
        <p:spPr>
          <a:xfrm>
            <a:off x="7271489" y="560420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45" name="Google Shape;645;p184" descr="Icono&#10;&#10;Descripción generada automáticamente"/>
          <p:cNvPicPr preferRelativeResize="0"/>
          <p:nvPr/>
        </p:nvPicPr>
        <p:blipFill rotWithShape="1">
          <a:blip r:embed="rId5">
            <a:alphaModFix/>
          </a:blip>
          <a:srcRect/>
          <a:stretch/>
        </p:blipFill>
        <p:spPr>
          <a:xfrm>
            <a:off x="7303941" y="5720266"/>
            <a:ext cx="434340" cy="539422"/>
          </a:xfrm>
          <a:prstGeom prst="rect">
            <a:avLst/>
          </a:prstGeom>
          <a:noFill/>
          <a:ln>
            <a:noFill/>
          </a:ln>
        </p:spPr>
      </p:pic>
      <p:sp>
        <p:nvSpPr>
          <p:cNvPr id="646" name="Google Shape;646;p184">
            <a:hlinkClick r:id="" action="ppaction://hlinkshowjump?jump=lastslide"/>
          </p:cNvPr>
          <p:cNvSpPr/>
          <p:nvPr/>
        </p:nvSpPr>
        <p:spPr>
          <a:xfrm flipH="1">
            <a:off x="6789039" y="560420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11" name="Google Shape;111;p2"/>
          <p:cNvSpPr txBox="1"/>
          <p:nvPr/>
        </p:nvSpPr>
        <p:spPr>
          <a:xfrm>
            <a:off x="6992203" y="3429000"/>
            <a:ext cx="4362450"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1A3255"/>
                </a:solidFill>
                <a:latin typeface="Open Sans"/>
                <a:ea typeface="Open Sans"/>
                <a:cs typeface="Open Sans"/>
                <a:sym typeface="Open Sans"/>
              </a:rPr>
              <a:t>Objetivo: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Crear hábitos adecuados de trabajo en el laboratorio para el acondicionamiento de las muestras, ya sea para el uso de las diferentes técnicas empleadas, como para el uso de los distintos materiales para funciones determinadas</a:t>
            </a:r>
            <a:endParaRPr sz="1400" b="0" i="0" u="none" strike="noStrike" cap="none">
              <a:solidFill>
                <a:srgbClr val="000000"/>
              </a:solidFill>
              <a:latin typeface="Arial"/>
              <a:ea typeface="Arial"/>
              <a:cs typeface="Arial"/>
              <a:sym typeface="Arial"/>
            </a:endParaRPr>
          </a:p>
        </p:txBody>
      </p:sp>
      <p:pic>
        <p:nvPicPr>
          <p:cNvPr id="112" name="Google Shape;112;p2" descr="Icono&#10;&#10;Descripción generada automáticamente"/>
          <p:cNvPicPr preferRelativeResize="0"/>
          <p:nvPr/>
        </p:nvPicPr>
        <p:blipFill rotWithShape="1">
          <a:blip r:embed="rId3">
            <a:alphaModFix/>
          </a:blip>
          <a:srcRect/>
          <a:stretch/>
        </p:blipFill>
        <p:spPr>
          <a:xfrm>
            <a:off x="7192365" y="2043818"/>
            <a:ext cx="530557" cy="658918"/>
          </a:xfrm>
          <a:prstGeom prst="rect">
            <a:avLst/>
          </a:prstGeom>
          <a:noFill/>
          <a:ln>
            <a:noFill/>
          </a:ln>
        </p:spPr>
      </p:pic>
      <p:pic>
        <p:nvPicPr>
          <p:cNvPr id="113" name="Google Shape;113;p2"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sp>
        <p:nvSpPr>
          <p:cNvPr id="114" name="Google Shape;114;p2"/>
          <p:cNvSpPr txBox="1"/>
          <p:nvPr/>
        </p:nvSpPr>
        <p:spPr>
          <a:xfrm>
            <a:off x="6701552" y="1675931"/>
            <a:ext cx="1056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Objetivo</a:t>
            </a:r>
            <a:endParaRPr/>
          </a:p>
        </p:txBody>
      </p:sp>
      <p:sp>
        <p:nvSpPr>
          <p:cNvPr id="115" name="Google Shape;115;p2"/>
          <p:cNvSpPr txBox="1"/>
          <p:nvPr/>
        </p:nvSpPr>
        <p:spPr>
          <a:xfrm>
            <a:off x="7987939" y="1675933"/>
            <a:ext cx="24330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Contenido temático</a:t>
            </a:r>
            <a:endParaRPr/>
          </a:p>
        </p:txBody>
      </p:sp>
      <p:sp>
        <p:nvSpPr>
          <p:cNvPr id="116" name="Google Shape;116;p2"/>
          <p:cNvSpPr txBox="1"/>
          <p:nvPr/>
        </p:nvSpPr>
        <p:spPr>
          <a:xfrm>
            <a:off x="10218865" y="1685289"/>
            <a:ext cx="14361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Metodología</a:t>
            </a:r>
            <a:endParaRPr/>
          </a:p>
        </p:txBody>
      </p:sp>
      <p:pic>
        <p:nvPicPr>
          <p:cNvPr id="117" name="Google Shape;117;p2" descr="Imagen que contiene Gráfico de embudo&#10;&#10;Descripción generada automáticamente"/>
          <p:cNvPicPr preferRelativeResize="0"/>
          <p:nvPr/>
        </p:nvPicPr>
        <p:blipFill rotWithShape="1">
          <a:blip r:embed="rId5">
            <a:alphaModFix/>
          </a:blip>
          <a:srcRect/>
          <a:stretch/>
        </p:blipFill>
        <p:spPr>
          <a:xfrm>
            <a:off x="8742333" y="1164827"/>
            <a:ext cx="512221" cy="512221"/>
          </a:xfrm>
          <a:prstGeom prst="rect">
            <a:avLst/>
          </a:prstGeom>
          <a:noFill/>
          <a:ln>
            <a:noFill/>
          </a:ln>
        </p:spPr>
      </p:pic>
      <p:pic>
        <p:nvPicPr>
          <p:cNvPr id="118" name="Google Shape;118;p2" descr="Icono&#10;&#10;Descripción generada automáticamente"/>
          <p:cNvPicPr preferRelativeResize="0"/>
          <p:nvPr/>
        </p:nvPicPr>
        <p:blipFill rotWithShape="1">
          <a:blip r:embed="rId6">
            <a:alphaModFix/>
          </a:blip>
          <a:srcRect/>
          <a:stretch/>
        </p:blipFill>
        <p:spPr>
          <a:xfrm>
            <a:off x="10767574" y="1173067"/>
            <a:ext cx="512222" cy="512222"/>
          </a:xfrm>
          <a:prstGeom prst="rect">
            <a:avLst/>
          </a:prstGeom>
          <a:noFill/>
          <a:ln>
            <a:noFill/>
          </a:ln>
        </p:spPr>
      </p:pic>
      <p:pic>
        <p:nvPicPr>
          <p:cNvPr id="119" name="Google Shape;119;p2" descr="Icono&#10;&#10;Descripción generada automáticamente"/>
          <p:cNvPicPr preferRelativeResize="0"/>
          <p:nvPr/>
        </p:nvPicPr>
        <p:blipFill rotWithShape="1">
          <a:blip r:embed="rId7">
            <a:alphaModFix/>
          </a:blip>
          <a:srcRect/>
          <a:stretch/>
        </p:blipFill>
        <p:spPr>
          <a:xfrm>
            <a:off x="6899386" y="1155316"/>
            <a:ext cx="520615" cy="520615"/>
          </a:xfrm>
          <a:prstGeom prst="rect">
            <a:avLst/>
          </a:prstGeom>
          <a:noFill/>
          <a:ln>
            <a:noFill/>
          </a:ln>
        </p:spPr>
      </p:pic>
      <p:grpSp>
        <p:nvGrpSpPr>
          <p:cNvPr id="120" name="Google Shape;120;p2"/>
          <p:cNvGrpSpPr/>
          <p:nvPr/>
        </p:nvGrpSpPr>
        <p:grpSpPr>
          <a:xfrm>
            <a:off x="6442574" y="1604811"/>
            <a:ext cx="1383741" cy="372489"/>
            <a:chOff x="4042" y="3636"/>
            <a:chExt cx="2925" cy="565"/>
          </a:xfrm>
        </p:grpSpPr>
        <p:cxnSp>
          <p:nvCxnSpPr>
            <p:cNvPr id="121" name="Google Shape;121;p2"/>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122" name="Google Shape;122;p2"/>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123" name="Google Shape;123;p2"/>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grpSp>
        <p:nvGrpSpPr>
          <p:cNvPr id="124" name="Google Shape;124;p2"/>
          <p:cNvGrpSpPr/>
          <p:nvPr/>
        </p:nvGrpSpPr>
        <p:grpSpPr>
          <a:xfrm>
            <a:off x="7951486" y="1604811"/>
            <a:ext cx="2076147" cy="372489"/>
            <a:chOff x="4042" y="3636"/>
            <a:chExt cx="2925" cy="565"/>
          </a:xfrm>
        </p:grpSpPr>
        <p:cxnSp>
          <p:nvCxnSpPr>
            <p:cNvPr id="125" name="Google Shape;125;p2"/>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126" name="Google Shape;126;p2"/>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127" name="Google Shape;127;p2"/>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grpSp>
        <p:nvGrpSpPr>
          <p:cNvPr id="128" name="Google Shape;128;p2"/>
          <p:cNvGrpSpPr/>
          <p:nvPr/>
        </p:nvGrpSpPr>
        <p:grpSpPr>
          <a:xfrm>
            <a:off x="10148741" y="1592971"/>
            <a:ext cx="1570897" cy="372489"/>
            <a:chOff x="4042" y="3636"/>
            <a:chExt cx="2925" cy="565"/>
          </a:xfrm>
        </p:grpSpPr>
        <p:cxnSp>
          <p:nvCxnSpPr>
            <p:cNvPr id="129" name="Google Shape;129;p2"/>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130" name="Google Shape;130;p2"/>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131" name="Google Shape;131;p2"/>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85"/>
          <p:cNvSpPr/>
          <p:nvPr/>
        </p:nvSpPr>
        <p:spPr>
          <a:xfrm>
            <a:off x="799986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3" name="Google Shape;653;p185"/>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4" name="Google Shape;654;p185"/>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655" name="Google Shape;655;p185"/>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6" name="Google Shape;656;p185"/>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657" name="Google Shape;657;p185"/>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658" name="Google Shape;658;p185"/>
          <p:cNvPicPr preferRelativeResize="0"/>
          <p:nvPr/>
        </p:nvPicPr>
        <p:blipFill rotWithShape="1">
          <a:blip r:embed="rId3">
            <a:alphaModFix/>
          </a:blip>
          <a:srcRect/>
          <a:stretch/>
        </p:blipFill>
        <p:spPr>
          <a:xfrm>
            <a:off x="8730019" y="3138865"/>
            <a:ext cx="2333766" cy="2333766"/>
          </a:xfrm>
          <a:prstGeom prst="rect">
            <a:avLst/>
          </a:prstGeom>
          <a:noFill/>
          <a:ln>
            <a:noFill/>
          </a:ln>
        </p:spPr>
      </p:pic>
      <p:sp>
        <p:nvSpPr>
          <p:cNvPr id="659" name="Google Shape;659;p185"/>
          <p:cNvSpPr/>
          <p:nvPr/>
        </p:nvSpPr>
        <p:spPr>
          <a:xfrm>
            <a:off x="3944203" y="1755897"/>
            <a:ext cx="3794078" cy="4303766"/>
          </a:xfrm>
          <a:prstGeom prst="rect">
            <a:avLst/>
          </a:prstGeom>
          <a:solidFill>
            <a:srgbClr val="8DA9DB"/>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0" name="Google Shape;660;p185"/>
          <p:cNvSpPr txBox="1"/>
          <p:nvPr/>
        </p:nvSpPr>
        <p:spPr>
          <a:xfrm>
            <a:off x="3973319" y="1818706"/>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1" name="Google Shape;661;p185"/>
          <p:cNvSpPr txBox="1"/>
          <p:nvPr/>
        </p:nvSpPr>
        <p:spPr>
          <a:xfrm>
            <a:off x="8730019" y="26268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62" name="Google Shape;662;p185"/>
          <p:cNvPicPr preferRelativeResize="0"/>
          <p:nvPr/>
        </p:nvPicPr>
        <p:blipFill rotWithShape="1">
          <a:blip r:embed="rId4">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663" name="Google Shape;663;p185">
            <a:hlinkClick r:id="" action="ppaction://hlinkshowjump?jump=lastslide"/>
          </p:cNvPr>
          <p:cNvSpPr/>
          <p:nvPr/>
        </p:nvSpPr>
        <p:spPr>
          <a:xfrm>
            <a:off x="7271489" y="560420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64" name="Google Shape;664;p185" descr="Icono&#10;&#10;Descripción generada automáticamente"/>
          <p:cNvPicPr preferRelativeResize="0"/>
          <p:nvPr/>
        </p:nvPicPr>
        <p:blipFill rotWithShape="1">
          <a:blip r:embed="rId5">
            <a:alphaModFix/>
          </a:blip>
          <a:srcRect/>
          <a:stretch/>
        </p:blipFill>
        <p:spPr>
          <a:xfrm>
            <a:off x="7725828" y="5989977"/>
            <a:ext cx="434340" cy="539422"/>
          </a:xfrm>
          <a:prstGeom prst="rect">
            <a:avLst/>
          </a:prstGeom>
          <a:noFill/>
          <a:ln>
            <a:noFill/>
          </a:ln>
        </p:spPr>
      </p:pic>
      <p:sp>
        <p:nvSpPr>
          <p:cNvPr id="665" name="Google Shape;665;p185">
            <a:hlinkClick r:id="" action="ppaction://hlinkshowjump?jump=lastslide"/>
          </p:cNvPr>
          <p:cNvSpPr/>
          <p:nvPr/>
        </p:nvSpPr>
        <p:spPr>
          <a:xfrm flipH="1">
            <a:off x="6789039" y="560420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66" name="Google Shape;666;p185"/>
          <p:cNvPicPr preferRelativeResize="0"/>
          <p:nvPr/>
        </p:nvPicPr>
        <p:blipFill rotWithShape="1">
          <a:blip r:embed="rId6">
            <a:alphaModFix/>
          </a:blip>
          <a:srcRect/>
          <a:stretch/>
        </p:blipFill>
        <p:spPr>
          <a:xfrm>
            <a:off x="4438563" y="2182582"/>
            <a:ext cx="2710476" cy="2710476"/>
          </a:xfrm>
          <a:prstGeom prst="rect">
            <a:avLst/>
          </a:prstGeom>
          <a:noFill/>
          <a:ln>
            <a:noFill/>
          </a:ln>
        </p:spPr>
      </p:pic>
      <p:sp>
        <p:nvSpPr>
          <p:cNvPr id="667" name="Google Shape;667;p185"/>
          <p:cNvSpPr txBox="1"/>
          <p:nvPr/>
        </p:nvSpPr>
        <p:spPr>
          <a:xfrm>
            <a:off x="4094330" y="5136303"/>
            <a:ext cx="320961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1" u="none" strike="noStrike" cap="none">
                <a:solidFill>
                  <a:srgbClr val="3F3F3F"/>
                </a:solidFill>
                <a:latin typeface="Open Sans"/>
                <a:ea typeface="Open Sans"/>
                <a:cs typeface="Open Sans"/>
                <a:sym typeface="Open Sans"/>
              </a:rPr>
              <a:t>Horno Mufla, maneja temperaturas entre 100°C y 1200°C</a:t>
            </a:r>
            <a:endParaRPr sz="14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86"/>
          <p:cNvSpPr/>
          <p:nvPr/>
        </p:nvSpPr>
        <p:spPr>
          <a:xfrm>
            <a:off x="799986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4" name="Google Shape;674;p186"/>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5" name="Google Shape;675;p186"/>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676" name="Google Shape;676;p186"/>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7" name="Google Shape;677;p186"/>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678" name="Google Shape;678;p186"/>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679" name="Google Shape;679;p186"/>
          <p:cNvPicPr preferRelativeResize="0"/>
          <p:nvPr/>
        </p:nvPicPr>
        <p:blipFill rotWithShape="1">
          <a:blip r:embed="rId3">
            <a:alphaModFix/>
          </a:blip>
          <a:srcRect/>
          <a:stretch/>
        </p:blipFill>
        <p:spPr>
          <a:xfrm>
            <a:off x="8730019" y="3138865"/>
            <a:ext cx="2333766" cy="2333766"/>
          </a:xfrm>
          <a:prstGeom prst="rect">
            <a:avLst/>
          </a:prstGeom>
          <a:noFill/>
          <a:ln>
            <a:noFill/>
          </a:ln>
        </p:spPr>
      </p:pic>
      <p:sp>
        <p:nvSpPr>
          <p:cNvPr id="680" name="Google Shape;680;p186"/>
          <p:cNvSpPr/>
          <p:nvPr/>
        </p:nvSpPr>
        <p:spPr>
          <a:xfrm>
            <a:off x="394420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1" name="Google Shape;681;p186"/>
          <p:cNvSpPr txBox="1"/>
          <p:nvPr/>
        </p:nvSpPr>
        <p:spPr>
          <a:xfrm>
            <a:off x="4650050" y="2615645"/>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82" name="Google Shape;682;p186"/>
          <p:cNvPicPr preferRelativeResize="0"/>
          <p:nvPr/>
        </p:nvPicPr>
        <p:blipFill rotWithShape="1">
          <a:blip r:embed="rId4">
            <a:alphaModFix/>
          </a:blip>
          <a:srcRect/>
          <a:stretch/>
        </p:blipFill>
        <p:spPr>
          <a:xfrm>
            <a:off x="4518397" y="3116090"/>
            <a:ext cx="2513201" cy="2513201"/>
          </a:xfrm>
          <a:prstGeom prst="rect">
            <a:avLst/>
          </a:prstGeom>
          <a:noFill/>
          <a:ln>
            <a:noFill/>
          </a:ln>
        </p:spPr>
      </p:pic>
      <p:pic>
        <p:nvPicPr>
          <p:cNvPr id="683" name="Google Shape;683;p186"/>
          <p:cNvPicPr preferRelativeResize="0"/>
          <p:nvPr/>
        </p:nvPicPr>
        <p:blipFill rotWithShape="1">
          <a:blip r:embed="rId5">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684" name="Google Shape;684;p186"/>
          <p:cNvSpPr txBox="1"/>
          <p:nvPr/>
        </p:nvSpPr>
        <p:spPr>
          <a:xfrm>
            <a:off x="8730019" y="26268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85" name="Google Shape;685;p186" descr="Icono&#10;&#10;Descripción generada automáticamente"/>
          <p:cNvPicPr preferRelativeResize="0"/>
          <p:nvPr/>
        </p:nvPicPr>
        <p:blipFill rotWithShape="1">
          <a:blip r:embed="rId6">
            <a:alphaModFix/>
          </a:blip>
          <a:srcRect/>
          <a:stretch/>
        </p:blipFill>
        <p:spPr>
          <a:xfrm>
            <a:off x="11307654" y="5797518"/>
            <a:ext cx="434340" cy="53942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87"/>
          <p:cNvSpPr/>
          <p:nvPr/>
        </p:nvSpPr>
        <p:spPr>
          <a:xfrm>
            <a:off x="7999863" y="1755897"/>
            <a:ext cx="3794078" cy="4303766"/>
          </a:xfrm>
          <a:prstGeom prst="rect">
            <a:avLst/>
          </a:prstGeom>
          <a:solidFill>
            <a:srgbClr val="8DA9DB"/>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2" name="Google Shape;692;p187"/>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3" name="Google Shape;693;p187"/>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694" name="Google Shape;694;p187"/>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5" name="Google Shape;695;p187"/>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696" name="Google Shape;696;p187"/>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697" name="Google Shape;697;p187"/>
          <p:cNvSpPr/>
          <p:nvPr/>
        </p:nvSpPr>
        <p:spPr>
          <a:xfrm>
            <a:off x="394420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8" name="Google Shape;698;p187"/>
          <p:cNvSpPr txBox="1"/>
          <p:nvPr/>
        </p:nvSpPr>
        <p:spPr>
          <a:xfrm>
            <a:off x="4650050" y="2615645"/>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99" name="Google Shape;699;p187"/>
          <p:cNvPicPr preferRelativeResize="0"/>
          <p:nvPr/>
        </p:nvPicPr>
        <p:blipFill rotWithShape="1">
          <a:blip r:embed="rId3">
            <a:alphaModFix/>
          </a:blip>
          <a:srcRect/>
          <a:stretch/>
        </p:blipFill>
        <p:spPr>
          <a:xfrm>
            <a:off x="4518397" y="3116090"/>
            <a:ext cx="2513201" cy="2513201"/>
          </a:xfrm>
          <a:prstGeom prst="rect">
            <a:avLst/>
          </a:prstGeom>
          <a:noFill/>
          <a:ln>
            <a:noFill/>
          </a:ln>
        </p:spPr>
      </p:pic>
      <p:pic>
        <p:nvPicPr>
          <p:cNvPr id="700" name="Google Shape;700;p187"/>
          <p:cNvPicPr preferRelativeResize="0"/>
          <p:nvPr/>
        </p:nvPicPr>
        <p:blipFill rotWithShape="1">
          <a:blip r:embed="rId4">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701" name="Google Shape;701;p187"/>
          <p:cNvSpPr txBox="1"/>
          <p:nvPr/>
        </p:nvSpPr>
        <p:spPr>
          <a:xfrm>
            <a:off x="7999863" y="17737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 name="Google Shape;702;p187"/>
          <p:cNvSpPr txBox="1"/>
          <p:nvPr/>
        </p:nvSpPr>
        <p:spPr>
          <a:xfrm>
            <a:off x="8168541" y="2160981"/>
            <a:ext cx="3456721" cy="26776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usan temperaturas entre 100°C a 200 °C y se calcinan entre 1g y 5g de muestra en una atmósfera de oxígeno aplicada por un campo magnético de un porcentaje elevado. Muy práctico a la hora en que se espera prevenir perdidas de elementos volátiles. El proceso de calcinación puede ser realizado sobre el mechero directamente, sujetándose el crisol con un triángulo de porcelana.</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 name="Google Shape;703;p187">
            <a:hlinkClick r:id="" action="ppaction://hlinkshowjump?jump=lastslide"/>
          </p:cNvPr>
          <p:cNvSpPr/>
          <p:nvPr/>
        </p:nvSpPr>
        <p:spPr>
          <a:xfrm>
            <a:off x="11307654" y="560420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04" name="Google Shape;704;p187" descr="Icono&#10;&#10;Descripción generada automáticamente"/>
          <p:cNvPicPr preferRelativeResize="0"/>
          <p:nvPr/>
        </p:nvPicPr>
        <p:blipFill rotWithShape="1">
          <a:blip r:embed="rId5">
            <a:alphaModFix/>
          </a:blip>
          <a:srcRect/>
          <a:stretch/>
        </p:blipFill>
        <p:spPr>
          <a:xfrm>
            <a:off x="11307654" y="5797518"/>
            <a:ext cx="434340" cy="53942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88"/>
          <p:cNvSpPr/>
          <p:nvPr/>
        </p:nvSpPr>
        <p:spPr>
          <a:xfrm>
            <a:off x="7999863" y="1755897"/>
            <a:ext cx="3794078" cy="4303766"/>
          </a:xfrm>
          <a:prstGeom prst="rect">
            <a:avLst/>
          </a:prstGeom>
          <a:solidFill>
            <a:srgbClr val="8DA9DB"/>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1" name="Google Shape;711;p188"/>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2" name="Google Shape;712;p188"/>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713" name="Google Shape;713;p188"/>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4" name="Google Shape;714;p188"/>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715" name="Google Shape;715;p188"/>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716" name="Google Shape;716;p188"/>
          <p:cNvSpPr/>
          <p:nvPr/>
        </p:nvSpPr>
        <p:spPr>
          <a:xfrm>
            <a:off x="394420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7" name="Google Shape;717;p188"/>
          <p:cNvSpPr txBox="1"/>
          <p:nvPr/>
        </p:nvSpPr>
        <p:spPr>
          <a:xfrm>
            <a:off x="4650050" y="2615645"/>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18" name="Google Shape;718;p188"/>
          <p:cNvPicPr preferRelativeResize="0"/>
          <p:nvPr/>
        </p:nvPicPr>
        <p:blipFill rotWithShape="1">
          <a:blip r:embed="rId3">
            <a:alphaModFix/>
          </a:blip>
          <a:srcRect/>
          <a:stretch/>
        </p:blipFill>
        <p:spPr>
          <a:xfrm>
            <a:off x="4518397" y="3116090"/>
            <a:ext cx="2513201" cy="2513201"/>
          </a:xfrm>
          <a:prstGeom prst="rect">
            <a:avLst/>
          </a:prstGeom>
          <a:noFill/>
          <a:ln>
            <a:noFill/>
          </a:ln>
        </p:spPr>
      </p:pic>
      <p:pic>
        <p:nvPicPr>
          <p:cNvPr id="719" name="Google Shape;719;p188"/>
          <p:cNvPicPr preferRelativeResize="0"/>
          <p:nvPr/>
        </p:nvPicPr>
        <p:blipFill rotWithShape="1">
          <a:blip r:embed="rId4">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720" name="Google Shape;720;p188"/>
          <p:cNvSpPr txBox="1"/>
          <p:nvPr/>
        </p:nvSpPr>
        <p:spPr>
          <a:xfrm>
            <a:off x="7999863" y="17737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1" name="Google Shape;721;p188">
            <a:hlinkClick r:id="" action="ppaction://hlinkshowjump?jump=lastslide"/>
          </p:cNvPr>
          <p:cNvSpPr/>
          <p:nvPr/>
        </p:nvSpPr>
        <p:spPr>
          <a:xfrm>
            <a:off x="11307654" y="560420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22" name="Google Shape;722;p188" descr="Icono&#10;&#10;Descripción generada automáticamente"/>
          <p:cNvPicPr preferRelativeResize="0"/>
          <p:nvPr/>
        </p:nvPicPr>
        <p:blipFill rotWithShape="1">
          <a:blip r:embed="rId5">
            <a:alphaModFix/>
          </a:blip>
          <a:srcRect/>
          <a:stretch/>
        </p:blipFill>
        <p:spPr>
          <a:xfrm>
            <a:off x="11307654" y="5797518"/>
            <a:ext cx="434340" cy="539422"/>
          </a:xfrm>
          <a:prstGeom prst="rect">
            <a:avLst/>
          </a:prstGeom>
          <a:noFill/>
          <a:ln>
            <a:noFill/>
          </a:ln>
        </p:spPr>
      </p:pic>
      <p:pic>
        <p:nvPicPr>
          <p:cNvPr id="723" name="Google Shape;723;p188"/>
          <p:cNvPicPr preferRelativeResize="0"/>
          <p:nvPr/>
        </p:nvPicPr>
        <p:blipFill rotWithShape="1">
          <a:blip r:embed="rId6">
            <a:alphaModFix/>
          </a:blip>
          <a:srcRect/>
          <a:stretch/>
        </p:blipFill>
        <p:spPr>
          <a:xfrm>
            <a:off x="8199867" y="2260539"/>
            <a:ext cx="3287787" cy="2465840"/>
          </a:xfrm>
          <a:prstGeom prst="rect">
            <a:avLst/>
          </a:prstGeom>
          <a:noFill/>
          <a:ln>
            <a:noFill/>
          </a:ln>
        </p:spPr>
      </p:pic>
      <p:sp>
        <p:nvSpPr>
          <p:cNvPr id="724" name="Google Shape;724;p188"/>
          <p:cNvSpPr txBox="1"/>
          <p:nvPr/>
        </p:nvSpPr>
        <p:spPr>
          <a:xfrm>
            <a:off x="8199867" y="4899471"/>
            <a:ext cx="3324900" cy="738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1" u="none" strike="noStrike" cap="none">
                <a:solidFill>
                  <a:srgbClr val="3F3F3F"/>
                </a:solidFill>
                <a:latin typeface="Open Sans"/>
                <a:ea typeface="Open Sans"/>
                <a:cs typeface="Open Sans"/>
                <a:sym typeface="Open Sans"/>
              </a:rPr>
              <a:t>Crisol, dispuesto sobre triángulo de porcelana, es sometido a calcinación a baja temperatura sobre el mechero</a:t>
            </a:r>
            <a:endParaRPr sz="1400" b="0" i="0" u="none" strike="noStrike" cap="none">
              <a:solidFill>
                <a:srgbClr val="3F3F3F"/>
              </a:solidFill>
              <a:latin typeface="Open Sans"/>
              <a:ea typeface="Open Sans"/>
              <a:cs typeface="Open Sans"/>
              <a:sym typeface="Open Sans"/>
            </a:endParaRPr>
          </a:p>
        </p:txBody>
      </p:sp>
      <p:sp>
        <p:nvSpPr>
          <p:cNvPr id="725" name="Google Shape;725;p188">
            <a:hlinkClick r:id="" action="ppaction://hlinkshowjump?jump=lastslide"/>
          </p:cNvPr>
          <p:cNvSpPr/>
          <p:nvPr/>
        </p:nvSpPr>
        <p:spPr>
          <a:xfrm flipH="1">
            <a:off x="10846617" y="561083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89"/>
          <p:cNvSpPr/>
          <p:nvPr/>
        </p:nvSpPr>
        <p:spPr>
          <a:xfrm>
            <a:off x="7999863" y="1755897"/>
            <a:ext cx="3794078" cy="4303766"/>
          </a:xfrm>
          <a:prstGeom prst="rect">
            <a:avLst/>
          </a:prstGeom>
          <a:solidFill>
            <a:srgbClr val="8DA9DB"/>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2" name="Google Shape;732;p189"/>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3" name="Google Shape;733;p189"/>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734" name="Google Shape;734;p189"/>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5" name="Google Shape;735;p189"/>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736" name="Google Shape;736;p189"/>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737" name="Google Shape;737;p189"/>
          <p:cNvSpPr/>
          <p:nvPr/>
        </p:nvSpPr>
        <p:spPr>
          <a:xfrm>
            <a:off x="394420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8" name="Google Shape;738;p189"/>
          <p:cNvSpPr txBox="1"/>
          <p:nvPr/>
        </p:nvSpPr>
        <p:spPr>
          <a:xfrm>
            <a:off x="4650050" y="2615645"/>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39" name="Google Shape;739;p189"/>
          <p:cNvPicPr preferRelativeResize="0"/>
          <p:nvPr/>
        </p:nvPicPr>
        <p:blipFill rotWithShape="1">
          <a:blip r:embed="rId3">
            <a:alphaModFix/>
          </a:blip>
          <a:srcRect/>
          <a:stretch/>
        </p:blipFill>
        <p:spPr>
          <a:xfrm>
            <a:off x="4518397" y="3116090"/>
            <a:ext cx="2513201" cy="2513201"/>
          </a:xfrm>
          <a:prstGeom prst="rect">
            <a:avLst/>
          </a:prstGeom>
          <a:noFill/>
          <a:ln>
            <a:noFill/>
          </a:ln>
        </p:spPr>
      </p:pic>
      <p:pic>
        <p:nvPicPr>
          <p:cNvPr id="740" name="Google Shape;740;p189"/>
          <p:cNvPicPr preferRelativeResize="0"/>
          <p:nvPr/>
        </p:nvPicPr>
        <p:blipFill rotWithShape="1">
          <a:blip r:embed="rId4">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741" name="Google Shape;741;p189"/>
          <p:cNvSpPr txBox="1"/>
          <p:nvPr/>
        </p:nvSpPr>
        <p:spPr>
          <a:xfrm>
            <a:off x="7999863" y="17737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2" name="Google Shape;742;p189">
            <a:hlinkClick r:id="" action="ppaction://hlinkshowjump?jump=lastslide"/>
          </p:cNvPr>
          <p:cNvSpPr/>
          <p:nvPr/>
        </p:nvSpPr>
        <p:spPr>
          <a:xfrm>
            <a:off x="11307654" y="560420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43" name="Google Shape;743;p189" descr="Icono&#10;&#10;Descripción generada automáticamente"/>
          <p:cNvPicPr preferRelativeResize="0"/>
          <p:nvPr/>
        </p:nvPicPr>
        <p:blipFill rotWithShape="1">
          <a:blip r:embed="rId5">
            <a:alphaModFix/>
          </a:blip>
          <a:srcRect/>
          <a:stretch/>
        </p:blipFill>
        <p:spPr>
          <a:xfrm>
            <a:off x="11307654" y="5797518"/>
            <a:ext cx="434340" cy="539422"/>
          </a:xfrm>
          <a:prstGeom prst="rect">
            <a:avLst/>
          </a:prstGeom>
          <a:noFill/>
          <a:ln>
            <a:noFill/>
          </a:ln>
        </p:spPr>
      </p:pic>
      <p:sp>
        <p:nvSpPr>
          <p:cNvPr id="744" name="Google Shape;744;p189">
            <a:hlinkClick r:id="" action="ppaction://hlinkshowjump?jump=lastslide"/>
          </p:cNvPr>
          <p:cNvSpPr/>
          <p:nvPr/>
        </p:nvSpPr>
        <p:spPr>
          <a:xfrm flipH="1">
            <a:off x="10846617" y="561083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5" name="Google Shape;745;p189"/>
          <p:cNvSpPr txBox="1"/>
          <p:nvPr/>
        </p:nvSpPr>
        <p:spPr>
          <a:xfrm>
            <a:off x="8095397" y="2315871"/>
            <a:ext cx="3572257"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Al principio se empieza la calcinación a una baja temperatura y gradualmente se debe ir aumentando la temperatura hasta llegar a la calcinación. Los crisoles se deben manipular con pinzas para crisol, y utilizando como medida de seguridad una rejilla o guantes de algodón para su traslado.</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90"/>
          <p:cNvSpPr/>
          <p:nvPr/>
        </p:nvSpPr>
        <p:spPr>
          <a:xfrm>
            <a:off x="7999863" y="1755897"/>
            <a:ext cx="3794078" cy="4303766"/>
          </a:xfrm>
          <a:prstGeom prst="rect">
            <a:avLst/>
          </a:prstGeom>
          <a:solidFill>
            <a:srgbClr val="8DA9DB"/>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2" name="Google Shape;752;p190"/>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3" name="Google Shape;753;p190"/>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754" name="Google Shape;754;p190"/>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5" name="Google Shape;755;p190"/>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756" name="Google Shape;756;p190"/>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sp>
        <p:nvSpPr>
          <p:cNvPr id="757" name="Google Shape;757;p190"/>
          <p:cNvSpPr/>
          <p:nvPr/>
        </p:nvSpPr>
        <p:spPr>
          <a:xfrm>
            <a:off x="394420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8" name="Google Shape;758;p190"/>
          <p:cNvSpPr txBox="1"/>
          <p:nvPr/>
        </p:nvSpPr>
        <p:spPr>
          <a:xfrm>
            <a:off x="4650050" y="2615645"/>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9" name="Google Shape;759;p190"/>
          <p:cNvPicPr preferRelativeResize="0"/>
          <p:nvPr/>
        </p:nvPicPr>
        <p:blipFill rotWithShape="1">
          <a:blip r:embed="rId3">
            <a:alphaModFix/>
          </a:blip>
          <a:srcRect/>
          <a:stretch/>
        </p:blipFill>
        <p:spPr>
          <a:xfrm>
            <a:off x="4518397" y="3116090"/>
            <a:ext cx="2513201" cy="2513201"/>
          </a:xfrm>
          <a:prstGeom prst="rect">
            <a:avLst/>
          </a:prstGeom>
          <a:noFill/>
          <a:ln>
            <a:noFill/>
          </a:ln>
        </p:spPr>
      </p:pic>
      <p:pic>
        <p:nvPicPr>
          <p:cNvPr id="760" name="Google Shape;760;p190"/>
          <p:cNvPicPr preferRelativeResize="0"/>
          <p:nvPr/>
        </p:nvPicPr>
        <p:blipFill rotWithShape="1">
          <a:blip r:embed="rId4">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761" name="Google Shape;761;p190"/>
          <p:cNvSpPr txBox="1"/>
          <p:nvPr/>
        </p:nvSpPr>
        <p:spPr>
          <a:xfrm>
            <a:off x="7999863" y="17737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2" name="Google Shape;762;p190">
            <a:hlinkClick r:id="" action="ppaction://hlinkshowjump?jump=lastslide"/>
          </p:cNvPr>
          <p:cNvSpPr/>
          <p:nvPr/>
        </p:nvSpPr>
        <p:spPr>
          <a:xfrm>
            <a:off x="11307654" y="560420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63" name="Google Shape;763;p190" descr="Icono&#10;&#10;Descripción generada automáticamente"/>
          <p:cNvPicPr preferRelativeResize="0"/>
          <p:nvPr/>
        </p:nvPicPr>
        <p:blipFill rotWithShape="1">
          <a:blip r:embed="rId5">
            <a:alphaModFix/>
          </a:blip>
          <a:srcRect/>
          <a:stretch/>
        </p:blipFill>
        <p:spPr>
          <a:xfrm>
            <a:off x="11307654" y="5797518"/>
            <a:ext cx="434340" cy="539422"/>
          </a:xfrm>
          <a:prstGeom prst="rect">
            <a:avLst/>
          </a:prstGeom>
          <a:noFill/>
          <a:ln>
            <a:noFill/>
          </a:ln>
        </p:spPr>
      </p:pic>
      <p:sp>
        <p:nvSpPr>
          <p:cNvPr id="764" name="Google Shape;764;p190">
            <a:hlinkClick r:id="" action="ppaction://hlinkshowjump?jump=lastslide"/>
          </p:cNvPr>
          <p:cNvSpPr/>
          <p:nvPr/>
        </p:nvSpPr>
        <p:spPr>
          <a:xfrm flipH="1">
            <a:off x="10846617" y="561083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65" name="Google Shape;765;p190"/>
          <p:cNvPicPr preferRelativeResize="0"/>
          <p:nvPr/>
        </p:nvPicPr>
        <p:blipFill rotWithShape="1">
          <a:blip r:embed="rId6">
            <a:alphaModFix/>
          </a:blip>
          <a:srcRect/>
          <a:stretch/>
        </p:blipFill>
        <p:spPr>
          <a:xfrm>
            <a:off x="8423202" y="2459160"/>
            <a:ext cx="2947399" cy="17860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91"/>
          <p:cNvSpPr/>
          <p:nvPr/>
        </p:nvSpPr>
        <p:spPr>
          <a:xfrm>
            <a:off x="799986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2" name="Google Shape;772;p191"/>
          <p:cNvSpPr/>
          <p:nvPr/>
        </p:nvSpPr>
        <p:spPr>
          <a:xfrm>
            <a:off x="368488" y="3726454"/>
            <a:ext cx="3289114" cy="2333209"/>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3" name="Google Shape;773;p191"/>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774" name="Google Shape;774;p191"/>
          <p:cNvSpPr/>
          <p:nvPr/>
        </p:nvSpPr>
        <p:spPr>
          <a:xfrm>
            <a:off x="888152" y="334547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5" name="Google Shape;775;p191"/>
          <p:cNvSpPr txBox="1"/>
          <p:nvPr/>
        </p:nvSpPr>
        <p:spPr>
          <a:xfrm>
            <a:off x="949566" y="3543752"/>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en vía seca </a:t>
            </a:r>
            <a:endParaRPr sz="1400" b="1" i="0" u="none" strike="noStrike" cap="none">
              <a:solidFill>
                <a:srgbClr val="3F3F3F"/>
              </a:solidFill>
              <a:latin typeface="Open Sans"/>
              <a:ea typeface="Open Sans"/>
              <a:cs typeface="Open Sans"/>
              <a:sym typeface="Open Sans"/>
            </a:endParaRPr>
          </a:p>
        </p:txBody>
      </p:sp>
      <p:sp>
        <p:nvSpPr>
          <p:cNvPr id="776" name="Google Shape;776;p191"/>
          <p:cNvSpPr txBox="1"/>
          <p:nvPr/>
        </p:nvSpPr>
        <p:spPr>
          <a:xfrm>
            <a:off x="504968" y="4012919"/>
            <a:ext cx="3002509"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análisis por vía seca se califican así porque se ejecutan sobre la sustancia “seca”, es decir, sin dejarla en disolución.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proceso se ejecuta según dos mecanismos:</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las tarjetas para ver información</a:t>
            </a:r>
            <a:endParaRPr sz="1400" b="0" i="0" u="none" strike="noStrike" cap="none">
              <a:solidFill>
                <a:srgbClr val="2F549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777" name="Google Shape;777;p191"/>
          <p:cNvPicPr preferRelativeResize="0"/>
          <p:nvPr/>
        </p:nvPicPr>
        <p:blipFill rotWithShape="1">
          <a:blip r:embed="rId3">
            <a:alphaModFix/>
          </a:blip>
          <a:srcRect/>
          <a:stretch/>
        </p:blipFill>
        <p:spPr>
          <a:xfrm>
            <a:off x="8730019" y="3138865"/>
            <a:ext cx="2333766" cy="2333766"/>
          </a:xfrm>
          <a:prstGeom prst="rect">
            <a:avLst/>
          </a:prstGeom>
          <a:noFill/>
          <a:ln>
            <a:noFill/>
          </a:ln>
        </p:spPr>
      </p:pic>
      <p:sp>
        <p:nvSpPr>
          <p:cNvPr id="778" name="Google Shape;778;p191"/>
          <p:cNvSpPr/>
          <p:nvPr/>
        </p:nvSpPr>
        <p:spPr>
          <a:xfrm>
            <a:off x="3944203" y="1755897"/>
            <a:ext cx="3794078" cy="4303766"/>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9" name="Google Shape;779;p191"/>
          <p:cNvSpPr txBox="1"/>
          <p:nvPr/>
        </p:nvSpPr>
        <p:spPr>
          <a:xfrm>
            <a:off x="4650050" y="2615645"/>
            <a:ext cx="23823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Elevadas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80" name="Google Shape;780;p191"/>
          <p:cNvPicPr preferRelativeResize="0"/>
          <p:nvPr/>
        </p:nvPicPr>
        <p:blipFill rotWithShape="1">
          <a:blip r:embed="rId4">
            <a:alphaModFix/>
          </a:blip>
          <a:srcRect/>
          <a:stretch/>
        </p:blipFill>
        <p:spPr>
          <a:xfrm>
            <a:off x="4518397" y="3116090"/>
            <a:ext cx="2513201" cy="2513201"/>
          </a:xfrm>
          <a:prstGeom prst="rect">
            <a:avLst/>
          </a:prstGeom>
          <a:noFill/>
          <a:ln>
            <a:noFill/>
          </a:ln>
        </p:spPr>
      </p:pic>
      <p:pic>
        <p:nvPicPr>
          <p:cNvPr id="781" name="Google Shape;781;p191"/>
          <p:cNvPicPr preferRelativeResize="0"/>
          <p:nvPr/>
        </p:nvPicPr>
        <p:blipFill rotWithShape="1">
          <a:blip r:embed="rId5">
            <a:alphaModFix/>
          </a:blip>
          <a:srcRect/>
          <a:stretch/>
        </p:blipFill>
        <p:spPr>
          <a:xfrm>
            <a:off x="1400762" y="2035352"/>
            <a:ext cx="1508400" cy="1508400"/>
          </a:xfrm>
          <a:prstGeom prst="rect">
            <a:avLst/>
          </a:prstGeom>
          <a:noFill/>
          <a:ln>
            <a:noFill/>
          </a:ln>
          <a:effectLst>
            <a:outerShdw blurRad="50800" dist="38100" dir="2700000" algn="tl" rotWithShape="0">
              <a:srgbClr val="000000">
                <a:alpha val="40000"/>
              </a:srgbClr>
            </a:outerShdw>
          </a:effectLst>
        </p:spPr>
      </p:pic>
      <p:sp>
        <p:nvSpPr>
          <p:cNvPr id="782" name="Google Shape;782;p191"/>
          <p:cNvSpPr txBox="1"/>
          <p:nvPr/>
        </p:nvSpPr>
        <p:spPr>
          <a:xfrm>
            <a:off x="8730019" y="2626842"/>
            <a:ext cx="20697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Bajas temperaturas</a:t>
            </a:r>
            <a:r>
              <a:rPr lang="es-ES" sz="1400" b="0" i="0" u="none" strike="noStrike" cap="none">
                <a:solidFill>
                  <a:schemeClr val="lt1"/>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83" name="Google Shape;783;p191" descr="Icono&#10;&#10;Descripción generada automáticamente"/>
          <p:cNvPicPr preferRelativeResize="0"/>
          <p:nvPr/>
        </p:nvPicPr>
        <p:blipFill rotWithShape="1">
          <a:blip r:embed="rId6">
            <a:alphaModFix/>
          </a:blip>
          <a:srcRect/>
          <a:stretch/>
        </p:blipFill>
        <p:spPr>
          <a:xfrm>
            <a:off x="7032433" y="6309645"/>
            <a:ext cx="434340" cy="5394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92"/>
          <p:cNvSpPr/>
          <p:nvPr/>
        </p:nvSpPr>
        <p:spPr>
          <a:xfrm>
            <a:off x="5819617" y="2865453"/>
            <a:ext cx="5922377" cy="336230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0" name="Google Shape;790;p192"/>
          <p:cNvSpPr/>
          <p:nvPr/>
        </p:nvSpPr>
        <p:spPr>
          <a:xfrm>
            <a:off x="239063" y="3193709"/>
            <a:ext cx="5329221" cy="3034048"/>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1" name="Google Shape;791;p192"/>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792" name="Google Shape;792;p192"/>
          <p:cNvSpPr/>
          <p:nvPr/>
        </p:nvSpPr>
        <p:spPr>
          <a:xfrm>
            <a:off x="1699781" y="284300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3" name="Google Shape;793;p192"/>
          <p:cNvSpPr txBox="1"/>
          <p:nvPr/>
        </p:nvSpPr>
        <p:spPr>
          <a:xfrm>
            <a:off x="1761195" y="3041282"/>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por vía húmeda</a:t>
            </a:r>
            <a:endParaRPr sz="1400" b="1" i="0" u="none" strike="noStrike" cap="none">
              <a:solidFill>
                <a:srgbClr val="3F3F3F"/>
              </a:solidFill>
              <a:latin typeface="Open Sans"/>
              <a:ea typeface="Open Sans"/>
              <a:cs typeface="Open Sans"/>
              <a:sym typeface="Open Sans"/>
            </a:endParaRPr>
          </a:p>
        </p:txBody>
      </p:sp>
      <p:sp>
        <p:nvSpPr>
          <p:cNvPr id="794" name="Google Shape;794;p192"/>
          <p:cNvSpPr txBox="1"/>
          <p:nvPr/>
        </p:nvSpPr>
        <p:spPr>
          <a:xfrm>
            <a:off x="436729" y="3477771"/>
            <a:ext cx="4940490"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D</a:t>
            </a:r>
            <a:r>
              <a:rPr lang="es-ES" sz="1400" b="0" i="0" u="none" strike="noStrike" cap="none">
                <a:solidFill>
                  <a:srgbClr val="3F3F3F"/>
                </a:solidFill>
                <a:latin typeface="Open Sans"/>
                <a:ea typeface="Open Sans"/>
                <a:cs typeface="Open Sans"/>
                <a:sym typeface="Open Sans"/>
              </a:rPr>
              <a:t>ichos procesos abarcan la descomposición de muestras utilizando ácidos oxidantes, solos o en combinación, en un sistema abierto a presión atmosférica o en un sistema cerrado bajo una presión controlada.   Lo anterior se realiza para emplear temperaturas superiores que las correspondientes al punto de ebullición de los reactivos y causar presiones altas que apresuren el proceso. Se acostumbran a utilizar, también, agentes oxidantes auxiliares, como el peróxido de hidrógeno, los que acaban con la materia orgánica convirtiendo la muestra en un desecho constituido por sales que son rápidamente solubles en ácidos diluidos.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795" name="Google Shape;795;p192"/>
          <p:cNvPicPr preferRelativeResize="0"/>
          <p:nvPr/>
        </p:nvPicPr>
        <p:blipFill rotWithShape="1">
          <a:blip r:embed="rId3">
            <a:alphaModFix/>
          </a:blip>
          <a:srcRect/>
          <a:stretch/>
        </p:blipFill>
        <p:spPr>
          <a:xfrm>
            <a:off x="2157056" y="1532882"/>
            <a:ext cx="1508400" cy="1508400"/>
          </a:xfrm>
          <a:prstGeom prst="rect">
            <a:avLst/>
          </a:prstGeom>
          <a:noFill/>
          <a:ln>
            <a:noFill/>
          </a:ln>
        </p:spPr>
      </p:pic>
      <p:sp>
        <p:nvSpPr>
          <p:cNvPr id="796" name="Google Shape;796;p192"/>
          <p:cNvSpPr txBox="1"/>
          <p:nvPr/>
        </p:nvSpPr>
        <p:spPr>
          <a:xfrm>
            <a:off x="4517409" y="1763862"/>
            <a:ext cx="74516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A continuación se especifican las características de cada uno de los sistemas en el proceso de Dilución por vía húmeda. Da cli para ampliar la información. </a:t>
            </a:r>
            <a:endParaRPr sz="1400" b="0" i="0" u="none" strike="noStrike" cap="none">
              <a:solidFill>
                <a:srgbClr val="1F3864"/>
              </a:solidFill>
              <a:latin typeface="Open Sans"/>
              <a:ea typeface="Open Sans"/>
              <a:cs typeface="Open Sans"/>
              <a:sym typeface="Open Sans"/>
            </a:endParaRPr>
          </a:p>
        </p:txBody>
      </p:sp>
      <p:sp>
        <p:nvSpPr>
          <p:cNvPr id="797" name="Google Shape;797;p192"/>
          <p:cNvSpPr/>
          <p:nvPr/>
        </p:nvSpPr>
        <p:spPr>
          <a:xfrm>
            <a:off x="6414451" y="2540587"/>
            <a:ext cx="2238232" cy="654577"/>
          </a:xfrm>
          <a:prstGeom prst="roundRect">
            <a:avLst>
              <a:gd name="adj" fmla="val 16667"/>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8" name="Google Shape;798;p192"/>
          <p:cNvSpPr txBox="1"/>
          <p:nvPr/>
        </p:nvSpPr>
        <p:spPr>
          <a:xfrm>
            <a:off x="6475865" y="271156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Sistemas abiertos</a:t>
            </a:r>
            <a:endParaRPr sz="1400" b="1" i="0" u="none" strike="noStrike" cap="none">
              <a:solidFill>
                <a:srgbClr val="3F3F3F"/>
              </a:solidFill>
              <a:latin typeface="Open Sans"/>
              <a:ea typeface="Open Sans"/>
              <a:cs typeface="Open Sans"/>
              <a:sym typeface="Open Sans"/>
            </a:endParaRPr>
          </a:p>
        </p:txBody>
      </p:sp>
      <p:sp>
        <p:nvSpPr>
          <p:cNvPr id="799" name="Google Shape;799;p192"/>
          <p:cNvSpPr/>
          <p:nvPr/>
        </p:nvSpPr>
        <p:spPr>
          <a:xfrm>
            <a:off x="9071852" y="2524531"/>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0" name="Google Shape;800;p192"/>
          <p:cNvSpPr txBox="1"/>
          <p:nvPr/>
        </p:nvSpPr>
        <p:spPr>
          <a:xfrm>
            <a:off x="9133266" y="2695509"/>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Sistemas Cerrados</a:t>
            </a:r>
            <a:endParaRPr sz="1400" b="1" i="0" u="none" strike="noStrike" cap="none">
              <a:solidFill>
                <a:srgbClr val="3F3F3F"/>
              </a:solidFill>
              <a:latin typeface="Open Sans"/>
              <a:ea typeface="Open Sans"/>
              <a:cs typeface="Open Sans"/>
              <a:sym typeface="Open Sans"/>
            </a:endParaRPr>
          </a:p>
        </p:txBody>
      </p:sp>
      <p:pic>
        <p:nvPicPr>
          <p:cNvPr id="801" name="Google Shape;801;p192" descr="Icono&#10;&#10;Descripción generada automáticamente"/>
          <p:cNvPicPr preferRelativeResize="0"/>
          <p:nvPr/>
        </p:nvPicPr>
        <p:blipFill rotWithShape="1">
          <a:blip r:embed="rId4">
            <a:alphaModFix/>
          </a:blip>
          <a:srcRect/>
          <a:stretch/>
        </p:blipFill>
        <p:spPr>
          <a:xfrm>
            <a:off x="8249362" y="2867875"/>
            <a:ext cx="434340" cy="539422"/>
          </a:xfrm>
          <a:prstGeom prst="rect">
            <a:avLst/>
          </a:prstGeom>
          <a:noFill/>
          <a:ln>
            <a:noFill/>
          </a:ln>
        </p:spPr>
      </p:pic>
      <p:sp>
        <p:nvSpPr>
          <p:cNvPr id="802" name="Google Shape;802;p192"/>
          <p:cNvSpPr txBox="1"/>
          <p:nvPr/>
        </p:nvSpPr>
        <p:spPr>
          <a:xfrm>
            <a:off x="6001026" y="3638664"/>
            <a:ext cx="5559557"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usan los vasos habituales tipo</a:t>
            </a:r>
            <a:r>
              <a:rPr lang="es-ES" sz="1400" b="1" i="0" u="none" strike="noStrike" cap="none">
                <a:solidFill>
                  <a:schemeClr val="lt1"/>
                </a:solidFill>
                <a:latin typeface="Open Sans"/>
                <a:ea typeface="Open Sans"/>
                <a:cs typeface="Open Sans"/>
                <a:sym typeface="Open Sans"/>
              </a:rPr>
              <a:t> </a:t>
            </a:r>
            <a:r>
              <a:rPr lang="es-ES" sz="1400" b="0" i="0" u="none" strike="noStrike" cap="none">
                <a:solidFill>
                  <a:schemeClr val="lt1"/>
                </a:solidFill>
                <a:latin typeface="Open Sans"/>
                <a:ea typeface="Open Sans"/>
                <a:cs typeface="Open Sans"/>
                <a:sym typeface="Open Sans"/>
              </a:rPr>
              <a:t>erlenmeyer y Kjeldahl, con o sin condensadores de reflujo. Una vez que la muestra tenga componentes volátiles que se requieran determinar, es apropiado el empleo de frascos cuello largo a modo de impedir pérdidas. El reactivo H</a:t>
            </a:r>
            <a:r>
              <a:rPr lang="es-ES" sz="1400" b="0" i="0" u="none" strike="noStrike" cap="none" baseline="-25000">
                <a:solidFill>
                  <a:schemeClr val="lt1"/>
                </a:solidFill>
                <a:latin typeface="Open Sans"/>
                <a:ea typeface="Open Sans"/>
                <a:cs typeface="Open Sans"/>
                <a:sym typeface="Open Sans"/>
              </a:rPr>
              <a:t>2</a:t>
            </a:r>
            <a:r>
              <a:rPr lang="es-ES" sz="1400" b="0" i="0" u="none" strike="noStrike" cap="none">
                <a:solidFill>
                  <a:schemeClr val="lt1"/>
                </a:solidFill>
                <a:latin typeface="Open Sans"/>
                <a:ea typeface="Open Sans"/>
                <a:cs typeface="Open Sans"/>
                <a:sym typeface="Open Sans"/>
              </a:rPr>
              <a:t>O</a:t>
            </a:r>
            <a:r>
              <a:rPr lang="es-ES" sz="1400" b="0" i="0" u="none" strike="noStrike" cap="none" baseline="-25000">
                <a:solidFill>
                  <a:schemeClr val="lt1"/>
                </a:solidFill>
                <a:latin typeface="Open Sans"/>
                <a:ea typeface="Open Sans"/>
                <a:cs typeface="Open Sans"/>
                <a:sym typeface="Open Sans"/>
              </a:rPr>
              <a:t>2</a:t>
            </a:r>
            <a:r>
              <a:rPr lang="es-ES" sz="1400" b="0" i="0" u="none" strike="noStrike" cap="none">
                <a:solidFill>
                  <a:schemeClr val="lt1"/>
                </a:solidFill>
                <a:latin typeface="Open Sans"/>
                <a:ea typeface="Open Sans"/>
                <a:cs typeface="Open Sans"/>
                <a:sym typeface="Open Sans"/>
              </a:rPr>
              <a:t> (peróxido de hidrógeno) de gran potencia oxidante es usado frecuentemente en combinación con el H</a:t>
            </a:r>
            <a:r>
              <a:rPr lang="es-ES" sz="1400" b="0" i="0" u="none" strike="noStrike" cap="none" baseline="-25000">
                <a:solidFill>
                  <a:schemeClr val="lt1"/>
                </a:solidFill>
                <a:latin typeface="Open Sans"/>
                <a:ea typeface="Open Sans"/>
                <a:cs typeface="Open Sans"/>
                <a:sym typeface="Open Sans"/>
              </a:rPr>
              <a:t>2</a:t>
            </a:r>
            <a:r>
              <a:rPr lang="es-ES" sz="1400" b="0" i="0" u="none" strike="noStrike" cap="none">
                <a:solidFill>
                  <a:schemeClr val="lt1"/>
                </a:solidFill>
                <a:latin typeface="Open Sans"/>
                <a:ea typeface="Open Sans"/>
                <a:cs typeface="Open Sans"/>
                <a:sym typeface="Open Sans"/>
              </a:rPr>
              <a:t>SO</a:t>
            </a:r>
            <a:r>
              <a:rPr lang="es-ES" sz="1400" b="0" i="0" u="none" strike="noStrike" cap="none" baseline="-25000">
                <a:solidFill>
                  <a:schemeClr val="lt1"/>
                </a:solidFill>
                <a:latin typeface="Open Sans"/>
                <a:ea typeface="Open Sans"/>
                <a:cs typeface="Open Sans"/>
                <a:sym typeface="Open Sans"/>
              </a:rPr>
              <a:t>4</a:t>
            </a:r>
            <a:r>
              <a:rPr lang="es-ES" sz="1400" b="0" i="0" u="none" strike="noStrike" cap="none">
                <a:solidFill>
                  <a:schemeClr val="lt1"/>
                </a:solidFill>
                <a:latin typeface="Open Sans"/>
                <a:ea typeface="Open Sans"/>
                <a:cs typeface="Open Sans"/>
                <a:sym typeface="Open Sans"/>
              </a:rPr>
              <a:t> (Ácido sulfúrico).</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Google Shape;803;p192">
            <a:hlinkClick r:id="" action="ppaction://hlinkshowjump?jump=lastslide"/>
          </p:cNvPr>
          <p:cNvSpPr/>
          <p:nvPr/>
        </p:nvSpPr>
        <p:spPr>
          <a:xfrm>
            <a:off x="11068670" y="560141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04" name="Google Shape;804;p192" descr="Icono&#10;&#10;Descripción generada automáticamente"/>
          <p:cNvPicPr preferRelativeResize="0"/>
          <p:nvPr/>
        </p:nvPicPr>
        <p:blipFill rotWithShape="1">
          <a:blip r:embed="rId4">
            <a:alphaModFix/>
          </a:blip>
          <a:srcRect/>
          <a:stretch/>
        </p:blipFill>
        <p:spPr>
          <a:xfrm>
            <a:off x="11068670" y="5688335"/>
            <a:ext cx="434340" cy="5394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93"/>
          <p:cNvSpPr/>
          <p:nvPr/>
        </p:nvSpPr>
        <p:spPr>
          <a:xfrm>
            <a:off x="5819617" y="2865453"/>
            <a:ext cx="5922377" cy="336230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193"/>
          <p:cNvSpPr/>
          <p:nvPr/>
        </p:nvSpPr>
        <p:spPr>
          <a:xfrm>
            <a:off x="239063" y="3193709"/>
            <a:ext cx="5329221" cy="3034048"/>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2" name="Google Shape;812;p193"/>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813" name="Google Shape;813;p193"/>
          <p:cNvSpPr/>
          <p:nvPr/>
        </p:nvSpPr>
        <p:spPr>
          <a:xfrm>
            <a:off x="1699781" y="284300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4" name="Google Shape;814;p193"/>
          <p:cNvSpPr txBox="1"/>
          <p:nvPr/>
        </p:nvSpPr>
        <p:spPr>
          <a:xfrm>
            <a:off x="1761195" y="3041282"/>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por vía húmeda</a:t>
            </a:r>
            <a:endParaRPr sz="1400" b="1" i="0" u="none" strike="noStrike" cap="none">
              <a:solidFill>
                <a:srgbClr val="3F3F3F"/>
              </a:solidFill>
              <a:latin typeface="Open Sans"/>
              <a:ea typeface="Open Sans"/>
              <a:cs typeface="Open Sans"/>
              <a:sym typeface="Open Sans"/>
            </a:endParaRPr>
          </a:p>
        </p:txBody>
      </p:sp>
      <p:sp>
        <p:nvSpPr>
          <p:cNvPr id="815" name="Google Shape;815;p193"/>
          <p:cNvSpPr txBox="1"/>
          <p:nvPr/>
        </p:nvSpPr>
        <p:spPr>
          <a:xfrm>
            <a:off x="436729" y="3477771"/>
            <a:ext cx="4940490"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D</a:t>
            </a:r>
            <a:r>
              <a:rPr lang="es-ES" sz="1400" b="0" i="0" u="none" strike="noStrike" cap="none">
                <a:solidFill>
                  <a:srgbClr val="3F3F3F"/>
                </a:solidFill>
                <a:latin typeface="Open Sans"/>
                <a:ea typeface="Open Sans"/>
                <a:cs typeface="Open Sans"/>
                <a:sym typeface="Open Sans"/>
              </a:rPr>
              <a:t>ichos procesos abarcan la descomposición de muestras utilizando ácidos oxidantes, solos o en combinación, en un sistema abierto a presión atmosférica o en un sistema cerrado bajo una presión controlada.   Lo anterior se realiza para emplear temperaturas superiores que las correspondientes al punto de ebullición de los reactivos y causar presiones altas que apresuren el proceso. Se acostumbran a utilizar, también, agentes oxidantes auxiliares, como el peróxido de hidrógeno, los que acaban con la materia orgánica convirtiendo la muestra en un desecho constituido por sales que son rápidamente solubles en ácidos diluidos.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816" name="Google Shape;816;p193"/>
          <p:cNvPicPr preferRelativeResize="0"/>
          <p:nvPr/>
        </p:nvPicPr>
        <p:blipFill rotWithShape="1">
          <a:blip r:embed="rId3">
            <a:alphaModFix/>
          </a:blip>
          <a:srcRect/>
          <a:stretch/>
        </p:blipFill>
        <p:spPr>
          <a:xfrm>
            <a:off x="2157056" y="1532882"/>
            <a:ext cx="1508400" cy="1508400"/>
          </a:xfrm>
          <a:prstGeom prst="rect">
            <a:avLst/>
          </a:prstGeom>
          <a:noFill/>
          <a:ln>
            <a:noFill/>
          </a:ln>
        </p:spPr>
      </p:pic>
      <p:sp>
        <p:nvSpPr>
          <p:cNvPr id="817" name="Google Shape;817;p193"/>
          <p:cNvSpPr txBox="1"/>
          <p:nvPr/>
        </p:nvSpPr>
        <p:spPr>
          <a:xfrm>
            <a:off x="4517409" y="1763862"/>
            <a:ext cx="74516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A continuación se especifican las características de cada uno de los sistemas en el proceso de Dilución por vía húmeda. Da cli para ampliar la información. </a:t>
            </a:r>
            <a:endParaRPr sz="1400" b="0" i="0" u="none" strike="noStrike" cap="none">
              <a:solidFill>
                <a:srgbClr val="1F3864"/>
              </a:solidFill>
              <a:latin typeface="Open Sans"/>
              <a:ea typeface="Open Sans"/>
              <a:cs typeface="Open Sans"/>
              <a:sym typeface="Open Sans"/>
            </a:endParaRPr>
          </a:p>
        </p:txBody>
      </p:sp>
      <p:sp>
        <p:nvSpPr>
          <p:cNvPr id="818" name="Google Shape;818;p193"/>
          <p:cNvSpPr/>
          <p:nvPr/>
        </p:nvSpPr>
        <p:spPr>
          <a:xfrm>
            <a:off x="6414451" y="2540587"/>
            <a:ext cx="2238232" cy="654577"/>
          </a:xfrm>
          <a:prstGeom prst="roundRect">
            <a:avLst>
              <a:gd name="adj" fmla="val 16667"/>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9" name="Google Shape;819;p193"/>
          <p:cNvSpPr txBox="1"/>
          <p:nvPr/>
        </p:nvSpPr>
        <p:spPr>
          <a:xfrm>
            <a:off x="6475865" y="271156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Sistemas abiertos</a:t>
            </a:r>
            <a:endParaRPr sz="1400" b="1" i="0" u="none" strike="noStrike" cap="none">
              <a:solidFill>
                <a:srgbClr val="3F3F3F"/>
              </a:solidFill>
              <a:latin typeface="Open Sans"/>
              <a:ea typeface="Open Sans"/>
              <a:cs typeface="Open Sans"/>
              <a:sym typeface="Open Sans"/>
            </a:endParaRPr>
          </a:p>
        </p:txBody>
      </p:sp>
      <p:sp>
        <p:nvSpPr>
          <p:cNvPr id="820" name="Google Shape;820;p193"/>
          <p:cNvSpPr/>
          <p:nvPr/>
        </p:nvSpPr>
        <p:spPr>
          <a:xfrm>
            <a:off x="9071852" y="2524531"/>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1" name="Google Shape;821;p193"/>
          <p:cNvSpPr txBox="1"/>
          <p:nvPr/>
        </p:nvSpPr>
        <p:spPr>
          <a:xfrm>
            <a:off x="9133266" y="2695509"/>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Sistemas Cerrados</a:t>
            </a:r>
            <a:endParaRPr sz="1400" b="1" i="0" u="none" strike="noStrike" cap="none">
              <a:solidFill>
                <a:srgbClr val="3F3F3F"/>
              </a:solidFill>
              <a:latin typeface="Open Sans"/>
              <a:ea typeface="Open Sans"/>
              <a:cs typeface="Open Sans"/>
              <a:sym typeface="Open Sans"/>
            </a:endParaRPr>
          </a:p>
        </p:txBody>
      </p:sp>
      <p:pic>
        <p:nvPicPr>
          <p:cNvPr id="822" name="Google Shape;822;p193" descr="Icono&#10;&#10;Descripción generada automáticamente"/>
          <p:cNvPicPr preferRelativeResize="0"/>
          <p:nvPr/>
        </p:nvPicPr>
        <p:blipFill rotWithShape="1">
          <a:blip r:embed="rId4">
            <a:alphaModFix/>
          </a:blip>
          <a:srcRect/>
          <a:stretch/>
        </p:blipFill>
        <p:spPr>
          <a:xfrm>
            <a:off x="8249362" y="2867875"/>
            <a:ext cx="434340" cy="539422"/>
          </a:xfrm>
          <a:prstGeom prst="rect">
            <a:avLst/>
          </a:prstGeom>
          <a:noFill/>
          <a:ln>
            <a:noFill/>
          </a:ln>
        </p:spPr>
      </p:pic>
      <p:sp>
        <p:nvSpPr>
          <p:cNvPr id="823" name="Google Shape;823;p193">
            <a:hlinkClick r:id="" action="ppaction://hlinkshowjump?jump=lastslide"/>
          </p:cNvPr>
          <p:cNvSpPr/>
          <p:nvPr/>
        </p:nvSpPr>
        <p:spPr>
          <a:xfrm>
            <a:off x="11068670" y="560141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24" name="Google Shape;824;p193" descr="Icono&#10;&#10;Descripción generada automáticamente"/>
          <p:cNvPicPr preferRelativeResize="0"/>
          <p:nvPr/>
        </p:nvPicPr>
        <p:blipFill rotWithShape="1">
          <a:blip r:embed="rId4">
            <a:alphaModFix/>
          </a:blip>
          <a:srcRect/>
          <a:stretch/>
        </p:blipFill>
        <p:spPr>
          <a:xfrm>
            <a:off x="11068670" y="5688335"/>
            <a:ext cx="434340" cy="539422"/>
          </a:xfrm>
          <a:prstGeom prst="rect">
            <a:avLst/>
          </a:prstGeom>
          <a:noFill/>
          <a:ln>
            <a:noFill/>
          </a:ln>
        </p:spPr>
      </p:pic>
      <p:pic>
        <p:nvPicPr>
          <p:cNvPr id="825" name="Google Shape;825;p193"/>
          <p:cNvPicPr preferRelativeResize="0"/>
          <p:nvPr/>
        </p:nvPicPr>
        <p:blipFill rotWithShape="1">
          <a:blip r:embed="rId5">
            <a:alphaModFix/>
          </a:blip>
          <a:srcRect l="38159" t="27127" r="31232" b="31019"/>
          <a:stretch/>
        </p:blipFill>
        <p:spPr>
          <a:xfrm>
            <a:off x="6262949" y="3564685"/>
            <a:ext cx="2808903" cy="2123650"/>
          </a:xfrm>
          <a:prstGeom prst="rect">
            <a:avLst/>
          </a:prstGeom>
          <a:noFill/>
          <a:ln>
            <a:noFill/>
          </a:ln>
        </p:spPr>
      </p:pic>
      <p:sp>
        <p:nvSpPr>
          <p:cNvPr id="826" name="Google Shape;826;p193">
            <a:hlinkClick r:id="" action="ppaction://hlinkshowjump?jump=lastslide"/>
          </p:cNvPr>
          <p:cNvSpPr/>
          <p:nvPr/>
        </p:nvSpPr>
        <p:spPr>
          <a:xfrm flipH="1">
            <a:off x="10581379" y="559870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7" name="Google Shape;827;p193"/>
          <p:cNvSpPr txBox="1"/>
          <p:nvPr/>
        </p:nvSpPr>
        <p:spPr>
          <a:xfrm>
            <a:off x="9186915" y="4012441"/>
            <a:ext cx="2241755"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1" u="none" strike="noStrike" cap="none">
                <a:solidFill>
                  <a:schemeClr val="lt1"/>
                </a:solidFill>
                <a:latin typeface="Open Sans"/>
                <a:ea typeface="Open Sans"/>
                <a:cs typeface="Open Sans"/>
                <a:sym typeface="Open Sans"/>
              </a:rPr>
              <a:t>Digestión en sistemas abiertos (A) Erlenmeyer (B) tipo Kjeldahl</a:t>
            </a:r>
            <a:endParaRPr sz="14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94"/>
          <p:cNvSpPr/>
          <p:nvPr/>
        </p:nvSpPr>
        <p:spPr>
          <a:xfrm>
            <a:off x="5819617" y="2865453"/>
            <a:ext cx="5922377" cy="336230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4" name="Google Shape;834;p194"/>
          <p:cNvSpPr/>
          <p:nvPr/>
        </p:nvSpPr>
        <p:spPr>
          <a:xfrm>
            <a:off x="239063" y="3193709"/>
            <a:ext cx="5329221" cy="3034048"/>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5" name="Google Shape;835;p194"/>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836" name="Google Shape;836;p194"/>
          <p:cNvSpPr/>
          <p:nvPr/>
        </p:nvSpPr>
        <p:spPr>
          <a:xfrm>
            <a:off x="1699781" y="284300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37" name="Google Shape;837;p194"/>
          <p:cNvSpPr txBox="1"/>
          <p:nvPr/>
        </p:nvSpPr>
        <p:spPr>
          <a:xfrm>
            <a:off x="1761195" y="3041282"/>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por vía húmeda</a:t>
            </a:r>
            <a:endParaRPr sz="1400" b="1" i="0" u="none" strike="noStrike" cap="none">
              <a:solidFill>
                <a:srgbClr val="3F3F3F"/>
              </a:solidFill>
              <a:latin typeface="Open Sans"/>
              <a:ea typeface="Open Sans"/>
              <a:cs typeface="Open Sans"/>
              <a:sym typeface="Open Sans"/>
            </a:endParaRPr>
          </a:p>
        </p:txBody>
      </p:sp>
      <p:sp>
        <p:nvSpPr>
          <p:cNvPr id="838" name="Google Shape;838;p194"/>
          <p:cNvSpPr txBox="1"/>
          <p:nvPr/>
        </p:nvSpPr>
        <p:spPr>
          <a:xfrm>
            <a:off x="436729" y="3477771"/>
            <a:ext cx="4940490"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D</a:t>
            </a:r>
            <a:r>
              <a:rPr lang="es-ES" sz="1400" b="0" i="0" u="none" strike="noStrike" cap="none">
                <a:solidFill>
                  <a:srgbClr val="3F3F3F"/>
                </a:solidFill>
                <a:latin typeface="Open Sans"/>
                <a:ea typeface="Open Sans"/>
                <a:cs typeface="Open Sans"/>
                <a:sym typeface="Open Sans"/>
              </a:rPr>
              <a:t>ichos procesos abarcan la descomposición de muestras utilizando ácidos oxidantes, solos o en combinación, en un sistema abierto a presión atmosférica o en un sistema cerrado bajo una presión controlada.   Lo anterior se realiza para emplear temperaturas superiores que las correspondientes al punto de ebullición de los reactivos y causar presiones altas que apresuren el proceso. Se acostumbran a utilizar, también, agentes oxidantes auxiliares, como el peróxido de hidrógeno, los que acaban con la materia orgánica convirtiendo la muestra en un desecho constituido por sales que son rápidamente solubles en ácidos diluidos.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839" name="Google Shape;839;p194"/>
          <p:cNvPicPr preferRelativeResize="0"/>
          <p:nvPr/>
        </p:nvPicPr>
        <p:blipFill rotWithShape="1">
          <a:blip r:embed="rId3">
            <a:alphaModFix/>
          </a:blip>
          <a:srcRect/>
          <a:stretch/>
        </p:blipFill>
        <p:spPr>
          <a:xfrm>
            <a:off x="2157056" y="1532882"/>
            <a:ext cx="1508400" cy="1508400"/>
          </a:xfrm>
          <a:prstGeom prst="rect">
            <a:avLst/>
          </a:prstGeom>
          <a:noFill/>
          <a:ln>
            <a:noFill/>
          </a:ln>
        </p:spPr>
      </p:pic>
      <p:sp>
        <p:nvSpPr>
          <p:cNvPr id="840" name="Google Shape;840;p194"/>
          <p:cNvSpPr txBox="1"/>
          <p:nvPr/>
        </p:nvSpPr>
        <p:spPr>
          <a:xfrm>
            <a:off x="4517409" y="1763862"/>
            <a:ext cx="74516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A continuación se especifican las características de cada uno de los sistemas en el proceso de Dilución por vía húmeda. Da cli para ampliar la información. </a:t>
            </a:r>
            <a:endParaRPr sz="1400" b="0" i="0" u="none" strike="noStrike" cap="none">
              <a:solidFill>
                <a:srgbClr val="1F3864"/>
              </a:solidFill>
              <a:latin typeface="Open Sans"/>
              <a:ea typeface="Open Sans"/>
              <a:cs typeface="Open Sans"/>
              <a:sym typeface="Open Sans"/>
            </a:endParaRPr>
          </a:p>
        </p:txBody>
      </p:sp>
      <p:sp>
        <p:nvSpPr>
          <p:cNvPr id="841" name="Google Shape;841;p194"/>
          <p:cNvSpPr/>
          <p:nvPr/>
        </p:nvSpPr>
        <p:spPr>
          <a:xfrm>
            <a:off x="6414451" y="2540587"/>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2" name="Google Shape;842;p194"/>
          <p:cNvSpPr txBox="1"/>
          <p:nvPr/>
        </p:nvSpPr>
        <p:spPr>
          <a:xfrm>
            <a:off x="6475865" y="271156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Sistemas abiertos</a:t>
            </a:r>
            <a:endParaRPr sz="1400" b="1" i="0" u="none" strike="noStrike" cap="none">
              <a:solidFill>
                <a:srgbClr val="3F3F3F"/>
              </a:solidFill>
              <a:latin typeface="Open Sans"/>
              <a:ea typeface="Open Sans"/>
              <a:cs typeface="Open Sans"/>
              <a:sym typeface="Open Sans"/>
            </a:endParaRPr>
          </a:p>
        </p:txBody>
      </p:sp>
      <p:sp>
        <p:nvSpPr>
          <p:cNvPr id="843" name="Google Shape;843;p194"/>
          <p:cNvSpPr/>
          <p:nvPr/>
        </p:nvSpPr>
        <p:spPr>
          <a:xfrm>
            <a:off x="9071852" y="2524531"/>
            <a:ext cx="2238232" cy="654577"/>
          </a:xfrm>
          <a:prstGeom prst="roundRect">
            <a:avLst>
              <a:gd name="adj" fmla="val 16667"/>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4" name="Google Shape;844;p194"/>
          <p:cNvSpPr txBox="1"/>
          <p:nvPr/>
        </p:nvSpPr>
        <p:spPr>
          <a:xfrm>
            <a:off x="9133266" y="2695509"/>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Sistemas Cerrados</a:t>
            </a:r>
            <a:endParaRPr sz="1400" b="1" i="0" u="none" strike="noStrike" cap="none">
              <a:solidFill>
                <a:srgbClr val="3F3F3F"/>
              </a:solidFill>
              <a:latin typeface="Open Sans"/>
              <a:ea typeface="Open Sans"/>
              <a:cs typeface="Open Sans"/>
              <a:sym typeface="Open Sans"/>
            </a:endParaRPr>
          </a:p>
        </p:txBody>
      </p:sp>
      <p:pic>
        <p:nvPicPr>
          <p:cNvPr id="845" name="Google Shape;845;p194" descr="Icono&#10;&#10;Descripción generada automáticamente"/>
          <p:cNvPicPr preferRelativeResize="0"/>
          <p:nvPr/>
        </p:nvPicPr>
        <p:blipFill rotWithShape="1">
          <a:blip r:embed="rId4">
            <a:alphaModFix/>
          </a:blip>
          <a:srcRect/>
          <a:stretch/>
        </p:blipFill>
        <p:spPr>
          <a:xfrm>
            <a:off x="10814330" y="2881657"/>
            <a:ext cx="434340" cy="539422"/>
          </a:xfrm>
          <a:prstGeom prst="rect">
            <a:avLst/>
          </a:prstGeom>
          <a:noFill/>
          <a:ln>
            <a:noFill/>
          </a:ln>
        </p:spPr>
      </p:pic>
      <p:sp>
        <p:nvSpPr>
          <p:cNvPr id="846" name="Google Shape;846;p194">
            <a:hlinkClick r:id="" action="ppaction://hlinkshowjump?jump=lastslide"/>
          </p:cNvPr>
          <p:cNvSpPr/>
          <p:nvPr/>
        </p:nvSpPr>
        <p:spPr>
          <a:xfrm>
            <a:off x="11068670" y="560141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47" name="Google Shape;847;p194" descr="Icono&#10;&#10;Descripción generada automáticamente"/>
          <p:cNvPicPr preferRelativeResize="0"/>
          <p:nvPr/>
        </p:nvPicPr>
        <p:blipFill rotWithShape="1">
          <a:blip r:embed="rId4">
            <a:alphaModFix/>
          </a:blip>
          <a:srcRect/>
          <a:stretch/>
        </p:blipFill>
        <p:spPr>
          <a:xfrm>
            <a:off x="11068670" y="5688335"/>
            <a:ext cx="434340" cy="539422"/>
          </a:xfrm>
          <a:prstGeom prst="rect">
            <a:avLst/>
          </a:prstGeom>
          <a:noFill/>
          <a:ln>
            <a:noFill/>
          </a:ln>
        </p:spPr>
      </p:pic>
      <p:sp>
        <p:nvSpPr>
          <p:cNvPr id="848" name="Google Shape;848;p194"/>
          <p:cNvSpPr txBox="1"/>
          <p:nvPr/>
        </p:nvSpPr>
        <p:spPr>
          <a:xfrm>
            <a:off x="6325860" y="3754770"/>
            <a:ext cx="4909890"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Se usan ácidos que se pueden calentar a temperaturas elevadas permitiendo así aumentar la eficacia oxidante. Ahora bien, está condicionado por la cantidad de muestra que puede usarse, dado que hay una liberación considerable de gases con un aumento de la presión</a:t>
            </a:r>
            <a:r>
              <a:rPr lang="es-E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64"/>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37" name="Google Shape;137;p164"/>
          <p:cNvSpPr txBox="1"/>
          <p:nvPr/>
        </p:nvSpPr>
        <p:spPr>
          <a:xfrm>
            <a:off x="6970685" y="2979067"/>
            <a:ext cx="43623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1A3255"/>
                </a:solidFill>
                <a:latin typeface="Open Sans"/>
                <a:ea typeface="Open Sans"/>
                <a:cs typeface="Open Sans"/>
                <a:sym typeface="Open Sans"/>
              </a:rPr>
              <a:t>Contenido temático: </a:t>
            </a: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A3255"/>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Secado, dilución en vía seca y en vía húmeda, destrucción de la materia orgánica, técnicas de preconcentración y separación, submuestreo, adsorción</a:t>
            </a:r>
            <a:r>
              <a:rPr lang="es-ES" sz="1400" b="0" i="0" u="none" strike="noStrike" cap="none">
                <a:solidFill>
                  <a:srgbClr val="3F3F3F"/>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Validación de muestras: conservación y preservación, empaque, documentación y codificación. </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Haz clic para continuar</a:t>
            </a:r>
            <a:endParaRPr sz="1400" b="0" i="0" u="none" strike="noStrike" cap="none">
              <a:solidFill>
                <a:srgbClr val="3F3F3F"/>
              </a:solidFill>
              <a:latin typeface="Open Sans"/>
              <a:ea typeface="Open Sans"/>
              <a:cs typeface="Open Sans"/>
              <a:sym typeface="Open Sans"/>
            </a:endParaRPr>
          </a:p>
        </p:txBody>
      </p:sp>
      <p:pic>
        <p:nvPicPr>
          <p:cNvPr id="138" name="Google Shape;138;p164" descr="Icono&#10;&#10;Descripción generada automáticamente"/>
          <p:cNvPicPr preferRelativeResize="0"/>
          <p:nvPr/>
        </p:nvPicPr>
        <p:blipFill rotWithShape="1">
          <a:blip r:embed="rId3">
            <a:alphaModFix/>
          </a:blip>
          <a:srcRect/>
          <a:stretch/>
        </p:blipFill>
        <p:spPr>
          <a:xfrm>
            <a:off x="8525390" y="1839177"/>
            <a:ext cx="530557" cy="658918"/>
          </a:xfrm>
          <a:prstGeom prst="rect">
            <a:avLst/>
          </a:prstGeom>
          <a:noFill/>
          <a:ln>
            <a:noFill/>
          </a:ln>
        </p:spPr>
      </p:pic>
      <p:pic>
        <p:nvPicPr>
          <p:cNvPr id="139" name="Google Shape;139;p164"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sp>
        <p:nvSpPr>
          <p:cNvPr id="140" name="Google Shape;140;p164"/>
          <p:cNvSpPr txBox="1"/>
          <p:nvPr/>
        </p:nvSpPr>
        <p:spPr>
          <a:xfrm>
            <a:off x="6701552" y="1675931"/>
            <a:ext cx="1056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Objetivo</a:t>
            </a:r>
            <a:endParaRPr/>
          </a:p>
        </p:txBody>
      </p:sp>
      <p:sp>
        <p:nvSpPr>
          <p:cNvPr id="141" name="Google Shape;141;p164"/>
          <p:cNvSpPr txBox="1"/>
          <p:nvPr/>
        </p:nvSpPr>
        <p:spPr>
          <a:xfrm>
            <a:off x="7987939" y="1675933"/>
            <a:ext cx="24330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Contenido temático</a:t>
            </a:r>
            <a:endParaRPr/>
          </a:p>
        </p:txBody>
      </p:sp>
      <p:sp>
        <p:nvSpPr>
          <p:cNvPr id="142" name="Google Shape;142;p164"/>
          <p:cNvSpPr txBox="1"/>
          <p:nvPr/>
        </p:nvSpPr>
        <p:spPr>
          <a:xfrm>
            <a:off x="10218865" y="1685289"/>
            <a:ext cx="14361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Metodología</a:t>
            </a:r>
            <a:endParaRPr/>
          </a:p>
        </p:txBody>
      </p:sp>
      <p:pic>
        <p:nvPicPr>
          <p:cNvPr id="143" name="Google Shape;143;p164" descr="Imagen que contiene Gráfico de embudo&#10;&#10;Descripción generada automáticamente"/>
          <p:cNvPicPr preferRelativeResize="0"/>
          <p:nvPr/>
        </p:nvPicPr>
        <p:blipFill rotWithShape="1">
          <a:blip r:embed="rId5">
            <a:alphaModFix/>
          </a:blip>
          <a:srcRect/>
          <a:stretch/>
        </p:blipFill>
        <p:spPr>
          <a:xfrm>
            <a:off x="8742333" y="1164827"/>
            <a:ext cx="512221" cy="512221"/>
          </a:xfrm>
          <a:prstGeom prst="rect">
            <a:avLst/>
          </a:prstGeom>
          <a:noFill/>
          <a:ln>
            <a:noFill/>
          </a:ln>
        </p:spPr>
      </p:pic>
      <p:pic>
        <p:nvPicPr>
          <p:cNvPr id="144" name="Google Shape;144;p164" descr="Icono&#10;&#10;Descripción generada automáticamente"/>
          <p:cNvPicPr preferRelativeResize="0"/>
          <p:nvPr/>
        </p:nvPicPr>
        <p:blipFill rotWithShape="1">
          <a:blip r:embed="rId6">
            <a:alphaModFix/>
          </a:blip>
          <a:srcRect/>
          <a:stretch/>
        </p:blipFill>
        <p:spPr>
          <a:xfrm>
            <a:off x="10767574" y="1173067"/>
            <a:ext cx="512222" cy="512222"/>
          </a:xfrm>
          <a:prstGeom prst="rect">
            <a:avLst/>
          </a:prstGeom>
          <a:noFill/>
          <a:ln>
            <a:noFill/>
          </a:ln>
        </p:spPr>
      </p:pic>
      <p:pic>
        <p:nvPicPr>
          <p:cNvPr id="145" name="Google Shape;145;p164" descr="Icono&#10;&#10;Descripción generada automáticamente"/>
          <p:cNvPicPr preferRelativeResize="0"/>
          <p:nvPr/>
        </p:nvPicPr>
        <p:blipFill rotWithShape="1">
          <a:blip r:embed="rId7">
            <a:alphaModFix/>
          </a:blip>
          <a:srcRect/>
          <a:stretch/>
        </p:blipFill>
        <p:spPr>
          <a:xfrm>
            <a:off x="6899386" y="1155316"/>
            <a:ext cx="520615" cy="520615"/>
          </a:xfrm>
          <a:prstGeom prst="rect">
            <a:avLst/>
          </a:prstGeom>
          <a:noFill/>
          <a:ln>
            <a:noFill/>
          </a:ln>
        </p:spPr>
      </p:pic>
      <p:grpSp>
        <p:nvGrpSpPr>
          <p:cNvPr id="146" name="Google Shape;146;p164"/>
          <p:cNvGrpSpPr/>
          <p:nvPr/>
        </p:nvGrpSpPr>
        <p:grpSpPr>
          <a:xfrm>
            <a:off x="6442574" y="1604811"/>
            <a:ext cx="1383741" cy="372489"/>
            <a:chOff x="4042" y="3636"/>
            <a:chExt cx="2925" cy="565"/>
          </a:xfrm>
        </p:grpSpPr>
        <p:cxnSp>
          <p:nvCxnSpPr>
            <p:cNvPr id="147" name="Google Shape;147;p164"/>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148" name="Google Shape;148;p164"/>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149" name="Google Shape;149;p164"/>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grpSp>
        <p:nvGrpSpPr>
          <p:cNvPr id="150" name="Google Shape;150;p164"/>
          <p:cNvGrpSpPr/>
          <p:nvPr/>
        </p:nvGrpSpPr>
        <p:grpSpPr>
          <a:xfrm>
            <a:off x="7951486" y="1604811"/>
            <a:ext cx="2076147" cy="372489"/>
            <a:chOff x="4042" y="3636"/>
            <a:chExt cx="2925" cy="565"/>
          </a:xfrm>
        </p:grpSpPr>
        <p:cxnSp>
          <p:nvCxnSpPr>
            <p:cNvPr id="151" name="Google Shape;151;p164"/>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152" name="Google Shape;152;p164"/>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153" name="Google Shape;153;p164"/>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grpSp>
        <p:nvGrpSpPr>
          <p:cNvPr id="154" name="Google Shape;154;p164"/>
          <p:cNvGrpSpPr/>
          <p:nvPr/>
        </p:nvGrpSpPr>
        <p:grpSpPr>
          <a:xfrm>
            <a:off x="10148741" y="1592971"/>
            <a:ext cx="1570897" cy="372489"/>
            <a:chOff x="4042" y="3636"/>
            <a:chExt cx="2925" cy="565"/>
          </a:xfrm>
        </p:grpSpPr>
        <p:cxnSp>
          <p:nvCxnSpPr>
            <p:cNvPr id="155" name="Google Shape;155;p164"/>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156" name="Google Shape;156;p164"/>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157" name="Google Shape;157;p164"/>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pic>
        <p:nvPicPr>
          <p:cNvPr id="158" name="Google Shape;158;p164" descr="Imagen que contiene Interfaz de usuario gráfica&#10;&#10;Descripción generada automáticamente"/>
          <p:cNvPicPr preferRelativeResize="0"/>
          <p:nvPr/>
        </p:nvPicPr>
        <p:blipFill rotWithShape="1">
          <a:blip r:embed="rId8">
            <a:alphaModFix/>
          </a:blip>
          <a:srcRect/>
          <a:stretch/>
        </p:blipFill>
        <p:spPr>
          <a:xfrm>
            <a:off x="10031162" y="5162076"/>
            <a:ext cx="1582008" cy="536389"/>
          </a:xfrm>
          <a:prstGeom prst="rect">
            <a:avLst/>
          </a:prstGeom>
          <a:noFill/>
          <a:ln>
            <a:noFill/>
          </a:ln>
        </p:spPr>
      </p:pic>
      <p:pic>
        <p:nvPicPr>
          <p:cNvPr id="159" name="Google Shape;159;p164" descr="Icono&#10;&#10;Descripción generada automáticamente"/>
          <p:cNvPicPr preferRelativeResize="0"/>
          <p:nvPr/>
        </p:nvPicPr>
        <p:blipFill rotWithShape="1">
          <a:blip r:embed="rId3">
            <a:alphaModFix/>
          </a:blip>
          <a:srcRect/>
          <a:stretch/>
        </p:blipFill>
        <p:spPr>
          <a:xfrm>
            <a:off x="10934190" y="5430270"/>
            <a:ext cx="530557" cy="6589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95"/>
          <p:cNvSpPr/>
          <p:nvPr/>
        </p:nvSpPr>
        <p:spPr>
          <a:xfrm>
            <a:off x="5819617" y="2865453"/>
            <a:ext cx="5922377" cy="3362304"/>
          </a:xfrm>
          <a:prstGeom prst="rect">
            <a:avLst/>
          </a:prstGeom>
          <a:solidFill>
            <a:srgbClr val="2F5496"/>
          </a:solidFill>
          <a:ln w="25400" cap="flat" cmpd="sng">
            <a:solidFill>
              <a:srgbClr val="31538F"/>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5" name="Google Shape;855;p195"/>
          <p:cNvSpPr/>
          <p:nvPr/>
        </p:nvSpPr>
        <p:spPr>
          <a:xfrm>
            <a:off x="239063" y="3193709"/>
            <a:ext cx="5329221" cy="3034048"/>
          </a:xfrm>
          <a:prstGeom prst="roundRect">
            <a:avLst>
              <a:gd name="adj" fmla="val 16667"/>
            </a:avLst>
          </a:prstGeom>
          <a:solidFill>
            <a:schemeClr val="lt1"/>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6" name="Google Shape;856;p195"/>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857" name="Google Shape;857;p195"/>
          <p:cNvSpPr/>
          <p:nvPr/>
        </p:nvSpPr>
        <p:spPr>
          <a:xfrm>
            <a:off x="1699781" y="2843008"/>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8" name="Google Shape;858;p195"/>
          <p:cNvSpPr txBox="1"/>
          <p:nvPr/>
        </p:nvSpPr>
        <p:spPr>
          <a:xfrm>
            <a:off x="1761195" y="3041282"/>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Dilución por vía húmeda</a:t>
            </a:r>
            <a:endParaRPr sz="1400" b="1" i="0" u="none" strike="noStrike" cap="none">
              <a:solidFill>
                <a:srgbClr val="3F3F3F"/>
              </a:solidFill>
              <a:latin typeface="Open Sans"/>
              <a:ea typeface="Open Sans"/>
              <a:cs typeface="Open Sans"/>
              <a:sym typeface="Open Sans"/>
            </a:endParaRPr>
          </a:p>
        </p:txBody>
      </p:sp>
      <p:sp>
        <p:nvSpPr>
          <p:cNvPr id="859" name="Google Shape;859;p195"/>
          <p:cNvSpPr txBox="1"/>
          <p:nvPr/>
        </p:nvSpPr>
        <p:spPr>
          <a:xfrm>
            <a:off x="436729" y="3477771"/>
            <a:ext cx="4940490"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Arial"/>
                <a:ea typeface="Arial"/>
                <a:cs typeface="Arial"/>
                <a:sym typeface="Arial"/>
              </a:rPr>
              <a:t>D</a:t>
            </a:r>
            <a:r>
              <a:rPr lang="es-ES" sz="1400" b="0" i="0" u="none" strike="noStrike" cap="none">
                <a:solidFill>
                  <a:srgbClr val="3F3F3F"/>
                </a:solidFill>
                <a:latin typeface="Open Sans"/>
                <a:ea typeface="Open Sans"/>
                <a:cs typeface="Open Sans"/>
                <a:sym typeface="Open Sans"/>
              </a:rPr>
              <a:t>ichos procesos abarcan la descomposición de muestras utilizando ácidos oxidantes, solos o en combinación, en un sistema abierto a presión atmosférica o en un sistema cerrado bajo una presión controlada.   Lo anterior se realiza para emplear temperaturas superiores que las correspondientes al punto de ebullición de los reactivos y causar presiones altas que apresuren el proceso. Se acostumbran a utilizar, también, agentes oxidantes auxiliares, como el peróxido de hidrógeno, los que acaban con la materia orgánica convirtiendo la muestra en un desecho constituido por sales que son rápidamente solubles en ácidos diluidos.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p:txBody>
      </p:sp>
      <p:pic>
        <p:nvPicPr>
          <p:cNvPr id="860" name="Google Shape;860;p195"/>
          <p:cNvPicPr preferRelativeResize="0"/>
          <p:nvPr/>
        </p:nvPicPr>
        <p:blipFill rotWithShape="1">
          <a:blip r:embed="rId3">
            <a:alphaModFix/>
          </a:blip>
          <a:srcRect/>
          <a:stretch/>
        </p:blipFill>
        <p:spPr>
          <a:xfrm>
            <a:off x="2157056" y="1532882"/>
            <a:ext cx="1508400" cy="1508400"/>
          </a:xfrm>
          <a:prstGeom prst="rect">
            <a:avLst/>
          </a:prstGeom>
          <a:noFill/>
          <a:ln>
            <a:noFill/>
          </a:ln>
        </p:spPr>
      </p:pic>
      <p:sp>
        <p:nvSpPr>
          <p:cNvPr id="861" name="Google Shape;861;p195"/>
          <p:cNvSpPr txBox="1"/>
          <p:nvPr/>
        </p:nvSpPr>
        <p:spPr>
          <a:xfrm>
            <a:off x="4517409" y="1763862"/>
            <a:ext cx="74516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A continuación se especifican las características de cada uno de los sistemas en el proceso de Dilución por vía húmeda. Da cli para ampliar la información. </a:t>
            </a:r>
            <a:endParaRPr sz="1400" b="0" i="0" u="none" strike="noStrike" cap="none">
              <a:solidFill>
                <a:srgbClr val="1F3864"/>
              </a:solidFill>
              <a:latin typeface="Open Sans"/>
              <a:ea typeface="Open Sans"/>
              <a:cs typeface="Open Sans"/>
              <a:sym typeface="Open Sans"/>
            </a:endParaRPr>
          </a:p>
        </p:txBody>
      </p:sp>
      <p:sp>
        <p:nvSpPr>
          <p:cNvPr id="862" name="Google Shape;862;p195"/>
          <p:cNvSpPr/>
          <p:nvPr/>
        </p:nvSpPr>
        <p:spPr>
          <a:xfrm>
            <a:off x="6414451" y="2540587"/>
            <a:ext cx="2238232" cy="65457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3" name="Google Shape;863;p195"/>
          <p:cNvSpPr txBox="1"/>
          <p:nvPr/>
        </p:nvSpPr>
        <p:spPr>
          <a:xfrm>
            <a:off x="6475865" y="2711565"/>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Sistemas abiertos</a:t>
            </a:r>
            <a:endParaRPr sz="1400" b="1" i="0" u="none" strike="noStrike" cap="none">
              <a:solidFill>
                <a:srgbClr val="3F3F3F"/>
              </a:solidFill>
              <a:latin typeface="Open Sans"/>
              <a:ea typeface="Open Sans"/>
              <a:cs typeface="Open Sans"/>
              <a:sym typeface="Open Sans"/>
            </a:endParaRPr>
          </a:p>
        </p:txBody>
      </p:sp>
      <p:sp>
        <p:nvSpPr>
          <p:cNvPr id="864" name="Google Shape;864;p195"/>
          <p:cNvSpPr/>
          <p:nvPr/>
        </p:nvSpPr>
        <p:spPr>
          <a:xfrm>
            <a:off x="9071852" y="2524531"/>
            <a:ext cx="2238232" cy="654577"/>
          </a:xfrm>
          <a:prstGeom prst="roundRect">
            <a:avLst>
              <a:gd name="adj" fmla="val 16667"/>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5" name="Google Shape;865;p195"/>
          <p:cNvSpPr txBox="1"/>
          <p:nvPr/>
        </p:nvSpPr>
        <p:spPr>
          <a:xfrm>
            <a:off x="9133266" y="2695509"/>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Sistemas Cerrados</a:t>
            </a:r>
            <a:endParaRPr sz="1400" b="1" i="0" u="none" strike="noStrike" cap="none">
              <a:solidFill>
                <a:srgbClr val="3F3F3F"/>
              </a:solidFill>
              <a:latin typeface="Open Sans"/>
              <a:ea typeface="Open Sans"/>
              <a:cs typeface="Open Sans"/>
              <a:sym typeface="Open Sans"/>
            </a:endParaRPr>
          </a:p>
        </p:txBody>
      </p:sp>
      <p:pic>
        <p:nvPicPr>
          <p:cNvPr id="866" name="Google Shape;866;p195" descr="Icono&#10;&#10;Descripción generada automáticamente"/>
          <p:cNvPicPr preferRelativeResize="0"/>
          <p:nvPr/>
        </p:nvPicPr>
        <p:blipFill rotWithShape="1">
          <a:blip r:embed="rId4">
            <a:alphaModFix/>
          </a:blip>
          <a:srcRect/>
          <a:stretch/>
        </p:blipFill>
        <p:spPr>
          <a:xfrm>
            <a:off x="10814330" y="2881657"/>
            <a:ext cx="434340" cy="539422"/>
          </a:xfrm>
          <a:prstGeom prst="rect">
            <a:avLst/>
          </a:prstGeom>
          <a:noFill/>
          <a:ln>
            <a:noFill/>
          </a:ln>
        </p:spPr>
      </p:pic>
      <p:sp>
        <p:nvSpPr>
          <p:cNvPr id="867" name="Google Shape;867;p195">
            <a:hlinkClick r:id="" action="ppaction://hlinkshowjump?jump=lastslide"/>
          </p:cNvPr>
          <p:cNvSpPr/>
          <p:nvPr/>
        </p:nvSpPr>
        <p:spPr>
          <a:xfrm>
            <a:off x="11068670" y="560141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68" name="Google Shape;868;p195" descr="Icono&#10;&#10;Descripción generada automáticamente"/>
          <p:cNvPicPr preferRelativeResize="0"/>
          <p:nvPr/>
        </p:nvPicPr>
        <p:blipFill rotWithShape="1">
          <a:blip r:embed="rId4">
            <a:alphaModFix/>
          </a:blip>
          <a:srcRect/>
          <a:stretch/>
        </p:blipFill>
        <p:spPr>
          <a:xfrm>
            <a:off x="7108965" y="6299320"/>
            <a:ext cx="434340" cy="539422"/>
          </a:xfrm>
          <a:prstGeom prst="rect">
            <a:avLst/>
          </a:prstGeom>
          <a:noFill/>
          <a:ln>
            <a:noFill/>
          </a:ln>
        </p:spPr>
      </p:pic>
      <p:sp>
        <p:nvSpPr>
          <p:cNvPr id="869" name="Google Shape;869;p195">
            <a:hlinkClick r:id="" action="ppaction://hlinkshowjump?jump=lastslide"/>
          </p:cNvPr>
          <p:cNvSpPr/>
          <p:nvPr/>
        </p:nvSpPr>
        <p:spPr>
          <a:xfrm flipH="1">
            <a:off x="10581379" y="559870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0" name="Google Shape;870;p195"/>
          <p:cNvSpPr txBox="1"/>
          <p:nvPr/>
        </p:nvSpPr>
        <p:spPr>
          <a:xfrm>
            <a:off x="6325860" y="3540164"/>
            <a:ext cx="4909890" cy="22467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La cantidad de la muestra utilizada frecuentemente es de 500mg. En algunos casos es posible realizar una predigestión en la misma bomba con lo que se causa la eliminación de una importante porción del material orgánico.  Esto facilita aumentar el tamaño de la muestra. Un aspecto significativo de la digestión en sistemas cerrados es que se pueden identificar los elementos volátiles, los que en otras situaciones podrían perderse. </a:t>
            </a:r>
            <a:endParaRPr/>
          </a:p>
          <a:p>
            <a:pPr marL="0" marR="0" lvl="0" indent="0" algn="just"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96"/>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877" name="Google Shape;877;p196"/>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8" name="Google Shape;878;p196"/>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879" name="Google Shape;879;p196"/>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880" name="Google Shape;880;p196"/>
          <p:cNvSpPr txBox="1"/>
          <p:nvPr/>
        </p:nvSpPr>
        <p:spPr>
          <a:xfrm>
            <a:off x="1978925" y="1625619"/>
            <a:ext cx="9662616"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881" name="Google Shape;881;p196"/>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2" name="Google Shape;882;p196"/>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883" name="Google Shape;883;p196"/>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4" name="Google Shape;884;p196"/>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885" name="Google Shape;885;p196"/>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6" name="Google Shape;886;p196"/>
          <p:cNvSpPr txBox="1"/>
          <p:nvPr/>
        </p:nvSpPr>
        <p:spPr>
          <a:xfrm>
            <a:off x="7876930" y="2576363"/>
            <a:ext cx="152367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887" name="Google Shape;887;p196" descr="Icono&#10;&#10;Descripción generada automáticamente"/>
          <p:cNvPicPr preferRelativeResize="0"/>
          <p:nvPr/>
        </p:nvPicPr>
        <p:blipFill rotWithShape="1">
          <a:blip r:embed="rId4">
            <a:alphaModFix/>
          </a:blip>
          <a:srcRect/>
          <a:stretch/>
        </p:blipFill>
        <p:spPr>
          <a:xfrm>
            <a:off x="3440426" y="2783381"/>
            <a:ext cx="434340" cy="539422"/>
          </a:xfrm>
          <a:prstGeom prst="rect">
            <a:avLst/>
          </a:prstGeom>
          <a:noFill/>
          <a:ln>
            <a:noFill/>
          </a:ln>
        </p:spPr>
      </p:pic>
      <p:pic>
        <p:nvPicPr>
          <p:cNvPr id="888" name="Google Shape;888;p196"/>
          <p:cNvPicPr preferRelativeResize="0"/>
          <p:nvPr/>
        </p:nvPicPr>
        <p:blipFill rotWithShape="1">
          <a:blip r:embed="rId5">
            <a:alphaModFix/>
          </a:blip>
          <a:srcRect/>
          <a:stretch/>
        </p:blipFill>
        <p:spPr>
          <a:xfrm>
            <a:off x="5188524" y="3131731"/>
            <a:ext cx="2756646" cy="27566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97"/>
          <p:cNvSpPr/>
          <p:nvPr/>
        </p:nvSpPr>
        <p:spPr>
          <a:xfrm>
            <a:off x="2682829" y="3205105"/>
            <a:ext cx="9218020" cy="2936388"/>
          </a:xfrm>
          <a:prstGeom prst="roundRect">
            <a:avLst>
              <a:gd name="adj" fmla="val 16667"/>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5" name="Google Shape;895;p197"/>
          <p:cNvSpPr/>
          <p:nvPr/>
        </p:nvSpPr>
        <p:spPr>
          <a:xfrm>
            <a:off x="6412922" y="3372888"/>
            <a:ext cx="5310508" cy="2627053"/>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6" name="Google Shape;896;p197"/>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897" name="Google Shape;897;p197"/>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8" name="Google Shape;898;p197"/>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899" name="Google Shape;899;p197" descr="Icono&#10;&#10;Descripción generada automáticamente"/>
          <p:cNvPicPr preferRelativeResize="0"/>
          <p:nvPr/>
        </p:nvPicPr>
        <p:blipFill rotWithShape="1">
          <a:blip r:embed="rId3">
            <a:alphaModFix/>
          </a:blip>
          <a:srcRect/>
          <a:stretch/>
        </p:blipFill>
        <p:spPr>
          <a:xfrm>
            <a:off x="11341285" y="4852969"/>
            <a:ext cx="434340" cy="539422"/>
          </a:xfrm>
          <a:prstGeom prst="rect">
            <a:avLst/>
          </a:prstGeom>
          <a:noFill/>
          <a:ln>
            <a:noFill/>
          </a:ln>
        </p:spPr>
      </p:pic>
      <p:pic>
        <p:nvPicPr>
          <p:cNvPr id="900" name="Google Shape;900;p197"/>
          <p:cNvPicPr preferRelativeResize="0"/>
          <p:nvPr/>
        </p:nvPicPr>
        <p:blipFill rotWithShape="1">
          <a:blip r:embed="rId4">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901" name="Google Shape;901;p197"/>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902" name="Google Shape;902;p197"/>
          <p:cNvSpPr/>
          <p:nvPr/>
        </p:nvSpPr>
        <p:spPr>
          <a:xfrm>
            <a:off x="3957856" y="2634318"/>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3" name="Google Shape;903;p197"/>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904" name="Google Shape;904;p197"/>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5" name="Google Shape;905;p197"/>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906" name="Google Shape;906;p197"/>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7" name="Google Shape;907;p197"/>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908" name="Google Shape;908;p197" descr="Icono&#10;&#10;Descripción generada automáticamente"/>
          <p:cNvPicPr preferRelativeResize="0"/>
          <p:nvPr/>
        </p:nvPicPr>
        <p:blipFill rotWithShape="1">
          <a:blip r:embed="rId3">
            <a:alphaModFix/>
          </a:blip>
          <a:srcRect/>
          <a:stretch/>
        </p:blipFill>
        <p:spPr>
          <a:xfrm>
            <a:off x="5284077" y="2733924"/>
            <a:ext cx="434340" cy="539422"/>
          </a:xfrm>
          <a:prstGeom prst="rect">
            <a:avLst/>
          </a:prstGeom>
          <a:noFill/>
          <a:ln>
            <a:noFill/>
          </a:ln>
        </p:spPr>
      </p:pic>
      <p:sp>
        <p:nvSpPr>
          <p:cNvPr id="909" name="Google Shape;909;p197"/>
          <p:cNvSpPr txBox="1"/>
          <p:nvPr/>
        </p:nvSpPr>
        <p:spPr>
          <a:xfrm>
            <a:off x="2791061" y="3291000"/>
            <a:ext cx="3621861"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llevar a cabo un análisis químico, previamente es preciso llevar la muestra a estados idóneos para que el mismo pueda realizarse. La solubilización de la muestra es una actividad que, en casi todos los análisis, debe efectuarse. Otra tarea a priori al análisis, cuando deben estudiar compuestos inorgánicos, es la erradicación de estos compuestos, que en muchas situaciones participan e interfieren en las pruebas de dichas sustancias inorgánicas.</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	Usa los botones para navegar </a:t>
            </a:r>
            <a:endParaRPr/>
          </a:p>
        </p:txBody>
      </p:sp>
      <p:sp>
        <p:nvSpPr>
          <p:cNvPr id="910" name="Google Shape;910;p197"/>
          <p:cNvSpPr/>
          <p:nvPr/>
        </p:nvSpPr>
        <p:spPr>
          <a:xfrm>
            <a:off x="6395169" y="3901243"/>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1" name="Google Shape;911;p197"/>
          <p:cNvSpPr txBox="1"/>
          <p:nvPr/>
        </p:nvSpPr>
        <p:spPr>
          <a:xfrm>
            <a:off x="6380566" y="4329853"/>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912" name="Google Shape;912;p197"/>
          <p:cNvSpPr txBox="1"/>
          <p:nvPr/>
        </p:nvSpPr>
        <p:spPr>
          <a:xfrm>
            <a:off x="7137773" y="3510432"/>
            <a:ext cx="4203512"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materia orgánica se identifica por la carbonización que sufre la muestra sólida o el residuo de una minuciosa evaporación que resulta si la muestra es una solución, al calentar intensamente. El remanente carbonoso de materia orgánica es insoluble en ácido clorhídrico (HCL) o Ácido nítrico (HNO</a:t>
            </a:r>
            <a:r>
              <a:rPr lang="es-ES" sz="1400" b="0" i="0" u="none" strike="noStrike" cap="none" baseline="-25000">
                <a:solidFill>
                  <a:srgbClr val="3F3F3F"/>
                </a:solidFill>
                <a:latin typeface="Open Sans"/>
                <a:ea typeface="Open Sans"/>
                <a:cs typeface="Open Sans"/>
                <a:sym typeface="Open Sans"/>
              </a:rPr>
              <a:t>3</a:t>
            </a:r>
            <a:r>
              <a:rPr lang="es-ES" sz="1400" b="0" i="0" u="none" strike="noStrike" cap="none">
                <a:solidFill>
                  <a:srgbClr val="3F3F3F"/>
                </a:solidFill>
                <a:latin typeface="Open Sans"/>
                <a:ea typeface="Open Sans"/>
                <a:cs typeface="Open Sans"/>
                <a:sym typeface="Open Sans"/>
              </a:rPr>
              <a:t>) diferenciándose así de muchos óxidos de metales pesados que son de color oscuro y que son solubles en esa clase de ácidos.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3" name="Google Shape;913;p197">
            <a:hlinkClick r:id="" action="ppaction://hlinkshowjump?jump=lastslide"/>
          </p:cNvPr>
          <p:cNvSpPr/>
          <p:nvPr/>
        </p:nvSpPr>
        <p:spPr>
          <a:xfrm>
            <a:off x="11319824" y="449362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4" name="Google Shape;914;p197"/>
          <p:cNvSpPr/>
          <p:nvPr/>
        </p:nvSpPr>
        <p:spPr>
          <a:xfrm>
            <a:off x="11341285" y="3003635"/>
            <a:ext cx="360000" cy="396000"/>
          </a:xfrm>
          <a:prstGeom prst="ellipse">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Arial"/>
                <a:ea typeface="Arial"/>
                <a:cs typeface="Arial"/>
                <a:sym typeface="Arial"/>
              </a:rPr>
              <a:t>X</a:t>
            </a:r>
            <a:endParaRPr sz="1400" b="1" i="0" u="none" strike="noStrike" cap="none">
              <a:solidFill>
                <a:srgbClr val="3F3F3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98"/>
          <p:cNvSpPr/>
          <p:nvPr/>
        </p:nvSpPr>
        <p:spPr>
          <a:xfrm>
            <a:off x="2682829" y="3205105"/>
            <a:ext cx="9218020" cy="2936388"/>
          </a:xfrm>
          <a:prstGeom prst="roundRect">
            <a:avLst>
              <a:gd name="adj" fmla="val 16667"/>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1" name="Google Shape;921;p198"/>
          <p:cNvSpPr/>
          <p:nvPr/>
        </p:nvSpPr>
        <p:spPr>
          <a:xfrm>
            <a:off x="6412922" y="3372888"/>
            <a:ext cx="5310508" cy="2627053"/>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2" name="Google Shape;922;p198"/>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923" name="Google Shape;923;p198"/>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4" name="Google Shape;924;p198"/>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925" name="Google Shape;925;p198" descr="Icono&#10;&#10;Descripción generada automáticamente"/>
          <p:cNvPicPr preferRelativeResize="0"/>
          <p:nvPr/>
        </p:nvPicPr>
        <p:blipFill rotWithShape="1">
          <a:blip r:embed="rId3">
            <a:alphaModFix/>
          </a:blip>
          <a:srcRect/>
          <a:stretch/>
        </p:blipFill>
        <p:spPr>
          <a:xfrm>
            <a:off x="11341285" y="4852969"/>
            <a:ext cx="434340" cy="539422"/>
          </a:xfrm>
          <a:prstGeom prst="rect">
            <a:avLst/>
          </a:prstGeom>
          <a:noFill/>
          <a:ln>
            <a:noFill/>
          </a:ln>
        </p:spPr>
      </p:pic>
      <p:pic>
        <p:nvPicPr>
          <p:cNvPr id="926" name="Google Shape;926;p198"/>
          <p:cNvPicPr preferRelativeResize="0"/>
          <p:nvPr/>
        </p:nvPicPr>
        <p:blipFill rotWithShape="1">
          <a:blip r:embed="rId4">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927" name="Google Shape;927;p198"/>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928" name="Google Shape;928;p198"/>
          <p:cNvSpPr/>
          <p:nvPr/>
        </p:nvSpPr>
        <p:spPr>
          <a:xfrm>
            <a:off x="3957856" y="2634318"/>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9" name="Google Shape;929;p198"/>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930" name="Google Shape;930;p198"/>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1" name="Google Shape;931;p198"/>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932" name="Google Shape;932;p198"/>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3" name="Google Shape;933;p198"/>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934" name="Google Shape;934;p198" descr="Icono&#10;&#10;Descripción generada automáticamente"/>
          <p:cNvPicPr preferRelativeResize="0"/>
          <p:nvPr/>
        </p:nvPicPr>
        <p:blipFill rotWithShape="1">
          <a:blip r:embed="rId3">
            <a:alphaModFix/>
          </a:blip>
          <a:srcRect/>
          <a:stretch/>
        </p:blipFill>
        <p:spPr>
          <a:xfrm>
            <a:off x="5284077" y="2733924"/>
            <a:ext cx="434340" cy="539422"/>
          </a:xfrm>
          <a:prstGeom prst="rect">
            <a:avLst/>
          </a:prstGeom>
          <a:noFill/>
          <a:ln>
            <a:noFill/>
          </a:ln>
        </p:spPr>
      </p:pic>
      <p:sp>
        <p:nvSpPr>
          <p:cNvPr id="935" name="Google Shape;935;p198"/>
          <p:cNvSpPr txBox="1"/>
          <p:nvPr/>
        </p:nvSpPr>
        <p:spPr>
          <a:xfrm>
            <a:off x="2791061" y="3291000"/>
            <a:ext cx="3621861"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llevar a cabo un análisis químico, previamente es preciso llevar la muestra a estados idóneos para que el mismo pueda realizarse. La solubilización de la muestra es una actividad que, en casi todos los análisis, debe efectuarse. Otra tarea a priori al análisis, cuando deben estudiar compuestos inorgánicos, es la erradicación de estos compuestos, que en muchas situaciones participan e interfieren en las pruebas de dichas sustancias inorgánicas.</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	Usa los botones para navegar </a:t>
            </a:r>
            <a:endParaRPr/>
          </a:p>
        </p:txBody>
      </p:sp>
      <p:sp>
        <p:nvSpPr>
          <p:cNvPr id="936" name="Google Shape;936;p198"/>
          <p:cNvSpPr/>
          <p:nvPr/>
        </p:nvSpPr>
        <p:spPr>
          <a:xfrm>
            <a:off x="6395169" y="3901243"/>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7" name="Google Shape;937;p198"/>
          <p:cNvSpPr txBox="1"/>
          <p:nvPr/>
        </p:nvSpPr>
        <p:spPr>
          <a:xfrm>
            <a:off x="6380566" y="4329853"/>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938" name="Google Shape;938;p198"/>
          <p:cNvSpPr txBox="1"/>
          <p:nvPr/>
        </p:nvSpPr>
        <p:spPr>
          <a:xfrm>
            <a:off x="7265000" y="4092836"/>
            <a:ext cx="3944198" cy="160043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erradicación de la materia orgánica puede realizarse por varios planteamientos, su elección depende del tipo de materia orgánica y la proporción de esta dentro de la muestra.</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9" name="Google Shape;939;p198">
            <a:hlinkClick r:id="" action="ppaction://hlinkshowjump?jump=lastslide"/>
          </p:cNvPr>
          <p:cNvSpPr/>
          <p:nvPr/>
        </p:nvSpPr>
        <p:spPr>
          <a:xfrm>
            <a:off x="11319824" y="449362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0" name="Google Shape;940;p198">
            <a:hlinkClick r:id="" action="ppaction://hlinkshowjump?jump=lastslide"/>
          </p:cNvPr>
          <p:cNvSpPr/>
          <p:nvPr/>
        </p:nvSpPr>
        <p:spPr>
          <a:xfrm flipH="1">
            <a:off x="6836760" y="4389817"/>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1" name="Google Shape;941;p198"/>
          <p:cNvSpPr/>
          <p:nvPr/>
        </p:nvSpPr>
        <p:spPr>
          <a:xfrm>
            <a:off x="11341285" y="3003635"/>
            <a:ext cx="360000" cy="396000"/>
          </a:xfrm>
          <a:prstGeom prst="ellipse">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Arial"/>
                <a:ea typeface="Arial"/>
                <a:cs typeface="Arial"/>
                <a:sym typeface="Arial"/>
              </a:rPr>
              <a:t>X</a:t>
            </a:r>
            <a:endParaRPr sz="1400" b="1" i="0" u="none" strike="noStrike" cap="none">
              <a:solidFill>
                <a:srgbClr val="3F3F3F"/>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99"/>
          <p:cNvSpPr/>
          <p:nvPr/>
        </p:nvSpPr>
        <p:spPr>
          <a:xfrm>
            <a:off x="2682829" y="3205105"/>
            <a:ext cx="9218020" cy="2936388"/>
          </a:xfrm>
          <a:prstGeom prst="roundRect">
            <a:avLst>
              <a:gd name="adj" fmla="val 16667"/>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8" name="Google Shape;948;p199"/>
          <p:cNvSpPr/>
          <p:nvPr/>
        </p:nvSpPr>
        <p:spPr>
          <a:xfrm>
            <a:off x="6412922" y="3372888"/>
            <a:ext cx="5310508" cy="2627053"/>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49" name="Google Shape;949;p199"/>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950" name="Google Shape;950;p199"/>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1" name="Google Shape;951;p199"/>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952" name="Google Shape;952;p199" descr="Icono&#10;&#10;Descripción generada automáticamente"/>
          <p:cNvPicPr preferRelativeResize="0"/>
          <p:nvPr/>
        </p:nvPicPr>
        <p:blipFill rotWithShape="1">
          <a:blip r:embed="rId3">
            <a:alphaModFix/>
          </a:blip>
          <a:srcRect/>
          <a:stretch/>
        </p:blipFill>
        <p:spPr>
          <a:xfrm>
            <a:off x="11341285" y="4852969"/>
            <a:ext cx="434340" cy="539422"/>
          </a:xfrm>
          <a:prstGeom prst="rect">
            <a:avLst/>
          </a:prstGeom>
          <a:noFill/>
          <a:ln>
            <a:noFill/>
          </a:ln>
        </p:spPr>
      </p:pic>
      <p:pic>
        <p:nvPicPr>
          <p:cNvPr id="953" name="Google Shape;953;p199"/>
          <p:cNvPicPr preferRelativeResize="0"/>
          <p:nvPr/>
        </p:nvPicPr>
        <p:blipFill rotWithShape="1">
          <a:blip r:embed="rId4">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954" name="Google Shape;954;p199"/>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955" name="Google Shape;955;p199"/>
          <p:cNvSpPr/>
          <p:nvPr/>
        </p:nvSpPr>
        <p:spPr>
          <a:xfrm>
            <a:off x="3957856" y="2634318"/>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6" name="Google Shape;956;p199"/>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957" name="Google Shape;957;p199"/>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58" name="Google Shape;958;p199"/>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959" name="Google Shape;959;p199"/>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0" name="Google Shape;960;p199"/>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961" name="Google Shape;961;p199" descr="Icono&#10;&#10;Descripción generada automáticamente"/>
          <p:cNvPicPr preferRelativeResize="0"/>
          <p:nvPr/>
        </p:nvPicPr>
        <p:blipFill rotWithShape="1">
          <a:blip r:embed="rId3">
            <a:alphaModFix/>
          </a:blip>
          <a:srcRect/>
          <a:stretch/>
        </p:blipFill>
        <p:spPr>
          <a:xfrm>
            <a:off x="5284077" y="2733924"/>
            <a:ext cx="434340" cy="539422"/>
          </a:xfrm>
          <a:prstGeom prst="rect">
            <a:avLst/>
          </a:prstGeom>
          <a:noFill/>
          <a:ln>
            <a:noFill/>
          </a:ln>
        </p:spPr>
      </p:pic>
      <p:sp>
        <p:nvSpPr>
          <p:cNvPr id="962" name="Google Shape;962;p199"/>
          <p:cNvSpPr txBox="1"/>
          <p:nvPr/>
        </p:nvSpPr>
        <p:spPr>
          <a:xfrm>
            <a:off x="2791061" y="3291000"/>
            <a:ext cx="3621861"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llevar a cabo un análisis químico, previamente es preciso llevar la muestra a estados idóneos para que el mismo pueda realizarse. La solubilización de la muestra es una actividad que, en casi todos los análisis, debe efectuarse. Otra tarea a priori al análisis, cuando deben estudiar compuestos inorgánicos, es la erradicación de estos compuestos, que en muchas situaciones participan e interfieren en las pruebas de dichas sustancias inorgánicas.</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	Usa los botones para navegar </a:t>
            </a:r>
            <a:endParaRPr/>
          </a:p>
        </p:txBody>
      </p:sp>
      <p:sp>
        <p:nvSpPr>
          <p:cNvPr id="963" name="Google Shape;963;p199"/>
          <p:cNvSpPr/>
          <p:nvPr/>
        </p:nvSpPr>
        <p:spPr>
          <a:xfrm>
            <a:off x="6395169" y="3901243"/>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4" name="Google Shape;964;p199"/>
          <p:cNvSpPr txBox="1"/>
          <p:nvPr/>
        </p:nvSpPr>
        <p:spPr>
          <a:xfrm>
            <a:off x="6380566" y="4329853"/>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965" name="Google Shape;965;p199"/>
          <p:cNvSpPr txBox="1"/>
          <p:nvPr/>
        </p:nvSpPr>
        <p:spPr>
          <a:xfrm>
            <a:off x="7210408" y="3566541"/>
            <a:ext cx="4082355"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el análisis de cantidades pequeñas de elementos, es primordial correr un blanco en cada serie de determinaciones, es decir, realizar el análisis completo sin cantidad de muestra, con el fin de detectar los mismos elementos que se desean encontrar en el análisis de la muestra, con el fin de que al final del experimento no se sumen los elementos tanto de la muestra como los contenidos, en los materiales utilizados para dicho análisis;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199">
            <a:hlinkClick r:id="" action="ppaction://hlinkshowjump?jump=lastslide"/>
          </p:cNvPr>
          <p:cNvSpPr/>
          <p:nvPr/>
        </p:nvSpPr>
        <p:spPr>
          <a:xfrm>
            <a:off x="11319824" y="449362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7" name="Google Shape;967;p199">
            <a:hlinkClick r:id="" action="ppaction://hlinkshowjump?jump=lastslide"/>
          </p:cNvPr>
          <p:cNvSpPr/>
          <p:nvPr/>
        </p:nvSpPr>
        <p:spPr>
          <a:xfrm flipH="1">
            <a:off x="6836760" y="4389817"/>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8" name="Google Shape;968;p199"/>
          <p:cNvSpPr/>
          <p:nvPr/>
        </p:nvSpPr>
        <p:spPr>
          <a:xfrm>
            <a:off x="11341285" y="3003635"/>
            <a:ext cx="360000" cy="396000"/>
          </a:xfrm>
          <a:prstGeom prst="ellipse">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Arial"/>
                <a:ea typeface="Arial"/>
                <a:cs typeface="Arial"/>
                <a:sym typeface="Arial"/>
              </a:rPr>
              <a:t>X</a:t>
            </a:r>
            <a:endParaRPr sz="1400" b="1" i="0" u="none" strike="noStrike" cap="none">
              <a:solidFill>
                <a:srgbClr val="3F3F3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200"/>
          <p:cNvSpPr/>
          <p:nvPr/>
        </p:nvSpPr>
        <p:spPr>
          <a:xfrm>
            <a:off x="2682829" y="3205105"/>
            <a:ext cx="9218020" cy="2936388"/>
          </a:xfrm>
          <a:prstGeom prst="roundRect">
            <a:avLst>
              <a:gd name="adj" fmla="val 16667"/>
            </a:avLst>
          </a:prstGeom>
          <a:solidFill>
            <a:schemeClr val="lt1"/>
          </a:solid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5" name="Google Shape;975;p200"/>
          <p:cNvSpPr/>
          <p:nvPr/>
        </p:nvSpPr>
        <p:spPr>
          <a:xfrm>
            <a:off x="6412922" y="3372888"/>
            <a:ext cx="5310508" cy="2627053"/>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6" name="Google Shape;976;p200"/>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977" name="Google Shape;977;p200"/>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78" name="Google Shape;978;p200"/>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979" name="Google Shape;979;p200"/>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980" name="Google Shape;980;p200"/>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981" name="Google Shape;981;p200"/>
          <p:cNvSpPr/>
          <p:nvPr/>
        </p:nvSpPr>
        <p:spPr>
          <a:xfrm>
            <a:off x="3957856" y="2634318"/>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2" name="Google Shape;982;p200"/>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983" name="Google Shape;983;p200"/>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4" name="Google Shape;984;p200"/>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985" name="Google Shape;985;p200"/>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6" name="Google Shape;986;p200"/>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987" name="Google Shape;987;p200" descr="Icono&#10;&#10;Descripción generada automáticamente"/>
          <p:cNvPicPr preferRelativeResize="0"/>
          <p:nvPr/>
        </p:nvPicPr>
        <p:blipFill rotWithShape="1">
          <a:blip r:embed="rId4">
            <a:alphaModFix/>
          </a:blip>
          <a:srcRect/>
          <a:stretch/>
        </p:blipFill>
        <p:spPr>
          <a:xfrm>
            <a:off x="5284077" y="2733924"/>
            <a:ext cx="434340" cy="539422"/>
          </a:xfrm>
          <a:prstGeom prst="rect">
            <a:avLst/>
          </a:prstGeom>
          <a:noFill/>
          <a:ln>
            <a:noFill/>
          </a:ln>
        </p:spPr>
      </p:pic>
      <p:sp>
        <p:nvSpPr>
          <p:cNvPr id="988" name="Google Shape;988;p200"/>
          <p:cNvSpPr txBox="1"/>
          <p:nvPr/>
        </p:nvSpPr>
        <p:spPr>
          <a:xfrm>
            <a:off x="2791061" y="3291000"/>
            <a:ext cx="3621861"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llevar a cabo un análisis químico, previamente es preciso llevar la muestra a estados idóneos para que el mismo pueda realizarse. La solubilización de la muestra es una actividad que, en casi todos los análisis, debe efectuarse. Otra tarea a priori al análisis, cuando deben estudiar compuestos inorgánicos, es la erradicación de estos compuestos, que en muchas situaciones participan e interfieren en las pruebas de dichas sustancias inorgánicas.</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	Usa los botones para navegar </a:t>
            </a:r>
            <a:endParaRPr/>
          </a:p>
        </p:txBody>
      </p:sp>
      <p:sp>
        <p:nvSpPr>
          <p:cNvPr id="989" name="Google Shape;989;p200"/>
          <p:cNvSpPr/>
          <p:nvPr/>
        </p:nvSpPr>
        <p:spPr>
          <a:xfrm>
            <a:off x="6395169" y="3901243"/>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0" name="Google Shape;990;p200"/>
          <p:cNvSpPr txBox="1"/>
          <p:nvPr/>
        </p:nvSpPr>
        <p:spPr>
          <a:xfrm>
            <a:off x="6380566" y="4329853"/>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991" name="Google Shape;991;p200"/>
          <p:cNvSpPr txBox="1"/>
          <p:nvPr/>
        </p:nvSpPr>
        <p:spPr>
          <a:xfrm>
            <a:off x="7210408" y="3743965"/>
            <a:ext cx="4082355"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gran parte del número que se detecte en el experimento es alcanzada por la concentración de dichos componentes en los reactivos, y por el grado de contaminantes en el entorno del laboratorio. Con el fin de mantener en baja concentración el blanco, se recomienda el uso de ácidos puros y contar con agua bidestilada o desionizada.</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2" name="Google Shape;992;p200">
            <a:hlinkClick r:id="" action="ppaction://hlinkshowjump?jump=lastslide"/>
          </p:cNvPr>
          <p:cNvSpPr/>
          <p:nvPr/>
        </p:nvSpPr>
        <p:spPr>
          <a:xfrm>
            <a:off x="11319824" y="449362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3" name="Google Shape;993;p200">
            <a:hlinkClick r:id="" action="ppaction://hlinkshowjump?jump=lastslide"/>
          </p:cNvPr>
          <p:cNvSpPr/>
          <p:nvPr/>
        </p:nvSpPr>
        <p:spPr>
          <a:xfrm flipH="1">
            <a:off x="6836760" y="4389817"/>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94" name="Google Shape;994;p200"/>
          <p:cNvSpPr/>
          <p:nvPr/>
        </p:nvSpPr>
        <p:spPr>
          <a:xfrm>
            <a:off x="11341285" y="3003635"/>
            <a:ext cx="360000" cy="396000"/>
          </a:xfrm>
          <a:prstGeom prst="ellipse">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Arial"/>
                <a:ea typeface="Arial"/>
                <a:cs typeface="Arial"/>
                <a:sym typeface="Arial"/>
              </a:rPr>
              <a:t>X</a:t>
            </a:r>
            <a:endParaRPr sz="1400" b="1" i="0" u="none" strike="noStrike" cap="none">
              <a:solidFill>
                <a:srgbClr val="3F3F3F"/>
              </a:solidFill>
              <a:latin typeface="Arial"/>
              <a:ea typeface="Arial"/>
              <a:cs typeface="Arial"/>
              <a:sym typeface="Arial"/>
            </a:endParaRPr>
          </a:p>
        </p:txBody>
      </p:sp>
      <p:pic>
        <p:nvPicPr>
          <p:cNvPr id="995" name="Google Shape;995;p200" descr="Icono&#10;&#10;Descripción generada automáticamente"/>
          <p:cNvPicPr preferRelativeResize="0"/>
          <p:nvPr/>
        </p:nvPicPr>
        <p:blipFill rotWithShape="1">
          <a:blip r:embed="rId4">
            <a:alphaModFix/>
          </a:blip>
          <a:srcRect/>
          <a:stretch/>
        </p:blipFill>
        <p:spPr>
          <a:xfrm>
            <a:off x="11308751" y="3160096"/>
            <a:ext cx="434340" cy="53942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201"/>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002" name="Google Shape;1002;p201"/>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3" name="Google Shape;1003;p201"/>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004" name="Google Shape;1004;p201"/>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005" name="Google Shape;1005;p201"/>
          <p:cNvSpPr txBox="1"/>
          <p:nvPr/>
        </p:nvSpPr>
        <p:spPr>
          <a:xfrm>
            <a:off x="1978925" y="1625619"/>
            <a:ext cx="9662616"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006" name="Google Shape;1006;p201"/>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7" name="Google Shape;1007;p201"/>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008" name="Google Shape;1008;p201"/>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9" name="Google Shape;1009;p201"/>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010" name="Google Shape;1010;p201"/>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1" name="Google Shape;1011;p201"/>
          <p:cNvSpPr txBox="1"/>
          <p:nvPr/>
        </p:nvSpPr>
        <p:spPr>
          <a:xfrm>
            <a:off x="7876930" y="2576363"/>
            <a:ext cx="152367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012" name="Google Shape;1012;p201" descr="Icono&#10;&#10;Descripción generada automáticamente"/>
          <p:cNvPicPr preferRelativeResize="0"/>
          <p:nvPr/>
        </p:nvPicPr>
        <p:blipFill rotWithShape="1">
          <a:blip r:embed="rId4">
            <a:alphaModFix/>
          </a:blip>
          <a:srcRect/>
          <a:stretch/>
        </p:blipFill>
        <p:spPr>
          <a:xfrm>
            <a:off x="7163552" y="2775075"/>
            <a:ext cx="434340" cy="539422"/>
          </a:xfrm>
          <a:prstGeom prst="rect">
            <a:avLst/>
          </a:prstGeom>
          <a:noFill/>
          <a:ln>
            <a:noFill/>
          </a:ln>
        </p:spPr>
      </p:pic>
      <p:pic>
        <p:nvPicPr>
          <p:cNvPr id="1013" name="Google Shape;1013;p201"/>
          <p:cNvPicPr preferRelativeResize="0"/>
          <p:nvPr/>
        </p:nvPicPr>
        <p:blipFill rotWithShape="1">
          <a:blip r:embed="rId5">
            <a:alphaModFix/>
          </a:blip>
          <a:srcRect/>
          <a:stretch/>
        </p:blipFill>
        <p:spPr>
          <a:xfrm>
            <a:off x="5188524" y="3131731"/>
            <a:ext cx="2756646" cy="275664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202"/>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0" name="Google Shape;1020;p202"/>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021" name="Google Shape;1021;p202"/>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2" name="Google Shape;1022;p202"/>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023" name="Google Shape;1023;p202"/>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024" name="Google Shape;1024;p202"/>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025" name="Google Shape;1025;p202"/>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6" name="Google Shape;1026;p202"/>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027" name="Google Shape;1027;p202"/>
          <p:cNvSpPr/>
          <p:nvPr/>
        </p:nvSpPr>
        <p:spPr>
          <a:xfrm>
            <a:off x="5829877" y="2631161"/>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8" name="Google Shape;1028;p202"/>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029" name="Google Shape;1029;p202"/>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0" name="Google Shape;1030;p202"/>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031" name="Google Shape;1031;p202" descr="Icono&#10;&#10;Descripción generada automáticamente"/>
          <p:cNvPicPr preferRelativeResize="0"/>
          <p:nvPr/>
        </p:nvPicPr>
        <p:blipFill rotWithShape="1">
          <a:blip r:embed="rId4">
            <a:alphaModFix/>
          </a:blip>
          <a:srcRect/>
          <a:stretch/>
        </p:blipFill>
        <p:spPr>
          <a:xfrm>
            <a:off x="7293038" y="2829872"/>
            <a:ext cx="434340" cy="539422"/>
          </a:xfrm>
          <a:prstGeom prst="rect">
            <a:avLst/>
          </a:prstGeom>
          <a:noFill/>
          <a:ln>
            <a:noFill/>
          </a:ln>
        </p:spPr>
      </p:pic>
      <p:sp>
        <p:nvSpPr>
          <p:cNvPr id="1032" name="Google Shape;1032;p202"/>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033" name="Google Shape;1033;p202"/>
          <p:cNvSpPr/>
          <p:nvPr/>
        </p:nvSpPr>
        <p:spPr>
          <a:xfrm>
            <a:off x="3036462" y="3843087"/>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4" name="Google Shape;1034;p202"/>
          <p:cNvSpPr txBox="1"/>
          <p:nvPr/>
        </p:nvSpPr>
        <p:spPr>
          <a:xfrm>
            <a:off x="3021859" y="424440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1035" name="Google Shape;1035;p202"/>
          <p:cNvSpPr txBox="1"/>
          <p:nvPr/>
        </p:nvSpPr>
        <p:spPr>
          <a:xfrm>
            <a:off x="3725839" y="3383767"/>
            <a:ext cx="5235662"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Evitar las pérdidas.</a:t>
            </a:r>
            <a:r>
              <a:rPr lang="es-ES" sz="1400" b="0" i="0" u="none" strike="noStrike" cap="none">
                <a:solidFill>
                  <a:srgbClr val="3F3F3F"/>
                </a:solidFill>
                <a:latin typeface="Open Sans"/>
                <a:ea typeface="Open Sans"/>
                <a:cs typeface="Open Sans"/>
                <a:sym typeface="Open Sans"/>
              </a:rPr>
              <a:t> Es común encontrar cloruros en toda materia con vida, que junto con el mercurio y el arsénico conforman compuesto de alta volatilidad, por lo tanto, cualquier proceso que facilite eliminar estos cloruros volátiles alterará la estructura de la muestra. Puede presentarse también, pérdida por arrastre mecánico de las partículas, pérdidas por adsorción, bien sea por adherencia a las paredes de los recipientes o en los casos en donde, durante el experimento hay producción de carbón, por ello, el proceso de mineralización debe ser lo más ágil posible para evitar dichas pérdidas</a:t>
            </a:r>
            <a:endParaRPr sz="1400" b="0" i="0" u="none" strike="noStrike" cap="none">
              <a:solidFill>
                <a:srgbClr val="3F3F3F"/>
              </a:solidFill>
              <a:latin typeface="Open Sans"/>
              <a:ea typeface="Open Sans"/>
              <a:cs typeface="Open Sans"/>
              <a:sym typeface="Open Sans"/>
            </a:endParaRPr>
          </a:p>
        </p:txBody>
      </p:sp>
      <p:sp>
        <p:nvSpPr>
          <p:cNvPr id="1036" name="Google Shape;1036;p202">
            <a:hlinkClick r:id="" action="ppaction://hlinkshowjump?jump=lastslide"/>
          </p:cNvPr>
          <p:cNvSpPr/>
          <p:nvPr/>
        </p:nvSpPr>
        <p:spPr>
          <a:xfrm>
            <a:off x="8478151" y="56663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37" name="Google Shape;1037;p202">
            <a:hlinkClick r:id="" action="ppaction://hlinkshowjump?jump=lastslide"/>
          </p:cNvPr>
          <p:cNvSpPr/>
          <p:nvPr/>
        </p:nvSpPr>
        <p:spPr>
          <a:xfrm flipH="1">
            <a:off x="7904342" y="566949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38" name="Google Shape;1038;p202"/>
          <p:cNvPicPr preferRelativeResize="0"/>
          <p:nvPr/>
        </p:nvPicPr>
        <p:blipFill rotWithShape="1">
          <a:blip r:embed="rId5">
            <a:alphaModFix/>
          </a:blip>
          <a:srcRect/>
          <a:stretch/>
        </p:blipFill>
        <p:spPr>
          <a:xfrm>
            <a:off x="8975149" y="3525776"/>
            <a:ext cx="2210730" cy="2210730"/>
          </a:xfrm>
          <a:prstGeom prst="rect">
            <a:avLst/>
          </a:prstGeom>
          <a:noFill/>
          <a:ln>
            <a:noFill/>
          </a:ln>
        </p:spPr>
      </p:pic>
      <p:pic>
        <p:nvPicPr>
          <p:cNvPr id="1039" name="Google Shape;1039;p202" descr="Icono&#10;&#10;Descripción generada automáticamente"/>
          <p:cNvPicPr preferRelativeResize="0"/>
          <p:nvPr/>
        </p:nvPicPr>
        <p:blipFill rotWithShape="1">
          <a:blip r:embed="rId4">
            <a:alphaModFix/>
          </a:blip>
          <a:srcRect/>
          <a:stretch/>
        </p:blipFill>
        <p:spPr>
          <a:xfrm>
            <a:off x="8480434" y="5828914"/>
            <a:ext cx="434340" cy="53942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203"/>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6" name="Google Shape;1046;p203"/>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047" name="Google Shape;1047;p203"/>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8" name="Google Shape;1048;p203"/>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049" name="Google Shape;1049;p203"/>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050" name="Google Shape;1050;p203"/>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051" name="Google Shape;1051;p203"/>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2" name="Google Shape;1052;p203"/>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053" name="Google Shape;1053;p203"/>
          <p:cNvSpPr/>
          <p:nvPr/>
        </p:nvSpPr>
        <p:spPr>
          <a:xfrm>
            <a:off x="5829877" y="2631161"/>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4" name="Google Shape;1054;p203"/>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055" name="Google Shape;1055;p203"/>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6" name="Google Shape;1056;p203"/>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057" name="Google Shape;1057;p203" descr="Icono&#10;&#10;Descripción generada automáticamente"/>
          <p:cNvPicPr preferRelativeResize="0"/>
          <p:nvPr/>
        </p:nvPicPr>
        <p:blipFill rotWithShape="1">
          <a:blip r:embed="rId4">
            <a:alphaModFix/>
          </a:blip>
          <a:srcRect/>
          <a:stretch/>
        </p:blipFill>
        <p:spPr>
          <a:xfrm>
            <a:off x="7293038" y="2829872"/>
            <a:ext cx="434340" cy="539422"/>
          </a:xfrm>
          <a:prstGeom prst="rect">
            <a:avLst/>
          </a:prstGeom>
          <a:noFill/>
          <a:ln>
            <a:noFill/>
          </a:ln>
        </p:spPr>
      </p:pic>
      <p:sp>
        <p:nvSpPr>
          <p:cNvPr id="1058" name="Google Shape;1058;p203"/>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059" name="Google Shape;1059;p203"/>
          <p:cNvSpPr/>
          <p:nvPr/>
        </p:nvSpPr>
        <p:spPr>
          <a:xfrm>
            <a:off x="3036462" y="3843087"/>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0" name="Google Shape;1060;p203"/>
          <p:cNvSpPr txBox="1"/>
          <p:nvPr/>
        </p:nvSpPr>
        <p:spPr>
          <a:xfrm>
            <a:off x="3021859" y="424440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1061" name="Google Shape;1061;p203"/>
          <p:cNvSpPr txBox="1"/>
          <p:nvPr/>
        </p:nvSpPr>
        <p:spPr>
          <a:xfrm>
            <a:off x="3725839" y="4028957"/>
            <a:ext cx="5235662"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Prevenir contaminación por los reactivos.</a:t>
            </a:r>
            <a:r>
              <a:rPr lang="es-ES" sz="1400" b="0" i="0" u="none" strike="noStrike" cap="none">
                <a:solidFill>
                  <a:srgbClr val="3F3F3F"/>
                </a:solidFill>
                <a:latin typeface="Open Sans"/>
                <a:ea typeface="Open Sans"/>
                <a:cs typeface="Open Sans"/>
                <a:sym typeface="Open Sans"/>
              </a:rPr>
              <a:t>  La mayoría de los reactivos usados en el laboratorio incorpora alguna cantidad de metales pesados, incluso de los de nivel reactivo. Por esto es indispensable realizar un blanco.</a:t>
            </a:r>
            <a:endParaRPr/>
          </a:p>
        </p:txBody>
      </p:sp>
      <p:sp>
        <p:nvSpPr>
          <p:cNvPr id="1062" name="Google Shape;1062;p203">
            <a:hlinkClick r:id="" action="ppaction://hlinkshowjump?jump=lastslide"/>
          </p:cNvPr>
          <p:cNvSpPr/>
          <p:nvPr/>
        </p:nvSpPr>
        <p:spPr>
          <a:xfrm>
            <a:off x="8478151" y="56663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3" name="Google Shape;1063;p203">
            <a:hlinkClick r:id="" action="ppaction://hlinkshowjump?jump=lastslide"/>
          </p:cNvPr>
          <p:cNvSpPr/>
          <p:nvPr/>
        </p:nvSpPr>
        <p:spPr>
          <a:xfrm flipH="1">
            <a:off x="7904342" y="566949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64" name="Google Shape;1064;p203"/>
          <p:cNvPicPr preferRelativeResize="0"/>
          <p:nvPr/>
        </p:nvPicPr>
        <p:blipFill rotWithShape="1">
          <a:blip r:embed="rId5">
            <a:alphaModFix/>
          </a:blip>
          <a:srcRect/>
          <a:stretch/>
        </p:blipFill>
        <p:spPr>
          <a:xfrm>
            <a:off x="8979225" y="3410540"/>
            <a:ext cx="2525710" cy="2525710"/>
          </a:xfrm>
          <a:prstGeom prst="rect">
            <a:avLst/>
          </a:prstGeom>
          <a:noFill/>
          <a:ln>
            <a:noFill/>
          </a:ln>
        </p:spPr>
      </p:pic>
      <p:pic>
        <p:nvPicPr>
          <p:cNvPr id="1065" name="Google Shape;1065;p203" descr="Icono&#10;&#10;Descripción generada automáticamente"/>
          <p:cNvPicPr preferRelativeResize="0"/>
          <p:nvPr/>
        </p:nvPicPr>
        <p:blipFill rotWithShape="1">
          <a:blip r:embed="rId4">
            <a:alphaModFix/>
          </a:blip>
          <a:srcRect/>
          <a:stretch/>
        </p:blipFill>
        <p:spPr>
          <a:xfrm>
            <a:off x="8480434" y="5828914"/>
            <a:ext cx="434340" cy="53942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204"/>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2" name="Google Shape;1072;p204"/>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073" name="Google Shape;1073;p204"/>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4" name="Google Shape;1074;p204"/>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075" name="Google Shape;1075;p204"/>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076" name="Google Shape;1076;p204"/>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077" name="Google Shape;1077;p204"/>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8" name="Google Shape;1078;p204"/>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079" name="Google Shape;1079;p204"/>
          <p:cNvSpPr/>
          <p:nvPr/>
        </p:nvSpPr>
        <p:spPr>
          <a:xfrm>
            <a:off x="5829877" y="2631161"/>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204"/>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081" name="Google Shape;1081;p204"/>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2" name="Google Shape;1082;p204"/>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083" name="Google Shape;1083;p204" descr="Icono&#10;&#10;Descripción generada automáticamente"/>
          <p:cNvPicPr preferRelativeResize="0"/>
          <p:nvPr/>
        </p:nvPicPr>
        <p:blipFill rotWithShape="1">
          <a:blip r:embed="rId4">
            <a:alphaModFix/>
          </a:blip>
          <a:srcRect/>
          <a:stretch/>
        </p:blipFill>
        <p:spPr>
          <a:xfrm>
            <a:off x="7293038" y="2829872"/>
            <a:ext cx="434340" cy="539422"/>
          </a:xfrm>
          <a:prstGeom prst="rect">
            <a:avLst/>
          </a:prstGeom>
          <a:noFill/>
          <a:ln>
            <a:noFill/>
          </a:ln>
        </p:spPr>
      </p:pic>
      <p:sp>
        <p:nvSpPr>
          <p:cNvPr id="1084" name="Google Shape;1084;p204"/>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085" name="Google Shape;1085;p204"/>
          <p:cNvSpPr/>
          <p:nvPr/>
        </p:nvSpPr>
        <p:spPr>
          <a:xfrm>
            <a:off x="3036462" y="3843087"/>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6" name="Google Shape;1086;p204"/>
          <p:cNvSpPr txBox="1"/>
          <p:nvPr/>
        </p:nvSpPr>
        <p:spPr>
          <a:xfrm>
            <a:off x="3021859" y="424440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1087" name="Google Shape;1087;p204"/>
          <p:cNvSpPr txBox="1"/>
          <p:nvPr/>
        </p:nvSpPr>
        <p:spPr>
          <a:xfrm>
            <a:off x="3725839" y="4028957"/>
            <a:ext cx="5235662"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Los equipos de vidrio no deben ceder componentes.</a:t>
            </a:r>
            <a:r>
              <a:rPr lang="es-ES" sz="1400" b="0" i="0" u="none" strike="noStrike" cap="none">
                <a:solidFill>
                  <a:srgbClr val="3F3F3F"/>
                </a:solidFill>
                <a:latin typeface="Open Sans"/>
                <a:ea typeface="Open Sans"/>
                <a:cs typeface="Open Sans"/>
                <a:sym typeface="Open Sans"/>
              </a:rPr>
              <a:t> vidrios de tipo pírex (boro silicato), son los más usados, completamente impregnado con ácido nítrico y elevado con agua bidestilada para erradicar todo el ácido.  </a:t>
            </a:r>
            <a:endParaRPr/>
          </a:p>
        </p:txBody>
      </p:sp>
      <p:sp>
        <p:nvSpPr>
          <p:cNvPr id="1088" name="Google Shape;1088;p204">
            <a:hlinkClick r:id="" action="ppaction://hlinkshowjump?jump=lastslide"/>
          </p:cNvPr>
          <p:cNvSpPr/>
          <p:nvPr/>
        </p:nvSpPr>
        <p:spPr>
          <a:xfrm>
            <a:off x="8478151" y="56663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9" name="Google Shape;1089;p204">
            <a:hlinkClick r:id="" action="ppaction://hlinkshowjump?jump=lastslide"/>
          </p:cNvPr>
          <p:cNvSpPr/>
          <p:nvPr/>
        </p:nvSpPr>
        <p:spPr>
          <a:xfrm flipH="1">
            <a:off x="7904342" y="566949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90" name="Google Shape;1090;p204"/>
          <p:cNvPicPr preferRelativeResize="0"/>
          <p:nvPr/>
        </p:nvPicPr>
        <p:blipFill rotWithShape="1">
          <a:blip r:embed="rId5">
            <a:alphaModFix/>
          </a:blip>
          <a:srcRect/>
          <a:stretch/>
        </p:blipFill>
        <p:spPr>
          <a:xfrm>
            <a:off x="8993621" y="3560047"/>
            <a:ext cx="2358610" cy="2358610"/>
          </a:xfrm>
          <a:prstGeom prst="rect">
            <a:avLst/>
          </a:prstGeom>
          <a:noFill/>
          <a:ln>
            <a:noFill/>
          </a:ln>
        </p:spPr>
      </p:pic>
      <p:pic>
        <p:nvPicPr>
          <p:cNvPr id="1091" name="Google Shape;1091;p204" descr="Icono&#10;&#10;Descripción generada automáticamente"/>
          <p:cNvPicPr preferRelativeResize="0"/>
          <p:nvPr/>
        </p:nvPicPr>
        <p:blipFill rotWithShape="1">
          <a:blip r:embed="rId4">
            <a:alphaModFix/>
          </a:blip>
          <a:srcRect/>
          <a:stretch/>
        </p:blipFill>
        <p:spPr>
          <a:xfrm>
            <a:off x="8480434" y="5828914"/>
            <a:ext cx="434340" cy="5394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5"/>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sp>
        <p:nvSpPr>
          <p:cNvPr id="165" name="Google Shape;165;p165"/>
          <p:cNvSpPr txBox="1"/>
          <p:nvPr/>
        </p:nvSpPr>
        <p:spPr>
          <a:xfrm>
            <a:off x="6970685" y="2979067"/>
            <a:ext cx="4362450" cy="28930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1A3255"/>
                </a:solidFill>
                <a:latin typeface="Open Sans"/>
                <a:ea typeface="Open Sans"/>
                <a:cs typeface="Open Sans"/>
                <a:sym typeface="Open Sans"/>
              </a:rPr>
              <a:t>Contenido temático: </a:t>
            </a: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1A3255"/>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Arial"/>
                <a:ea typeface="Arial"/>
                <a:cs typeface="Arial"/>
                <a:sym typeface="Arial"/>
              </a:rPr>
              <a:t>Criterios de almacenamiento: de acuerdo a la naturaleza, la peligrosidad y la prioridad del ensayo. </a:t>
            </a:r>
            <a:endParaRPr/>
          </a:p>
          <a:p>
            <a:pPr marL="0" marR="0" lvl="0" indent="0" algn="l" rtl="0">
              <a:lnSpc>
                <a:spcPct val="100000"/>
              </a:lnSpc>
              <a:spcBef>
                <a:spcPts val="0"/>
              </a:spcBef>
              <a:spcAft>
                <a:spcPts val="0"/>
              </a:spcAft>
              <a:buNone/>
            </a:pPr>
            <a:endParaRPr sz="1400" b="0" i="0" u="none" strike="noStrike" cap="none">
              <a:solidFill>
                <a:srgbClr val="3F3F3F"/>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Definición, clasificación, principios, técnicas, equipos y medidas de seguridad de las siguientes operaciones preliminares: molienda, tamizado, secado, calcinación, digestión, fusión, extracción y dilución.</a:t>
            </a:r>
            <a:endParaRPr/>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Haz clic para volver </a:t>
            </a:r>
            <a:endParaRPr sz="1400" b="0" i="0" u="none" strike="noStrike" cap="none">
              <a:solidFill>
                <a:srgbClr val="3F3F3F"/>
              </a:solidFill>
              <a:latin typeface="Open Sans"/>
              <a:ea typeface="Open Sans"/>
              <a:cs typeface="Open Sans"/>
              <a:sym typeface="Open Sans"/>
            </a:endParaRPr>
          </a:p>
        </p:txBody>
      </p:sp>
      <p:pic>
        <p:nvPicPr>
          <p:cNvPr id="166" name="Google Shape;166;p165" descr="Icono&#10;&#10;Descripción generada automáticamente"/>
          <p:cNvPicPr preferRelativeResize="0"/>
          <p:nvPr/>
        </p:nvPicPr>
        <p:blipFill rotWithShape="1">
          <a:blip r:embed="rId3">
            <a:alphaModFix/>
          </a:blip>
          <a:srcRect/>
          <a:stretch/>
        </p:blipFill>
        <p:spPr>
          <a:xfrm>
            <a:off x="8525390" y="1839177"/>
            <a:ext cx="530557" cy="658918"/>
          </a:xfrm>
          <a:prstGeom prst="rect">
            <a:avLst/>
          </a:prstGeom>
          <a:noFill/>
          <a:ln>
            <a:noFill/>
          </a:ln>
        </p:spPr>
      </p:pic>
      <p:pic>
        <p:nvPicPr>
          <p:cNvPr id="167" name="Google Shape;167;p165"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sp>
        <p:nvSpPr>
          <p:cNvPr id="168" name="Google Shape;168;p165"/>
          <p:cNvSpPr txBox="1"/>
          <p:nvPr/>
        </p:nvSpPr>
        <p:spPr>
          <a:xfrm>
            <a:off x="6701552" y="1675931"/>
            <a:ext cx="1056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Objetivo</a:t>
            </a:r>
            <a:endParaRPr/>
          </a:p>
        </p:txBody>
      </p:sp>
      <p:sp>
        <p:nvSpPr>
          <p:cNvPr id="169" name="Google Shape;169;p165"/>
          <p:cNvSpPr txBox="1"/>
          <p:nvPr/>
        </p:nvSpPr>
        <p:spPr>
          <a:xfrm>
            <a:off x="7987939" y="1675933"/>
            <a:ext cx="24330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Contenido temático</a:t>
            </a:r>
            <a:endParaRPr/>
          </a:p>
        </p:txBody>
      </p:sp>
      <p:sp>
        <p:nvSpPr>
          <p:cNvPr id="170" name="Google Shape;170;p165"/>
          <p:cNvSpPr txBox="1"/>
          <p:nvPr/>
        </p:nvSpPr>
        <p:spPr>
          <a:xfrm>
            <a:off x="10218865" y="1685289"/>
            <a:ext cx="14361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Metodología</a:t>
            </a:r>
            <a:endParaRPr/>
          </a:p>
        </p:txBody>
      </p:sp>
      <p:pic>
        <p:nvPicPr>
          <p:cNvPr id="171" name="Google Shape;171;p165" descr="Imagen que contiene Gráfico de embudo&#10;&#10;Descripción generada automáticamente"/>
          <p:cNvPicPr preferRelativeResize="0"/>
          <p:nvPr/>
        </p:nvPicPr>
        <p:blipFill rotWithShape="1">
          <a:blip r:embed="rId5">
            <a:alphaModFix/>
          </a:blip>
          <a:srcRect/>
          <a:stretch/>
        </p:blipFill>
        <p:spPr>
          <a:xfrm>
            <a:off x="8742333" y="1164827"/>
            <a:ext cx="512221" cy="512221"/>
          </a:xfrm>
          <a:prstGeom prst="rect">
            <a:avLst/>
          </a:prstGeom>
          <a:noFill/>
          <a:ln>
            <a:noFill/>
          </a:ln>
        </p:spPr>
      </p:pic>
      <p:pic>
        <p:nvPicPr>
          <p:cNvPr id="172" name="Google Shape;172;p165" descr="Icono&#10;&#10;Descripción generada automáticamente"/>
          <p:cNvPicPr preferRelativeResize="0"/>
          <p:nvPr/>
        </p:nvPicPr>
        <p:blipFill rotWithShape="1">
          <a:blip r:embed="rId6">
            <a:alphaModFix/>
          </a:blip>
          <a:srcRect/>
          <a:stretch/>
        </p:blipFill>
        <p:spPr>
          <a:xfrm>
            <a:off x="10767574" y="1173067"/>
            <a:ext cx="512222" cy="512222"/>
          </a:xfrm>
          <a:prstGeom prst="rect">
            <a:avLst/>
          </a:prstGeom>
          <a:noFill/>
          <a:ln>
            <a:noFill/>
          </a:ln>
        </p:spPr>
      </p:pic>
      <p:pic>
        <p:nvPicPr>
          <p:cNvPr id="173" name="Google Shape;173;p165" descr="Icono&#10;&#10;Descripción generada automáticamente"/>
          <p:cNvPicPr preferRelativeResize="0"/>
          <p:nvPr/>
        </p:nvPicPr>
        <p:blipFill rotWithShape="1">
          <a:blip r:embed="rId7">
            <a:alphaModFix/>
          </a:blip>
          <a:srcRect/>
          <a:stretch/>
        </p:blipFill>
        <p:spPr>
          <a:xfrm>
            <a:off x="6899386" y="1155316"/>
            <a:ext cx="520615" cy="520615"/>
          </a:xfrm>
          <a:prstGeom prst="rect">
            <a:avLst/>
          </a:prstGeom>
          <a:noFill/>
          <a:ln>
            <a:noFill/>
          </a:ln>
        </p:spPr>
      </p:pic>
      <p:grpSp>
        <p:nvGrpSpPr>
          <p:cNvPr id="174" name="Google Shape;174;p165"/>
          <p:cNvGrpSpPr/>
          <p:nvPr/>
        </p:nvGrpSpPr>
        <p:grpSpPr>
          <a:xfrm>
            <a:off x="6442574" y="1604811"/>
            <a:ext cx="1383741" cy="372489"/>
            <a:chOff x="4042" y="3636"/>
            <a:chExt cx="2925" cy="565"/>
          </a:xfrm>
        </p:grpSpPr>
        <p:cxnSp>
          <p:nvCxnSpPr>
            <p:cNvPr id="175" name="Google Shape;175;p165"/>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176" name="Google Shape;176;p165"/>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177" name="Google Shape;177;p165"/>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grpSp>
        <p:nvGrpSpPr>
          <p:cNvPr id="178" name="Google Shape;178;p165"/>
          <p:cNvGrpSpPr/>
          <p:nvPr/>
        </p:nvGrpSpPr>
        <p:grpSpPr>
          <a:xfrm>
            <a:off x="7951486" y="1604811"/>
            <a:ext cx="2076147" cy="372489"/>
            <a:chOff x="4042" y="3636"/>
            <a:chExt cx="2925" cy="565"/>
          </a:xfrm>
        </p:grpSpPr>
        <p:cxnSp>
          <p:nvCxnSpPr>
            <p:cNvPr id="179" name="Google Shape;179;p165"/>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180" name="Google Shape;180;p165"/>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181" name="Google Shape;181;p165"/>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grpSp>
        <p:nvGrpSpPr>
          <p:cNvPr id="182" name="Google Shape;182;p165"/>
          <p:cNvGrpSpPr/>
          <p:nvPr/>
        </p:nvGrpSpPr>
        <p:grpSpPr>
          <a:xfrm>
            <a:off x="10148741" y="1592971"/>
            <a:ext cx="1570897" cy="372489"/>
            <a:chOff x="4042" y="3636"/>
            <a:chExt cx="2925" cy="565"/>
          </a:xfrm>
        </p:grpSpPr>
        <p:cxnSp>
          <p:nvCxnSpPr>
            <p:cNvPr id="183" name="Google Shape;183;p165"/>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184" name="Google Shape;184;p165"/>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185" name="Google Shape;185;p165"/>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pic>
        <p:nvPicPr>
          <p:cNvPr id="186" name="Google Shape;186;p165" descr="Imagen que contiene Sitio web&#10;&#10;Descripción generada automáticamente"/>
          <p:cNvPicPr preferRelativeResize="0"/>
          <p:nvPr/>
        </p:nvPicPr>
        <p:blipFill rotWithShape="1">
          <a:blip r:embed="rId8">
            <a:alphaModFix/>
          </a:blip>
          <a:srcRect/>
          <a:stretch/>
        </p:blipFill>
        <p:spPr>
          <a:xfrm>
            <a:off x="10105093" y="5325459"/>
            <a:ext cx="1546469" cy="536388"/>
          </a:xfrm>
          <a:prstGeom prst="rect">
            <a:avLst/>
          </a:prstGeom>
          <a:noFill/>
          <a:ln>
            <a:noFill/>
          </a:ln>
        </p:spPr>
      </p:pic>
      <p:pic>
        <p:nvPicPr>
          <p:cNvPr id="187" name="Google Shape;187;p165" descr="Icono&#10;&#10;Descripción generada automáticamente"/>
          <p:cNvPicPr preferRelativeResize="0"/>
          <p:nvPr/>
        </p:nvPicPr>
        <p:blipFill rotWithShape="1">
          <a:blip r:embed="rId3">
            <a:alphaModFix/>
          </a:blip>
          <a:srcRect/>
          <a:stretch/>
        </p:blipFill>
        <p:spPr>
          <a:xfrm>
            <a:off x="10934190" y="5430270"/>
            <a:ext cx="530557" cy="6589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205"/>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8" name="Google Shape;1098;p205"/>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099" name="Google Shape;1099;p205"/>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0" name="Google Shape;1100;p205"/>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101" name="Google Shape;1101;p205"/>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102" name="Google Shape;1102;p205"/>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103" name="Google Shape;1103;p205"/>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4" name="Google Shape;1104;p205"/>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105" name="Google Shape;1105;p205"/>
          <p:cNvSpPr/>
          <p:nvPr/>
        </p:nvSpPr>
        <p:spPr>
          <a:xfrm>
            <a:off x="5829877" y="2631161"/>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6" name="Google Shape;1106;p205"/>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107" name="Google Shape;1107;p205"/>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8" name="Google Shape;1108;p205"/>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109" name="Google Shape;1109;p205" descr="Icono&#10;&#10;Descripción generada automáticamente"/>
          <p:cNvPicPr preferRelativeResize="0"/>
          <p:nvPr/>
        </p:nvPicPr>
        <p:blipFill rotWithShape="1">
          <a:blip r:embed="rId4">
            <a:alphaModFix/>
          </a:blip>
          <a:srcRect/>
          <a:stretch/>
        </p:blipFill>
        <p:spPr>
          <a:xfrm>
            <a:off x="7293038" y="2829872"/>
            <a:ext cx="434340" cy="539422"/>
          </a:xfrm>
          <a:prstGeom prst="rect">
            <a:avLst/>
          </a:prstGeom>
          <a:noFill/>
          <a:ln>
            <a:noFill/>
          </a:ln>
        </p:spPr>
      </p:pic>
      <p:sp>
        <p:nvSpPr>
          <p:cNvPr id="1110" name="Google Shape;1110;p205"/>
          <p:cNvSpPr/>
          <p:nvPr/>
        </p:nvSpPr>
        <p:spPr>
          <a:xfrm>
            <a:off x="3036462" y="3843087"/>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1" name="Google Shape;1111;p205"/>
          <p:cNvSpPr txBox="1"/>
          <p:nvPr/>
        </p:nvSpPr>
        <p:spPr>
          <a:xfrm>
            <a:off x="3021859" y="424440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sp>
        <p:nvSpPr>
          <p:cNvPr id="1112" name="Google Shape;1112;p205"/>
          <p:cNvSpPr/>
          <p:nvPr/>
        </p:nvSpPr>
        <p:spPr>
          <a:xfrm>
            <a:off x="3643952" y="3495583"/>
            <a:ext cx="7708279" cy="2353586"/>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3" name="Google Shape;1113;p205"/>
          <p:cNvSpPr/>
          <p:nvPr/>
        </p:nvSpPr>
        <p:spPr>
          <a:xfrm>
            <a:off x="3436359" y="3324880"/>
            <a:ext cx="3592238" cy="576559"/>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4" name="Google Shape;1114;p205"/>
          <p:cNvSpPr txBox="1"/>
          <p:nvPr/>
        </p:nvSpPr>
        <p:spPr>
          <a:xfrm>
            <a:off x="3122455" y="3350923"/>
            <a:ext cx="406173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de ácidos en descomposición de materia orgánica </a:t>
            </a:r>
            <a:endParaRPr sz="1400" b="1" i="0" u="none" strike="noStrike" cap="none">
              <a:solidFill>
                <a:srgbClr val="3F3F3F"/>
              </a:solidFill>
              <a:latin typeface="Open Sans"/>
              <a:ea typeface="Open Sans"/>
              <a:cs typeface="Open Sans"/>
              <a:sym typeface="Open Sans"/>
            </a:endParaRPr>
          </a:p>
        </p:txBody>
      </p:sp>
      <p:sp>
        <p:nvSpPr>
          <p:cNvPr id="1115" name="Google Shape;1115;p205">
            <a:hlinkClick r:id="" action="ppaction://hlinkshowjump?jump=lastslide"/>
          </p:cNvPr>
          <p:cNvSpPr/>
          <p:nvPr/>
        </p:nvSpPr>
        <p:spPr>
          <a:xfrm>
            <a:off x="8478151" y="56663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6" name="Google Shape;1116;p205">
            <a:hlinkClick r:id="" action="ppaction://hlinkshowjump?jump=lastslide"/>
          </p:cNvPr>
          <p:cNvSpPr/>
          <p:nvPr/>
        </p:nvSpPr>
        <p:spPr>
          <a:xfrm flipH="1">
            <a:off x="7904342" y="566949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7" name="Google Shape;1117;p205"/>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118" name="Google Shape;1118;p205"/>
          <p:cNvSpPr txBox="1"/>
          <p:nvPr/>
        </p:nvSpPr>
        <p:spPr>
          <a:xfrm>
            <a:off x="3733955" y="4130006"/>
            <a:ext cx="7438276"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Ácido nítrico:</a:t>
            </a:r>
            <a:r>
              <a:rPr lang="es-ES" sz="1400" b="0" i="0" u="none" strike="noStrike" cap="none">
                <a:solidFill>
                  <a:srgbClr val="3F3F3F"/>
                </a:solidFill>
                <a:latin typeface="Open Sans"/>
                <a:ea typeface="Open Sans"/>
                <a:cs typeface="Open Sans"/>
                <a:sym typeface="Open Sans"/>
              </a:rPr>
              <a:t>  Apropiado para desintegrar muestras orgánicas. Podría aplicarse en pruebas de orina (ácido nítrico hirviendo), prueba en hígado y suero (manejo repetitivo con ácido nítrico). De todas formas, normalmente el ácido nítrico ha sido utilizado con el reactivo ácido perclórico, con el fin de hacer oxidación de la materia orgánica en buena parte del universo de muestras.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119" name="Google Shape;1119;p205" descr="Icono&#10;&#10;Descripción generada automáticamente"/>
          <p:cNvPicPr preferRelativeResize="0"/>
          <p:nvPr/>
        </p:nvPicPr>
        <p:blipFill rotWithShape="1">
          <a:blip r:embed="rId4">
            <a:alphaModFix/>
          </a:blip>
          <a:srcRect/>
          <a:stretch/>
        </p:blipFill>
        <p:spPr>
          <a:xfrm>
            <a:off x="8480434" y="5828914"/>
            <a:ext cx="434340" cy="53942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206"/>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6" name="Google Shape;1126;p206"/>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127" name="Google Shape;1127;p206"/>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8" name="Google Shape;1128;p206"/>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129" name="Google Shape;1129;p206"/>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130" name="Google Shape;1130;p206"/>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131" name="Google Shape;1131;p206"/>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2" name="Google Shape;1132;p206"/>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133" name="Google Shape;1133;p206"/>
          <p:cNvSpPr/>
          <p:nvPr/>
        </p:nvSpPr>
        <p:spPr>
          <a:xfrm>
            <a:off x="5829877" y="2631161"/>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4" name="Google Shape;1134;p206"/>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135" name="Google Shape;1135;p206"/>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6" name="Google Shape;1136;p206"/>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137" name="Google Shape;1137;p206" descr="Icono&#10;&#10;Descripción generada automáticamente"/>
          <p:cNvPicPr preferRelativeResize="0"/>
          <p:nvPr/>
        </p:nvPicPr>
        <p:blipFill rotWithShape="1">
          <a:blip r:embed="rId4">
            <a:alphaModFix/>
          </a:blip>
          <a:srcRect/>
          <a:stretch/>
        </p:blipFill>
        <p:spPr>
          <a:xfrm>
            <a:off x="7293038" y="2829872"/>
            <a:ext cx="434340" cy="539422"/>
          </a:xfrm>
          <a:prstGeom prst="rect">
            <a:avLst/>
          </a:prstGeom>
          <a:noFill/>
          <a:ln>
            <a:noFill/>
          </a:ln>
        </p:spPr>
      </p:pic>
      <p:sp>
        <p:nvSpPr>
          <p:cNvPr id="1138" name="Google Shape;1138;p206"/>
          <p:cNvSpPr/>
          <p:nvPr/>
        </p:nvSpPr>
        <p:spPr>
          <a:xfrm>
            <a:off x="3036462" y="3843087"/>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9" name="Google Shape;1139;p206"/>
          <p:cNvSpPr txBox="1"/>
          <p:nvPr/>
        </p:nvSpPr>
        <p:spPr>
          <a:xfrm>
            <a:off x="3021859" y="424440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sp>
        <p:nvSpPr>
          <p:cNvPr id="1140" name="Google Shape;1140;p206"/>
          <p:cNvSpPr/>
          <p:nvPr/>
        </p:nvSpPr>
        <p:spPr>
          <a:xfrm>
            <a:off x="3643952" y="3495583"/>
            <a:ext cx="7708279" cy="2353586"/>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1" name="Google Shape;1141;p206"/>
          <p:cNvSpPr/>
          <p:nvPr/>
        </p:nvSpPr>
        <p:spPr>
          <a:xfrm>
            <a:off x="3436359" y="3324880"/>
            <a:ext cx="3592238" cy="576559"/>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2" name="Google Shape;1142;p206"/>
          <p:cNvSpPr txBox="1"/>
          <p:nvPr/>
        </p:nvSpPr>
        <p:spPr>
          <a:xfrm>
            <a:off x="3122455" y="3350923"/>
            <a:ext cx="406173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de ácidos en descomposición de materia orgánica </a:t>
            </a:r>
            <a:endParaRPr sz="1400" b="1" i="0" u="none" strike="noStrike" cap="none">
              <a:solidFill>
                <a:srgbClr val="3F3F3F"/>
              </a:solidFill>
              <a:latin typeface="Open Sans"/>
              <a:ea typeface="Open Sans"/>
              <a:cs typeface="Open Sans"/>
              <a:sym typeface="Open Sans"/>
            </a:endParaRPr>
          </a:p>
        </p:txBody>
      </p:sp>
      <p:sp>
        <p:nvSpPr>
          <p:cNvPr id="1143" name="Google Shape;1143;p206">
            <a:hlinkClick r:id="" action="ppaction://hlinkshowjump?jump=lastslide"/>
          </p:cNvPr>
          <p:cNvSpPr/>
          <p:nvPr/>
        </p:nvSpPr>
        <p:spPr>
          <a:xfrm>
            <a:off x="8478151" y="56663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4" name="Google Shape;1144;p206">
            <a:hlinkClick r:id="" action="ppaction://hlinkshowjump?jump=lastslide"/>
          </p:cNvPr>
          <p:cNvSpPr/>
          <p:nvPr/>
        </p:nvSpPr>
        <p:spPr>
          <a:xfrm flipH="1">
            <a:off x="7904342" y="566949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45" name="Google Shape;1145;p206"/>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146" name="Google Shape;1146;p206"/>
          <p:cNvSpPr txBox="1"/>
          <p:nvPr/>
        </p:nvSpPr>
        <p:spPr>
          <a:xfrm>
            <a:off x="3733955" y="4130006"/>
            <a:ext cx="7438200" cy="1385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Ácido perclórico:</a:t>
            </a:r>
            <a:r>
              <a:rPr lang="es-ES" sz="1400" b="0" i="0" u="none" strike="noStrike" cap="none">
                <a:solidFill>
                  <a:srgbClr val="3F3F3F"/>
                </a:solidFill>
                <a:latin typeface="Open Sans"/>
                <a:ea typeface="Open Sans"/>
                <a:cs typeface="Open Sans"/>
                <a:sym typeface="Open Sans"/>
              </a:rPr>
              <a:t>  concentrado, así como a altas temperaturas, es considerado un oxidante sumamente poderoso. Utilizado en forma individual, para realizar oxidación de la materia orgánica, habría la posibilidad de producir explosiones poderosas. Las descomposiciones con perclórico ácido se realizan mezclando ácido perclórico y ácido nítrico en grandes cantidades.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147" name="Google Shape;1147;p206" descr="Icono&#10;&#10;Descripción generada automáticamente"/>
          <p:cNvPicPr preferRelativeResize="0"/>
          <p:nvPr/>
        </p:nvPicPr>
        <p:blipFill rotWithShape="1">
          <a:blip r:embed="rId4">
            <a:alphaModFix/>
          </a:blip>
          <a:srcRect/>
          <a:stretch/>
        </p:blipFill>
        <p:spPr>
          <a:xfrm>
            <a:off x="8480434" y="5828914"/>
            <a:ext cx="434340" cy="53942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207"/>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4" name="Google Shape;1154;p207"/>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155" name="Google Shape;1155;p207"/>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6" name="Google Shape;1156;p207"/>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157" name="Google Shape;1157;p207"/>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158" name="Google Shape;1158;p207"/>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159" name="Google Shape;1159;p207"/>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0" name="Google Shape;1160;p207"/>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161" name="Google Shape;1161;p207"/>
          <p:cNvSpPr/>
          <p:nvPr/>
        </p:nvSpPr>
        <p:spPr>
          <a:xfrm>
            <a:off x="5829877" y="2631161"/>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2" name="Google Shape;1162;p207"/>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163" name="Google Shape;1163;p207"/>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4" name="Google Shape;1164;p207"/>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165" name="Google Shape;1165;p207" descr="Icono&#10;&#10;Descripción generada automáticamente"/>
          <p:cNvPicPr preferRelativeResize="0"/>
          <p:nvPr/>
        </p:nvPicPr>
        <p:blipFill rotWithShape="1">
          <a:blip r:embed="rId4">
            <a:alphaModFix/>
          </a:blip>
          <a:srcRect/>
          <a:stretch/>
        </p:blipFill>
        <p:spPr>
          <a:xfrm>
            <a:off x="7293038" y="2829872"/>
            <a:ext cx="434340" cy="539422"/>
          </a:xfrm>
          <a:prstGeom prst="rect">
            <a:avLst/>
          </a:prstGeom>
          <a:noFill/>
          <a:ln>
            <a:noFill/>
          </a:ln>
        </p:spPr>
      </p:pic>
      <p:sp>
        <p:nvSpPr>
          <p:cNvPr id="1166" name="Google Shape;1166;p207"/>
          <p:cNvSpPr/>
          <p:nvPr/>
        </p:nvSpPr>
        <p:spPr>
          <a:xfrm>
            <a:off x="3036462" y="3843087"/>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7" name="Google Shape;1167;p207"/>
          <p:cNvSpPr txBox="1"/>
          <p:nvPr/>
        </p:nvSpPr>
        <p:spPr>
          <a:xfrm>
            <a:off x="3021859" y="424440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sp>
        <p:nvSpPr>
          <p:cNvPr id="1168" name="Google Shape;1168;p207"/>
          <p:cNvSpPr/>
          <p:nvPr/>
        </p:nvSpPr>
        <p:spPr>
          <a:xfrm>
            <a:off x="3643952" y="3495583"/>
            <a:ext cx="7708279" cy="2353586"/>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69" name="Google Shape;1169;p207"/>
          <p:cNvSpPr/>
          <p:nvPr/>
        </p:nvSpPr>
        <p:spPr>
          <a:xfrm>
            <a:off x="3436359" y="3324880"/>
            <a:ext cx="3592238" cy="576559"/>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0" name="Google Shape;1170;p207"/>
          <p:cNvSpPr txBox="1"/>
          <p:nvPr/>
        </p:nvSpPr>
        <p:spPr>
          <a:xfrm>
            <a:off x="3122455" y="3350923"/>
            <a:ext cx="406173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de ácidos en descomposición de materia orgánica </a:t>
            </a:r>
            <a:endParaRPr sz="1400" b="1" i="0" u="none" strike="noStrike" cap="none">
              <a:solidFill>
                <a:srgbClr val="3F3F3F"/>
              </a:solidFill>
              <a:latin typeface="Open Sans"/>
              <a:ea typeface="Open Sans"/>
              <a:cs typeface="Open Sans"/>
              <a:sym typeface="Open Sans"/>
            </a:endParaRPr>
          </a:p>
        </p:txBody>
      </p:sp>
      <p:sp>
        <p:nvSpPr>
          <p:cNvPr id="1171" name="Google Shape;1171;p207">
            <a:hlinkClick r:id="" action="ppaction://hlinkshowjump?jump=lastslide"/>
          </p:cNvPr>
          <p:cNvSpPr/>
          <p:nvPr/>
        </p:nvSpPr>
        <p:spPr>
          <a:xfrm>
            <a:off x="8478151" y="56663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2" name="Google Shape;1172;p207">
            <a:hlinkClick r:id="" action="ppaction://hlinkshowjump?jump=lastslide"/>
          </p:cNvPr>
          <p:cNvSpPr/>
          <p:nvPr/>
        </p:nvSpPr>
        <p:spPr>
          <a:xfrm flipH="1">
            <a:off x="7904342" y="566949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3" name="Google Shape;1173;p207"/>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174" name="Google Shape;1174;p207"/>
          <p:cNvSpPr txBox="1"/>
          <p:nvPr/>
        </p:nvSpPr>
        <p:spPr>
          <a:xfrm>
            <a:off x="3733955" y="4130006"/>
            <a:ext cx="7438276"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Ácido sulfúrico:   </a:t>
            </a:r>
            <a:r>
              <a:rPr lang="es-ES" sz="1400" b="0" i="0" u="none" strike="noStrike" cap="none">
                <a:solidFill>
                  <a:srgbClr val="3F3F3F"/>
                </a:solidFill>
                <a:latin typeface="Open Sans"/>
                <a:ea typeface="Open Sans"/>
                <a:cs typeface="Open Sans"/>
                <a:sym typeface="Open Sans"/>
              </a:rPr>
              <a:t>Solo cuando es expuesto a altas temperaturas aparecen sus propiedades oxidantes. Al ser un deshidratante extraordinario, su solo consumo, deriva en un remanente negro de material carbonáceos difícil de manejar. Por lo anterior, frecuentemente se utiliza simultáneamente con varias sustancias como peróxido de hidrógeno o ácido nítrico, al adicionar estos reactivos se genera un efecto de aceleración de la descomposición, que normalmente es una reacción lenta</a:t>
            </a:r>
            <a:r>
              <a:rPr lang="es-ES" sz="1400" b="0" i="0" u="none" strike="noStrike" cap="none">
                <a:solidFill>
                  <a:srgbClr val="000000"/>
                </a:solidFill>
                <a:latin typeface="Arial"/>
                <a:ea typeface="Arial"/>
                <a:cs typeface="Arial"/>
                <a:sym typeface="Arial"/>
              </a:rPr>
              <a:t>. </a:t>
            </a:r>
            <a:endParaRPr/>
          </a:p>
        </p:txBody>
      </p:sp>
      <p:pic>
        <p:nvPicPr>
          <p:cNvPr id="1175" name="Google Shape;1175;p207" descr="Icono&#10;&#10;Descripción generada automáticamente"/>
          <p:cNvPicPr preferRelativeResize="0"/>
          <p:nvPr/>
        </p:nvPicPr>
        <p:blipFill rotWithShape="1">
          <a:blip r:embed="rId4">
            <a:alphaModFix/>
          </a:blip>
          <a:srcRect/>
          <a:stretch/>
        </p:blipFill>
        <p:spPr>
          <a:xfrm>
            <a:off x="8480434" y="5828914"/>
            <a:ext cx="434340" cy="53942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208"/>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2" name="Google Shape;1182;p208"/>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183" name="Google Shape;1183;p208"/>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4" name="Google Shape;1184;p208"/>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185" name="Google Shape;1185;p208"/>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186" name="Google Shape;1186;p208"/>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187" name="Google Shape;1187;p208"/>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88" name="Google Shape;1188;p208"/>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189" name="Google Shape;1189;p208"/>
          <p:cNvSpPr/>
          <p:nvPr/>
        </p:nvSpPr>
        <p:spPr>
          <a:xfrm>
            <a:off x="5829877" y="2631161"/>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0" name="Google Shape;1190;p208"/>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191" name="Google Shape;1191;p208"/>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2" name="Google Shape;1192;p208"/>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193" name="Google Shape;1193;p208" descr="Icono&#10;&#10;Descripción generada automáticamente"/>
          <p:cNvPicPr preferRelativeResize="0"/>
          <p:nvPr/>
        </p:nvPicPr>
        <p:blipFill rotWithShape="1">
          <a:blip r:embed="rId4">
            <a:alphaModFix/>
          </a:blip>
          <a:srcRect/>
          <a:stretch/>
        </p:blipFill>
        <p:spPr>
          <a:xfrm>
            <a:off x="7293038" y="2829872"/>
            <a:ext cx="434340" cy="539422"/>
          </a:xfrm>
          <a:prstGeom prst="rect">
            <a:avLst/>
          </a:prstGeom>
          <a:noFill/>
          <a:ln>
            <a:noFill/>
          </a:ln>
        </p:spPr>
      </p:pic>
      <p:sp>
        <p:nvSpPr>
          <p:cNvPr id="1194" name="Google Shape;1194;p208"/>
          <p:cNvSpPr/>
          <p:nvPr/>
        </p:nvSpPr>
        <p:spPr>
          <a:xfrm>
            <a:off x="3036462" y="3843087"/>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5" name="Google Shape;1195;p208"/>
          <p:cNvSpPr txBox="1"/>
          <p:nvPr/>
        </p:nvSpPr>
        <p:spPr>
          <a:xfrm>
            <a:off x="3021859" y="424440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sp>
        <p:nvSpPr>
          <p:cNvPr id="1196" name="Google Shape;1196;p208"/>
          <p:cNvSpPr/>
          <p:nvPr/>
        </p:nvSpPr>
        <p:spPr>
          <a:xfrm>
            <a:off x="3643952" y="3495583"/>
            <a:ext cx="7708279" cy="2353586"/>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7" name="Google Shape;1197;p208"/>
          <p:cNvSpPr/>
          <p:nvPr/>
        </p:nvSpPr>
        <p:spPr>
          <a:xfrm>
            <a:off x="3436359" y="3324880"/>
            <a:ext cx="3592238" cy="576559"/>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8" name="Google Shape;1198;p208"/>
          <p:cNvSpPr txBox="1"/>
          <p:nvPr/>
        </p:nvSpPr>
        <p:spPr>
          <a:xfrm>
            <a:off x="3122455" y="3350923"/>
            <a:ext cx="406173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de ácidos en descomposición de materia orgánica </a:t>
            </a:r>
            <a:endParaRPr sz="1400" b="1" i="0" u="none" strike="noStrike" cap="none">
              <a:solidFill>
                <a:srgbClr val="3F3F3F"/>
              </a:solidFill>
              <a:latin typeface="Open Sans"/>
              <a:ea typeface="Open Sans"/>
              <a:cs typeface="Open Sans"/>
              <a:sym typeface="Open Sans"/>
            </a:endParaRPr>
          </a:p>
        </p:txBody>
      </p:sp>
      <p:sp>
        <p:nvSpPr>
          <p:cNvPr id="1199" name="Google Shape;1199;p208">
            <a:hlinkClick r:id="" action="ppaction://hlinkshowjump?jump=lastslide"/>
          </p:cNvPr>
          <p:cNvSpPr/>
          <p:nvPr/>
        </p:nvSpPr>
        <p:spPr>
          <a:xfrm>
            <a:off x="8478151" y="56663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00" name="Google Shape;1200;p208">
            <a:hlinkClick r:id="" action="ppaction://hlinkshowjump?jump=lastslide"/>
          </p:cNvPr>
          <p:cNvSpPr/>
          <p:nvPr/>
        </p:nvSpPr>
        <p:spPr>
          <a:xfrm flipH="1">
            <a:off x="7904342" y="566949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01" name="Google Shape;1201;p208"/>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202" name="Google Shape;1202;p208"/>
          <p:cNvSpPr txBox="1"/>
          <p:nvPr/>
        </p:nvSpPr>
        <p:spPr>
          <a:xfrm>
            <a:off x="3733955" y="4130006"/>
            <a:ext cx="7438276" cy="160043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ácido sulfúrico hace precipitar el plomo, por lo tanto, en los análisis en los que se debe determinar este elemento no se debe usar este ácido. Así mismo, impulsa el sulfato de calcio, como se conoce, tiene el poder de obstruir otros metales.  El ácido sulfúrico alcanza un alto nivel de ebullición de los ácidos empleados.  Esta implicación se considera de valor cuando lo esperado es retirar elementos traza del resto de componentes volátiles en una mezcla en descomposición.  (por ejemplo, cloro y flúor).</a:t>
            </a:r>
            <a:endParaRPr/>
          </a:p>
          <a:p>
            <a:pPr marL="0" marR="0" lvl="0" indent="0" algn="just"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 </a:t>
            </a:r>
            <a:endParaRPr/>
          </a:p>
        </p:txBody>
      </p:sp>
      <p:pic>
        <p:nvPicPr>
          <p:cNvPr id="1203" name="Google Shape;1203;p208" descr="Icono&#10;&#10;Descripción generada automáticamente"/>
          <p:cNvPicPr preferRelativeResize="0"/>
          <p:nvPr/>
        </p:nvPicPr>
        <p:blipFill rotWithShape="1">
          <a:blip r:embed="rId4">
            <a:alphaModFix/>
          </a:blip>
          <a:srcRect/>
          <a:stretch/>
        </p:blipFill>
        <p:spPr>
          <a:xfrm>
            <a:off x="8480434" y="5828914"/>
            <a:ext cx="434340" cy="53942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209"/>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0" name="Google Shape;1210;p209"/>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211" name="Google Shape;1211;p209"/>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2" name="Google Shape;1212;p209"/>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213" name="Google Shape;1213;p209"/>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214" name="Google Shape;1214;p209"/>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215" name="Google Shape;1215;p209"/>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6" name="Google Shape;1216;p209"/>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217" name="Google Shape;1217;p209"/>
          <p:cNvSpPr/>
          <p:nvPr/>
        </p:nvSpPr>
        <p:spPr>
          <a:xfrm>
            <a:off x="5829877" y="2631161"/>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18" name="Google Shape;1218;p209"/>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219" name="Google Shape;1219;p209"/>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0" name="Google Shape;1220;p209"/>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221" name="Google Shape;1221;p209" descr="Icono&#10;&#10;Descripción generada automáticamente"/>
          <p:cNvPicPr preferRelativeResize="0"/>
          <p:nvPr/>
        </p:nvPicPr>
        <p:blipFill rotWithShape="1">
          <a:blip r:embed="rId4">
            <a:alphaModFix/>
          </a:blip>
          <a:srcRect/>
          <a:stretch/>
        </p:blipFill>
        <p:spPr>
          <a:xfrm>
            <a:off x="7293038" y="2829872"/>
            <a:ext cx="434340" cy="539422"/>
          </a:xfrm>
          <a:prstGeom prst="rect">
            <a:avLst/>
          </a:prstGeom>
          <a:noFill/>
          <a:ln>
            <a:noFill/>
          </a:ln>
        </p:spPr>
      </p:pic>
      <p:sp>
        <p:nvSpPr>
          <p:cNvPr id="1222" name="Google Shape;1222;p209"/>
          <p:cNvSpPr/>
          <p:nvPr/>
        </p:nvSpPr>
        <p:spPr>
          <a:xfrm>
            <a:off x="3036462" y="3843087"/>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3" name="Google Shape;1223;p209"/>
          <p:cNvSpPr txBox="1"/>
          <p:nvPr/>
        </p:nvSpPr>
        <p:spPr>
          <a:xfrm>
            <a:off x="3021859" y="424440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sp>
        <p:nvSpPr>
          <p:cNvPr id="1224" name="Google Shape;1224;p209"/>
          <p:cNvSpPr/>
          <p:nvPr/>
        </p:nvSpPr>
        <p:spPr>
          <a:xfrm>
            <a:off x="3643952" y="3495583"/>
            <a:ext cx="7708279" cy="2353586"/>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5" name="Google Shape;1225;p209"/>
          <p:cNvSpPr/>
          <p:nvPr/>
        </p:nvSpPr>
        <p:spPr>
          <a:xfrm>
            <a:off x="3436359" y="3324880"/>
            <a:ext cx="3592238" cy="576559"/>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6" name="Google Shape;1226;p209"/>
          <p:cNvSpPr txBox="1"/>
          <p:nvPr/>
        </p:nvSpPr>
        <p:spPr>
          <a:xfrm>
            <a:off x="3122455" y="3350923"/>
            <a:ext cx="406173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de ácidos en descomposición de materia orgánica </a:t>
            </a:r>
            <a:endParaRPr sz="1400" b="1" i="0" u="none" strike="noStrike" cap="none">
              <a:solidFill>
                <a:srgbClr val="3F3F3F"/>
              </a:solidFill>
              <a:latin typeface="Open Sans"/>
              <a:ea typeface="Open Sans"/>
              <a:cs typeface="Open Sans"/>
              <a:sym typeface="Open Sans"/>
            </a:endParaRPr>
          </a:p>
        </p:txBody>
      </p:sp>
      <p:sp>
        <p:nvSpPr>
          <p:cNvPr id="1227" name="Google Shape;1227;p209">
            <a:hlinkClick r:id="" action="ppaction://hlinkshowjump?jump=lastslide"/>
          </p:cNvPr>
          <p:cNvSpPr/>
          <p:nvPr/>
        </p:nvSpPr>
        <p:spPr>
          <a:xfrm>
            <a:off x="8478151" y="56663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8" name="Google Shape;1228;p209">
            <a:hlinkClick r:id="" action="ppaction://hlinkshowjump?jump=lastslide"/>
          </p:cNvPr>
          <p:cNvSpPr/>
          <p:nvPr/>
        </p:nvSpPr>
        <p:spPr>
          <a:xfrm flipH="1">
            <a:off x="7904342" y="566949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9" name="Google Shape;1229;p209"/>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230" name="Google Shape;1230;p209"/>
          <p:cNvSpPr txBox="1"/>
          <p:nvPr/>
        </p:nvSpPr>
        <p:spPr>
          <a:xfrm>
            <a:off x="3733955" y="4130006"/>
            <a:ext cx="7438200" cy="1385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Agua regia.</a:t>
            </a:r>
            <a:r>
              <a:rPr lang="es-ES" sz="1400" b="0" i="0" u="none" strike="noStrike" cap="none">
                <a:solidFill>
                  <a:srgbClr val="3F3F3F"/>
                </a:solidFill>
                <a:latin typeface="Open Sans"/>
                <a:ea typeface="Open Sans"/>
                <a:cs typeface="Open Sans"/>
                <a:sym typeface="Open Sans"/>
              </a:rPr>
              <a:t> Est</a:t>
            </a:r>
            <a:r>
              <a:rPr lang="es-ES">
                <a:solidFill>
                  <a:srgbClr val="3F3F3F"/>
                </a:solidFill>
                <a:latin typeface="Open Sans"/>
                <a:ea typeface="Open Sans"/>
                <a:cs typeface="Open Sans"/>
                <a:sym typeface="Open Sans"/>
              </a:rPr>
              <a:t>á</a:t>
            </a:r>
            <a:r>
              <a:rPr lang="es-ES" sz="1400" b="0" i="0" u="none" strike="noStrike" cap="none">
                <a:solidFill>
                  <a:srgbClr val="3F3F3F"/>
                </a:solidFill>
                <a:latin typeface="Open Sans"/>
                <a:ea typeface="Open Sans"/>
                <a:cs typeface="Open Sans"/>
                <a:sym typeface="Open Sans"/>
              </a:rPr>
              <a:t> compuesta por una parte de Ácido nítrico (HNO3), en 3 partes de ácido clorhídrico (HCl). No es frecuente su uso en procesos de descomposición de muestras orgánicas. A pesar de esto, se usa exitosamente en análisis de casos de muestras biológicas o muestras ambientales como, por ejemplo, los análisis de traza de elementos metales contenidos en suelos y en sedimentos.</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 </a:t>
            </a:r>
            <a:endParaRPr/>
          </a:p>
        </p:txBody>
      </p:sp>
      <p:pic>
        <p:nvPicPr>
          <p:cNvPr id="1231" name="Google Shape;1231;p209" descr="Icono&#10;&#10;Descripción generada automáticamente"/>
          <p:cNvPicPr preferRelativeResize="0"/>
          <p:nvPr/>
        </p:nvPicPr>
        <p:blipFill rotWithShape="1">
          <a:blip r:embed="rId4">
            <a:alphaModFix/>
          </a:blip>
          <a:srcRect/>
          <a:stretch/>
        </p:blipFill>
        <p:spPr>
          <a:xfrm>
            <a:off x="8480434" y="5828914"/>
            <a:ext cx="434340" cy="53942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210"/>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8" name="Google Shape;1238;p210"/>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239" name="Google Shape;1239;p210"/>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0" name="Google Shape;1240;p210"/>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241" name="Google Shape;1241;p210"/>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242" name="Google Shape;1242;p210"/>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243" name="Google Shape;1243;p210"/>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4" name="Google Shape;1244;p210"/>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245" name="Google Shape;1245;p210"/>
          <p:cNvSpPr/>
          <p:nvPr/>
        </p:nvSpPr>
        <p:spPr>
          <a:xfrm>
            <a:off x="5829877" y="2631161"/>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6" name="Google Shape;1246;p210"/>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247" name="Google Shape;1247;p210"/>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8" name="Google Shape;1248;p210"/>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249" name="Google Shape;1249;p210" descr="Icono&#10;&#10;Descripción generada automáticamente"/>
          <p:cNvPicPr preferRelativeResize="0"/>
          <p:nvPr/>
        </p:nvPicPr>
        <p:blipFill rotWithShape="1">
          <a:blip r:embed="rId4">
            <a:alphaModFix/>
          </a:blip>
          <a:srcRect/>
          <a:stretch/>
        </p:blipFill>
        <p:spPr>
          <a:xfrm>
            <a:off x="7293038" y="2829872"/>
            <a:ext cx="434340" cy="539422"/>
          </a:xfrm>
          <a:prstGeom prst="rect">
            <a:avLst/>
          </a:prstGeom>
          <a:noFill/>
          <a:ln>
            <a:noFill/>
          </a:ln>
        </p:spPr>
      </p:pic>
      <p:sp>
        <p:nvSpPr>
          <p:cNvPr id="1250" name="Google Shape;1250;p210"/>
          <p:cNvSpPr/>
          <p:nvPr/>
        </p:nvSpPr>
        <p:spPr>
          <a:xfrm>
            <a:off x="3036462" y="3843087"/>
            <a:ext cx="399897" cy="1380441"/>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1" name="Google Shape;1251;p210"/>
          <p:cNvSpPr txBox="1"/>
          <p:nvPr/>
        </p:nvSpPr>
        <p:spPr>
          <a:xfrm>
            <a:off x="3021859" y="4244401"/>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sp>
        <p:nvSpPr>
          <p:cNvPr id="1252" name="Google Shape;1252;p210"/>
          <p:cNvSpPr/>
          <p:nvPr/>
        </p:nvSpPr>
        <p:spPr>
          <a:xfrm>
            <a:off x="3643952" y="3495583"/>
            <a:ext cx="7708279" cy="2353586"/>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3" name="Google Shape;1253;p210"/>
          <p:cNvSpPr/>
          <p:nvPr/>
        </p:nvSpPr>
        <p:spPr>
          <a:xfrm>
            <a:off x="3436359" y="3324880"/>
            <a:ext cx="3592238" cy="576559"/>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4" name="Google Shape;1254;p210"/>
          <p:cNvSpPr txBox="1"/>
          <p:nvPr/>
        </p:nvSpPr>
        <p:spPr>
          <a:xfrm>
            <a:off x="3122455" y="3350923"/>
            <a:ext cx="4061732"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Características de ácidos en descomposición de materia orgánica </a:t>
            </a:r>
            <a:endParaRPr sz="1400" b="1" i="0" u="none" strike="noStrike" cap="none">
              <a:solidFill>
                <a:srgbClr val="3F3F3F"/>
              </a:solidFill>
              <a:latin typeface="Open Sans"/>
              <a:ea typeface="Open Sans"/>
              <a:cs typeface="Open Sans"/>
              <a:sym typeface="Open Sans"/>
            </a:endParaRPr>
          </a:p>
        </p:txBody>
      </p:sp>
      <p:sp>
        <p:nvSpPr>
          <p:cNvPr id="1255" name="Google Shape;1255;p210">
            <a:hlinkClick r:id="" action="ppaction://hlinkshowjump?jump=lastslide"/>
          </p:cNvPr>
          <p:cNvSpPr/>
          <p:nvPr/>
        </p:nvSpPr>
        <p:spPr>
          <a:xfrm>
            <a:off x="8478151" y="56663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6" name="Google Shape;1256;p210">
            <a:hlinkClick r:id="" action="ppaction://hlinkshowjump?jump=lastslide"/>
          </p:cNvPr>
          <p:cNvSpPr/>
          <p:nvPr/>
        </p:nvSpPr>
        <p:spPr>
          <a:xfrm flipH="1">
            <a:off x="7904342" y="566949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7" name="Google Shape;1257;p210"/>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258" name="Google Shape;1258;p210"/>
          <p:cNvSpPr txBox="1"/>
          <p:nvPr/>
        </p:nvSpPr>
        <p:spPr>
          <a:xfrm>
            <a:off x="3733955" y="4007174"/>
            <a:ext cx="7438200" cy="1816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b="1">
                <a:solidFill>
                  <a:srgbClr val="3F3F3F"/>
                </a:solidFill>
                <a:latin typeface="Open Sans"/>
                <a:ea typeface="Open Sans"/>
                <a:cs typeface="Open Sans"/>
                <a:sym typeface="Open Sans"/>
              </a:rPr>
              <a:t>Ácido</a:t>
            </a:r>
            <a:r>
              <a:rPr lang="es-ES" sz="1400" b="1" i="0" u="none" strike="noStrike" cap="none">
                <a:solidFill>
                  <a:srgbClr val="3F3F3F"/>
                </a:solidFill>
                <a:latin typeface="Open Sans"/>
                <a:ea typeface="Open Sans"/>
                <a:cs typeface="Open Sans"/>
                <a:sym typeface="Open Sans"/>
              </a:rPr>
              <a:t> fluorhídrico. </a:t>
            </a:r>
            <a:r>
              <a:rPr lang="es-ES" sz="1400" b="0" i="0" u="none" strike="noStrike" cap="none">
                <a:solidFill>
                  <a:srgbClr val="3F3F3F"/>
                </a:solidFill>
                <a:latin typeface="Open Sans"/>
                <a:ea typeface="Open Sans"/>
                <a:cs typeface="Open Sans"/>
                <a:sym typeface="Open Sans"/>
              </a:rPr>
              <a:t>Sin capacidad oxidante.</a:t>
            </a:r>
            <a:r>
              <a:rPr lang="es-ES" sz="1400" b="1" i="0" u="none" strike="noStrike" cap="none">
                <a:solidFill>
                  <a:srgbClr val="3F3F3F"/>
                </a:solidFill>
                <a:latin typeface="Open Sans"/>
                <a:ea typeface="Open Sans"/>
                <a:cs typeface="Open Sans"/>
                <a:sym typeface="Open Sans"/>
              </a:rPr>
              <a:t> </a:t>
            </a:r>
            <a:r>
              <a:rPr lang="es-ES" sz="1400" b="0" i="0" u="none" strike="noStrike" cap="none">
                <a:solidFill>
                  <a:srgbClr val="3F3F3F"/>
                </a:solidFill>
                <a:latin typeface="Open Sans"/>
                <a:ea typeface="Open Sans"/>
                <a:cs typeface="Open Sans"/>
                <a:sym typeface="Open Sans"/>
              </a:rPr>
              <a:t>Aplica únicamente en descomposición de muestras orgánicas. Gran parte de ellas incluye silicona o sílica en diversas cuantías. A lo largo de la descomposición normalmente se forma residuos con sílica, que conservan los metales de importancia. Se debe atender la muestra con una combinación de ácidos, como el ácido perclórico, nítrico y fluorhídrico y velar que la totalidad de metales pasen a la solución.  Aquí no se deben utilizar equipamientos como el vidrio para realizar la descomposición, la mejor opción es usar recipientes de teflón.</a:t>
            </a:r>
            <a:r>
              <a:rPr lang="es-ES" sz="1400" b="0" i="0" u="none" strike="noStrike" cap="none">
                <a:solidFill>
                  <a:srgbClr val="000000"/>
                </a:solidFill>
                <a:latin typeface="Arial"/>
                <a:ea typeface="Arial"/>
                <a:cs typeface="Arial"/>
                <a:sym typeface="Arial"/>
              </a:rPr>
              <a:t> </a:t>
            </a:r>
            <a:endParaRPr/>
          </a:p>
        </p:txBody>
      </p:sp>
      <p:pic>
        <p:nvPicPr>
          <p:cNvPr id="1259" name="Google Shape;1259;p210" descr="Icono&#10;&#10;Descripción generada automáticamente"/>
          <p:cNvPicPr preferRelativeResize="0"/>
          <p:nvPr/>
        </p:nvPicPr>
        <p:blipFill rotWithShape="1">
          <a:blip r:embed="rId4">
            <a:alphaModFix/>
          </a:blip>
          <a:srcRect/>
          <a:stretch/>
        </p:blipFill>
        <p:spPr>
          <a:xfrm>
            <a:off x="11301620" y="3291805"/>
            <a:ext cx="434340" cy="53942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211"/>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266" name="Google Shape;1266;p211"/>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7" name="Google Shape;1267;p211"/>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268" name="Google Shape;1268;p211"/>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269" name="Google Shape;1269;p211"/>
          <p:cNvSpPr txBox="1"/>
          <p:nvPr/>
        </p:nvSpPr>
        <p:spPr>
          <a:xfrm>
            <a:off x="1978925" y="1625619"/>
            <a:ext cx="9662616"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270" name="Google Shape;1270;p211"/>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1" name="Google Shape;1271;p211"/>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272" name="Google Shape;1272;p211"/>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3" name="Google Shape;1273;p211"/>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274" name="Google Shape;1274;p211"/>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5" name="Google Shape;1275;p211"/>
          <p:cNvSpPr txBox="1"/>
          <p:nvPr/>
        </p:nvSpPr>
        <p:spPr>
          <a:xfrm>
            <a:off x="7876930" y="2576363"/>
            <a:ext cx="152367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276" name="Google Shape;1276;p211" descr="Icono&#10;&#10;Descripción generada automáticamente"/>
          <p:cNvPicPr preferRelativeResize="0"/>
          <p:nvPr/>
        </p:nvPicPr>
        <p:blipFill rotWithShape="1">
          <a:blip r:embed="rId4">
            <a:alphaModFix/>
          </a:blip>
          <a:srcRect/>
          <a:stretch/>
        </p:blipFill>
        <p:spPr>
          <a:xfrm>
            <a:off x="9034500" y="2829872"/>
            <a:ext cx="434340" cy="539422"/>
          </a:xfrm>
          <a:prstGeom prst="rect">
            <a:avLst/>
          </a:prstGeom>
          <a:noFill/>
          <a:ln>
            <a:noFill/>
          </a:ln>
        </p:spPr>
      </p:pic>
      <p:pic>
        <p:nvPicPr>
          <p:cNvPr id="1277" name="Google Shape;1277;p211"/>
          <p:cNvPicPr preferRelativeResize="0"/>
          <p:nvPr/>
        </p:nvPicPr>
        <p:blipFill rotWithShape="1">
          <a:blip r:embed="rId5">
            <a:alphaModFix/>
          </a:blip>
          <a:srcRect/>
          <a:stretch/>
        </p:blipFill>
        <p:spPr>
          <a:xfrm>
            <a:off x="5188524" y="3131731"/>
            <a:ext cx="2756646" cy="275664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212"/>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4" name="Google Shape;1284;p212"/>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285" name="Google Shape;1285;p212"/>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6" name="Google Shape;1286;p212"/>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287" name="Google Shape;1287;p212"/>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288" name="Google Shape;1288;p212"/>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289" name="Google Shape;1289;p212"/>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0" name="Google Shape;1290;p212"/>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291" name="Google Shape;1291;p212"/>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2" name="Google Shape;1292;p212"/>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293" name="Google Shape;1293;p212"/>
          <p:cNvSpPr/>
          <p:nvPr/>
        </p:nvSpPr>
        <p:spPr>
          <a:xfrm>
            <a:off x="7708279" y="2634318"/>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4" name="Google Shape;1294;p212"/>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Métodos de eliminación </a:t>
            </a:r>
            <a:endParaRPr sz="1400" b="1" i="0" u="none" strike="noStrike" cap="none">
              <a:solidFill>
                <a:srgbClr val="3F3F3F"/>
              </a:solidFill>
              <a:latin typeface="Open Sans"/>
              <a:ea typeface="Open Sans"/>
              <a:cs typeface="Open Sans"/>
              <a:sym typeface="Open Sans"/>
            </a:endParaRPr>
          </a:p>
        </p:txBody>
      </p:sp>
      <p:pic>
        <p:nvPicPr>
          <p:cNvPr id="1295" name="Google Shape;1295;p212" descr="Icono&#10;&#10;Descripción generada automáticamente"/>
          <p:cNvPicPr preferRelativeResize="0"/>
          <p:nvPr/>
        </p:nvPicPr>
        <p:blipFill rotWithShape="1">
          <a:blip r:embed="rId4">
            <a:alphaModFix/>
          </a:blip>
          <a:srcRect/>
          <a:stretch/>
        </p:blipFill>
        <p:spPr>
          <a:xfrm>
            <a:off x="9034500" y="2829872"/>
            <a:ext cx="434340" cy="539422"/>
          </a:xfrm>
          <a:prstGeom prst="rect">
            <a:avLst/>
          </a:prstGeom>
          <a:noFill/>
          <a:ln>
            <a:noFill/>
          </a:ln>
        </p:spPr>
      </p:pic>
      <p:sp>
        <p:nvSpPr>
          <p:cNvPr id="1296" name="Google Shape;1296;p212"/>
          <p:cNvSpPr txBox="1"/>
          <p:nvPr/>
        </p:nvSpPr>
        <p:spPr>
          <a:xfrm>
            <a:off x="3272582" y="3269035"/>
            <a:ext cx="7865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Los principales métodos para la eliminación de materia orgánica de una muestra son:</a:t>
            </a:r>
            <a:endParaRPr sz="1400" b="0" i="0" u="none" strike="noStrike" cap="none">
              <a:solidFill>
                <a:srgbClr val="3F3F3F"/>
              </a:solidFill>
              <a:latin typeface="Open Sans"/>
              <a:ea typeface="Open Sans"/>
              <a:cs typeface="Open Sans"/>
              <a:sym typeface="Open Sans"/>
            </a:endParaRPr>
          </a:p>
        </p:txBody>
      </p:sp>
      <p:sp>
        <p:nvSpPr>
          <p:cNvPr id="1297" name="Google Shape;1297;p212"/>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298" name="Google Shape;1298;p212"/>
          <p:cNvSpPr/>
          <p:nvPr/>
        </p:nvSpPr>
        <p:spPr>
          <a:xfrm>
            <a:off x="4436797" y="3617757"/>
            <a:ext cx="6915434" cy="2359964"/>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9" name="Google Shape;1299;p212"/>
          <p:cNvSpPr/>
          <p:nvPr/>
        </p:nvSpPr>
        <p:spPr>
          <a:xfrm>
            <a:off x="3132163" y="4058431"/>
            <a:ext cx="1439837"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0" name="Google Shape;1300;p212"/>
          <p:cNvSpPr txBox="1"/>
          <p:nvPr/>
        </p:nvSpPr>
        <p:spPr>
          <a:xfrm>
            <a:off x="2961568" y="4111354"/>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seca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301" name="Google Shape;1301;p212"/>
          <p:cNvSpPr/>
          <p:nvPr/>
        </p:nvSpPr>
        <p:spPr>
          <a:xfrm>
            <a:off x="3145811" y="4756654"/>
            <a:ext cx="1453485"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2" name="Google Shape;1302;p212"/>
          <p:cNvSpPr txBox="1"/>
          <p:nvPr/>
        </p:nvSpPr>
        <p:spPr>
          <a:xfrm>
            <a:off x="2982035" y="4811246"/>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húmeda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1303" name="Google Shape;1303;p212" descr="Icono&#10;&#10;Descripción generada automáticamente"/>
          <p:cNvPicPr preferRelativeResize="0"/>
          <p:nvPr/>
        </p:nvPicPr>
        <p:blipFill rotWithShape="1">
          <a:blip r:embed="rId4">
            <a:alphaModFix/>
          </a:blip>
          <a:srcRect/>
          <a:stretch/>
        </p:blipFill>
        <p:spPr>
          <a:xfrm>
            <a:off x="4219627" y="4220810"/>
            <a:ext cx="434340" cy="539422"/>
          </a:xfrm>
          <a:prstGeom prst="rect">
            <a:avLst/>
          </a:prstGeom>
          <a:noFill/>
          <a:ln>
            <a:noFill/>
          </a:ln>
        </p:spPr>
      </p:pic>
      <p:sp>
        <p:nvSpPr>
          <p:cNvPr id="1304" name="Google Shape;1304;p212"/>
          <p:cNvSpPr txBox="1"/>
          <p:nvPr/>
        </p:nvSpPr>
        <p:spPr>
          <a:xfrm>
            <a:off x="4653968" y="3832762"/>
            <a:ext cx="6518264"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Alta Temperatura (calcinación):</a:t>
            </a:r>
            <a:r>
              <a:rPr lang="es-ES" sz="1400" b="0" i="0" u="none" strike="noStrike" cap="none">
                <a:solidFill>
                  <a:srgbClr val="3F3F3F"/>
                </a:solidFill>
                <a:latin typeface="Open Sans"/>
                <a:ea typeface="Open Sans"/>
                <a:cs typeface="Open Sans"/>
                <a:sym typeface="Open Sans"/>
              </a:rPr>
              <a:t>  el gran problema que conlleva es que gracias al calentamiento profundo a que se somete la muestra se erradican no solo los aniones que perturban, sino que asimismo pueden mantener residuos insolubles en ácidos formados por óxidos metálicos de Cromo (Cr), Hierro (Fe), Aluminio (Al), entre otros. Básicamente este método es de aplicación limitada, se utiliza cuando se necesita destruir la mayor parte de materia orgánica y los obstáculos mencionados no alteran los datos analíticos que se quieren identificar.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5" name="Google Shape;1305;p212">
            <a:hlinkClick r:id="" action="ppaction://hlinkshowjump?jump=lastslide"/>
          </p:cNvPr>
          <p:cNvSpPr/>
          <p:nvPr/>
        </p:nvSpPr>
        <p:spPr>
          <a:xfrm>
            <a:off x="10472969" y="548664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06" name="Google Shape;1306;p212" descr="Icono&#10;&#10;Descripción generada automáticamente"/>
          <p:cNvPicPr preferRelativeResize="0"/>
          <p:nvPr/>
        </p:nvPicPr>
        <p:blipFill rotWithShape="1">
          <a:blip r:embed="rId4">
            <a:alphaModFix/>
          </a:blip>
          <a:srcRect/>
          <a:stretch/>
        </p:blipFill>
        <p:spPr>
          <a:xfrm>
            <a:off x="10398629" y="5573600"/>
            <a:ext cx="434340" cy="53942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213"/>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3" name="Google Shape;1313;p213"/>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314" name="Google Shape;1314;p213"/>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5" name="Google Shape;1315;p213"/>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316" name="Google Shape;1316;p213"/>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317" name="Google Shape;1317;p213"/>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318" name="Google Shape;1318;p213"/>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19" name="Google Shape;1319;p213"/>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320" name="Google Shape;1320;p213"/>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1" name="Google Shape;1321;p213"/>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322" name="Google Shape;1322;p213"/>
          <p:cNvSpPr/>
          <p:nvPr/>
        </p:nvSpPr>
        <p:spPr>
          <a:xfrm>
            <a:off x="7708279" y="2634318"/>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3" name="Google Shape;1323;p213"/>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Métodos de eliminación </a:t>
            </a:r>
            <a:endParaRPr sz="1400" b="1" i="0" u="none" strike="noStrike" cap="none">
              <a:solidFill>
                <a:srgbClr val="3F3F3F"/>
              </a:solidFill>
              <a:latin typeface="Open Sans"/>
              <a:ea typeface="Open Sans"/>
              <a:cs typeface="Open Sans"/>
              <a:sym typeface="Open Sans"/>
            </a:endParaRPr>
          </a:p>
        </p:txBody>
      </p:sp>
      <p:pic>
        <p:nvPicPr>
          <p:cNvPr id="1324" name="Google Shape;1324;p213" descr="Icono&#10;&#10;Descripción generada automáticamente"/>
          <p:cNvPicPr preferRelativeResize="0"/>
          <p:nvPr/>
        </p:nvPicPr>
        <p:blipFill rotWithShape="1">
          <a:blip r:embed="rId4">
            <a:alphaModFix/>
          </a:blip>
          <a:srcRect/>
          <a:stretch/>
        </p:blipFill>
        <p:spPr>
          <a:xfrm>
            <a:off x="9034500" y="2829872"/>
            <a:ext cx="434340" cy="539422"/>
          </a:xfrm>
          <a:prstGeom prst="rect">
            <a:avLst/>
          </a:prstGeom>
          <a:noFill/>
          <a:ln>
            <a:noFill/>
          </a:ln>
        </p:spPr>
      </p:pic>
      <p:sp>
        <p:nvSpPr>
          <p:cNvPr id="1325" name="Google Shape;1325;p213"/>
          <p:cNvSpPr txBox="1"/>
          <p:nvPr/>
        </p:nvSpPr>
        <p:spPr>
          <a:xfrm>
            <a:off x="3272582" y="3269035"/>
            <a:ext cx="7865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Los principales métodos para eliminación de materia orgánica de una muestra son:</a:t>
            </a:r>
            <a:endParaRPr sz="1400" b="0" i="0" u="none" strike="noStrike" cap="none">
              <a:solidFill>
                <a:srgbClr val="3F3F3F"/>
              </a:solidFill>
              <a:latin typeface="Open Sans"/>
              <a:ea typeface="Open Sans"/>
              <a:cs typeface="Open Sans"/>
              <a:sym typeface="Open Sans"/>
            </a:endParaRPr>
          </a:p>
        </p:txBody>
      </p:sp>
      <p:sp>
        <p:nvSpPr>
          <p:cNvPr id="1326" name="Google Shape;1326;p213"/>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327" name="Google Shape;1327;p213"/>
          <p:cNvSpPr/>
          <p:nvPr/>
        </p:nvSpPr>
        <p:spPr>
          <a:xfrm>
            <a:off x="4436797" y="3617757"/>
            <a:ext cx="6915434" cy="2359964"/>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8" name="Google Shape;1328;p213"/>
          <p:cNvSpPr/>
          <p:nvPr/>
        </p:nvSpPr>
        <p:spPr>
          <a:xfrm>
            <a:off x="3132163" y="4058431"/>
            <a:ext cx="1439837"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9" name="Google Shape;1329;p213"/>
          <p:cNvSpPr txBox="1"/>
          <p:nvPr/>
        </p:nvSpPr>
        <p:spPr>
          <a:xfrm>
            <a:off x="2961568" y="4111354"/>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seca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330" name="Google Shape;1330;p213"/>
          <p:cNvSpPr/>
          <p:nvPr/>
        </p:nvSpPr>
        <p:spPr>
          <a:xfrm>
            <a:off x="3145811" y="4756654"/>
            <a:ext cx="1453485"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1" name="Google Shape;1331;p213"/>
          <p:cNvSpPr txBox="1"/>
          <p:nvPr/>
        </p:nvSpPr>
        <p:spPr>
          <a:xfrm>
            <a:off x="2982035" y="4811246"/>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húmeda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1332" name="Google Shape;1332;p213" descr="Icono&#10;&#10;Descripción generada automáticamente"/>
          <p:cNvPicPr preferRelativeResize="0"/>
          <p:nvPr/>
        </p:nvPicPr>
        <p:blipFill rotWithShape="1">
          <a:blip r:embed="rId4">
            <a:alphaModFix/>
          </a:blip>
          <a:srcRect/>
          <a:stretch/>
        </p:blipFill>
        <p:spPr>
          <a:xfrm>
            <a:off x="4219627" y="4220810"/>
            <a:ext cx="434340" cy="539422"/>
          </a:xfrm>
          <a:prstGeom prst="rect">
            <a:avLst/>
          </a:prstGeom>
          <a:noFill/>
          <a:ln>
            <a:noFill/>
          </a:ln>
        </p:spPr>
      </p:pic>
      <p:sp>
        <p:nvSpPr>
          <p:cNvPr id="1333" name="Google Shape;1333;p213"/>
          <p:cNvSpPr txBox="1"/>
          <p:nvPr/>
        </p:nvSpPr>
        <p:spPr>
          <a:xfrm>
            <a:off x="4681264" y="4201258"/>
            <a:ext cx="6518264"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Baja temperatura:</a:t>
            </a:r>
            <a:r>
              <a:rPr lang="es-ES" sz="1400" b="0" i="0" u="none" strike="noStrike" cap="none">
                <a:solidFill>
                  <a:srgbClr val="3F3F3F"/>
                </a:solidFill>
                <a:latin typeface="Open Sans"/>
                <a:ea typeface="Open Sans"/>
                <a:cs typeface="Open Sans"/>
                <a:sym typeface="Open Sans"/>
              </a:rPr>
              <a:t>  La radiofrecuencia es usada para generar radicales de oxígeno activado, estos siendo tan reactivos enfrentan al material orgánico a temperatura baja. Es probable sostener temperaturas menores a 100°C y se reducen el desperdicio por volatilización</a:t>
            </a:r>
            <a:r>
              <a:rPr lang="es-E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4" name="Google Shape;1334;p213">
            <a:hlinkClick r:id="" action="ppaction://hlinkshowjump?jump=lastslide"/>
          </p:cNvPr>
          <p:cNvSpPr/>
          <p:nvPr/>
        </p:nvSpPr>
        <p:spPr>
          <a:xfrm>
            <a:off x="10472969" y="548664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5" name="Google Shape;1335;p213">
            <a:hlinkClick r:id="" action="ppaction://hlinkshowjump?jump=lastslide"/>
          </p:cNvPr>
          <p:cNvSpPr/>
          <p:nvPr/>
        </p:nvSpPr>
        <p:spPr>
          <a:xfrm flipH="1">
            <a:off x="9899160" y="548982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214"/>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2" name="Google Shape;1342;p214"/>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343" name="Google Shape;1343;p214"/>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4" name="Google Shape;1344;p214"/>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345" name="Google Shape;1345;p214"/>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346" name="Google Shape;1346;p214"/>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347" name="Google Shape;1347;p214"/>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8" name="Google Shape;1348;p214"/>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349" name="Google Shape;1349;p214"/>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0" name="Google Shape;1350;p214"/>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351" name="Google Shape;1351;p214"/>
          <p:cNvSpPr/>
          <p:nvPr/>
        </p:nvSpPr>
        <p:spPr>
          <a:xfrm>
            <a:off x="7708279" y="2634318"/>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2" name="Google Shape;1352;p214"/>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Métodos de eliminación </a:t>
            </a:r>
            <a:endParaRPr sz="1400" b="1" i="0" u="none" strike="noStrike" cap="none">
              <a:solidFill>
                <a:srgbClr val="3F3F3F"/>
              </a:solidFill>
              <a:latin typeface="Open Sans"/>
              <a:ea typeface="Open Sans"/>
              <a:cs typeface="Open Sans"/>
              <a:sym typeface="Open Sans"/>
            </a:endParaRPr>
          </a:p>
        </p:txBody>
      </p:sp>
      <p:pic>
        <p:nvPicPr>
          <p:cNvPr id="1353" name="Google Shape;1353;p214" descr="Icono&#10;&#10;Descripción generada automáticamente"/>
          <p:cNvPicPr preferRelativeResize="0"/>
          <p:nvPr/>
        </p:nvPicPr>
        <p:blipFill rotWithShape="1">
          <a:blip r:embed="rId4">
            <a:alphaModFix/>
          </a:blip>
          <a:srcRect/>
          <a:stretch/>
        </p:blipFill>
        <p:spPr>
          <a:xfrm>
            <a:off x="9034500" y="2829872"/>
            <a:ext cx="434340" cy="539422"/>
          </a:xfrm>
          <a:prstGeom prst="rect">
            <a:avLst/>
          </a:prstGeom>
          <a:noFill/>
          <a:ln>
            <a:noFill/>
          </a:ln>
        </p:spPr>
      </p:pic>
      <p:sp>
        <p:nvSpPr>
          <p:cNvPr id="1354" name="Google Shape;1354;p214"/>
          <p:cNvSpPr txBox="1"/>
          <p:nvPr/>
        </p:nvSpPr>
        <p:spPr>
          <a:xfrm>
            <a:off x="3272582" y="3269035"/>
            <a:ext cx="7865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Los principales métodos para eliminación de materia orgánica de una muestra son:</a:t>
            </a:r>
            <a:endParaRPr sz="1400" b="0" i="0" u="none" strike="noStrike" cap="none">
              <a:solidFill>
                <a:srgbClr val="3F3F3F"/>
              </a:solidFill>
              <a:latin typeface="Open Sans"/>
              <a:ea typeface="Open Sans"/>
              <a:cs typeface="Open Sans"/>
              <a:sym typeface="Open Sans"/>
            </a:endParaRPr>
          </a:p>
        </p:txBody>
      </p:sp>
      <p:sp>
        <p:nvSpPr>
          <p:cNvPr id="1355" name="Google Shape;1355;p214"/>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356" name="Google Shape;1356;p214"/>
          <p:cNvSpPr/>
          <p:nvPr/>
        </p:nvSpPr>
        <p:spPr>
          <a:xfrm>
            <a:off x="4436797" y="3617757"/>
            <a:ext cx="6915434" cy="2359964"/>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7" name="Google Shape;1357;p214"/>
          <p:cNvSpPr/>
          <p:nvPr/>
        </p:nvSpPr>
        <p:spPr>
          <a:xfrm>
            <a:off x="3132163" y="4058431"/>
            <a:ext cx="1439837"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8" name="Google Shape;1358;p214"/>
          <p:cNvSpPr txBox="1"/>
          <p:nvPr/>
        </p:nvSpPr>
        <p:spPr>
          <a:xfrm>
            <a:off x="2961568" y="4111354"/>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seca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359" name="Google Shape;1359;p214"/>
          <p:cNvSpPr/>
          <p:nvPr/>
        </p:nvSpPr>
        <p:spPr>
          <a:xfrm>
            <a:off x="3145811" y="4756654"/>
            <a:ext cx="1453485"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60" name="Google Shape;1360;p214"/>
          <p:cNvSpPr txBox="1"/>
          <p:nvPr/>
        </p:nvSpPr>
        <p:spPr>
          <a:xfrm>
            <a:off x="2982035" y="4811246"/>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húmeda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1361" name="Google Shape;1361;p214" descr="Icono&#10;&#10;Descripción generada automáticamente"/>
          <p:cNvPicPr preferRelativeResize="0"/>
          <p:nvPr/>
        </p:nvPicPr>
        <p:blipFill rotWithShape="1">
          <a:blip r:embed="rId4">
            <a:alphaModFix/>
          </a:blip>
          <a:srcRect/>
          <a:stretch/>
        </p:blipFill>
        <p:spPr>
          <a:xfrm>
            <a:off x="4261846" y="4965134"/>
            <a:ext cx="434340" cy="539422"/>
          </a:xfrm>
          <a:prstGeom prst="rect">
            <a:avLst/>
          </a:prstGeom>
          <a:noFill/>
          <a:ln>
            <a:noFill/>
          </a:ln>
        </p:spPr>
      </p:pic>
      <p:sp>
        <p:nvSpPr>
          <p:cNvPr id="1362" name="Google Shape;1362;p214"/>
          <p:cNvSpPr txBox="1"/>
          <p:nvPr/>
        </p:nvSpPr>
        <p:spPr>
          <a:xfrm>
            <a:off x="4681264" y="3941946"/>
            <a:ext cx="6518264"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Tratamiento con mezcla sulfo-nítrica: </a:t>
            </a:r>
            <a:r>
              <a:rPr lang="es-ES" sz="1400" b="0" i="0" u="none" strike="noStrike" cap="none">
                <a:solidFill>
                  <a:srgbClr val="3F3F3F"/>
                </a:solidFill>
                <a:latin typeface="Open Sans"/>
                <a:ea typeface="Open Sans"/>
                <a:cs typeface="Open Sans"/>
                <a:sym typeface="Open Sans"/>
              </a:rPr>
              <a:t>es posible que en el agua deje restos insolubles compuestos por sulfatos de metales alcalinotérreos, de plomo (Pb), o hidroxi-sulfato de Cromo (Cr) o Cobre (Cu). En esta ocasión puede utilizarse una disgregación. En este método se descartan aniones incompatibles (boratos, fluoruros, cianuros, etc.). Este tratamiento es uno de los más empleados y su objetivo es erradicar materia orgánica en todas las muestras inorgánicas</a:t>
            </a:r>
            <a:r>
              <a:rPr lang="es-E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3" name="Google Shape;1363;p214">
            <a:hlinkClick r:id="" action="ppaction://hlinkshowjump?jump=lastslide"/>
          </p:cNvPr>
          <p:cNvSpPr/>
          <p:nvPr/>
        </p:nvSpPr>
        <p:spPr>
          <a:xfrm>
            <a:off x="10472969" y="548664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64" name="Google Shape;1364;p214">
            <a:hlinkClick r:id="" action="ppaction://hlinkshowjump?jump=lastslide"/>
          </p:cNvPr>
          <p:cNvSpPr/>
          <p:nvPr/>
        </p:nvSpPr>
        <p:spPr>
          <a:xfrm flipH="1">
            <a:off x="9899160" y="548982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65" name="Google Shape;1365;p214" descr="Icono&#10;&#10;Descripción generada automáticamente"/>
          <p:cNvPicPr preferRelativeResize="0"/>
          <p:nvPr/>
        </p:nvPicPr>
        <p:blipFill rotWithShape="1">
          <a:blip r:embed="rId4">
            <a:alphaModFix/>
          </a:blip>
          <a:srcRect/>
          <a:stretch/>
        </p:blipFill>
        <p:spPr>
          <a:xfrm>
            <a:off x="10389806" y="5612489"/>
            <a:ext cx="434340" cy="5394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66"/>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Open Sans"/>
              <a:ea typeface="Open Sans"/>
              <a:cs typeface="Open Sans"/>
              <a:sym typeface="Open Sans"/>
            </a:endParaRPr>
          </a:p>
        </p:txBody>
      </p:sp>
      <p:pic>
        <p:nvPicPr>
          <p:cNvPr id="193" name="Google Shape;193;p166" descr="Icono&#10;&#10;Descripción generada automáticamente"/>
          <p:cNvPicPr preferRelativeResize="0"/>
          <p:nvPr/>
        </p:nvPicPr>
        <p:blipFill rotWithShape="1">
          <a:blip r:embed="rId3">
            <a:alphaModFix/>
          </a:blip>
          <a:srcRect/>
          <a:stretch/>
        </p:blipFill>
        <p:spPr>
          <a:xfrm>
            <a:off x="10934189" y="1791055"/>
            <a:ext cx="530557" cy="658918"/>
          </a:xfrm>
          <a:prstGeom prst="rect">
            <a:avLst/>
          </a:prstGeom>
          <a:noFill/>
          <a:ln>
            <a:noFill/>
          </a:ln>
        </p:spPr>
      </p:pic>
      <p:pic>
        <p:nvPicPr>
          <p:cNvPr id="194" name="Google Shape;194;p166"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sp>
        <p:nvSpPr>
          <p:cNvPr id="195" name="Google Shape;195;p166"/>
          <p:cNvSpPr txBox="1"/>
          <p:nvPr/>
        </p:nvSpPr>
        <p:spPr>
          <a:xfrm>
            <a:off x="6701552" y="1675931"/>
            <a:ext cx="10565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Objetivo</a:t>
            </a:r>
            <a:endParaRPr/>
          </a:p>
        </p:txBody>
      </p:sp>
      <p:sp>
        <p:nvSpPr>
          <p:cNvPr id="196" name="Google Shape;196;p166"/>
          <p:cNvSpPr txBox="1"/>
          <p:nvPr/>
        </p:nvSpPr>
        <p:spPr>
          <a:xfrm>
            <a:off x="7987939" y="1675933"/>
            <a:ext cx="24330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Contenido temático</a:t>
            </a:r>
            <a:endParaRPr/>
          </a:p>
        </p:txBody>
      </p:sp>
      <p:sp>
        <p:nvSpPr>
          <p:cNvPr id="197" name="Google Shape;197;p166"/>
          <p:cNvSpPr txBox="1"/>
          <p:nvPr/>
        </p:nvSpPr>
        <p:spPr>
          <a:xfrm>
            <a:off x="10218865" y="1685289"/>
            <a:ext cx="14361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Metodología</a:t>
            </a:r>
            <a:endParaRPr/>
          </a:p>
        </p:txBody>
      </p:sp>
      <p:pic>
        <p:nvPicPr>
          <p:cNvPr id="198" name="Google Shape;198;p166" descr="Imagen que contiene Gráfico de embudo&#10;&#10;Descripción generada automáticamente"/>
          <p:cNvPicPr preferRelativeResize="0"/>
          <p:nvPr/>
        </p:nvPicPr>
        <p:blipFill rotWithShape="1">
          <a:blip r:embed="rId5">
            <a:alphaModFix/>
          </a:blip>
          <a:srcRect/>
          <a:stretch/>
        </p:blipFill>
        <p:spPr>
          <a:xfrm>
            <a:off x="8742333" y="1164827"/>
            <a:ext cx="512221" cy="512221"/>
          </a:xfrm>
          <a:prstGeom prst="rect">
            <a:avLst/>
          </a:prstGeom>
          <a:noFill/>
          <a:ln>
            <a:noFill/>
          </a:ln>
        </p:spPr>
      </p:pic>
      <p:pic>
        <p:nvPicPr>
          <p:cNvPr id="199" name="Google Shape;199;p166" descr="Icono&#10;&#10;Descripción generada automáticamente"/>
          <p:cNvPicPr preferRelativeResize="0"/>
          <p:nvPr/>
        </p:nvPicPr>
        <p:blipFill rotWithShape="1">
          <a:blip r:embed="rId6">
            <a:alphaModFix/>
          </a:blip>
          <a:srcRect/>
          <a:stretch/>
        </p:blipFill>
        <p:spPr>
          <a:xfrm>
            <a:off x="10767574" y="1173067"/>
            <a:ext cx="512222" cy="512222"/>
          </a:xfrm>
          <a:prstGeom prst="rect">
            <a:avLst/>
          </a:prstGeom>
          <a:noFill/>
          <a:ln>
            <a:noFill/>
          </a:ln>
        </p:spPr>
      </p:pic>
      <p:pic>
        <p:nvPicPr>
          <p:cNvPr id="200" name="Google Shape;200;p166" descr="Icono&#10;&#10;Descripción generada automáticamente"/>
          <p:cNvPicPr preferRelativeResize="0"/>
          <p:nvPr/>
        </p:nvPicPr>
        <p:blipFill rotWithShape="1">
          <a:blip r:embed="rId7">
            <a:alphaModFix/>
          </a:blip>
          <a:srcRect/>
          <a:stretch/>
        </p:blipFill>
        <p:spPr>
          <a:xfrm>
            <a:off x="6899386" y="1155316"/>
            <a:ext cx="520615" cy="520615"/>
          </a:xfrm>
          <a:prstGeom prst="rect">
            <a:avLst/>
          </a:prstGeom>
          <a:noFill/>
          <a:ln>
            <a:noFill/>
          </a:ln>
        </p:spPr>
      </p:pic>
      <p:grpSp>
        <p:nvGrpSpPr>
          <p:cNvPr id="201" name="Google Shape;201;p166"/>
          <p:cNvGrpSpPr/>
          <p:nvPr/>
        </p:nvGrpSpPr>
        <p:grpSpPr>
          <a:xfrm>
            <a:off x="6442574" y="1604811"/>
            <a:ext cx="1383741" cy="372489"/>
            <a:chOff x="4042" y="3636"/>
            <a:chExt cx="2925" cy="565"/>
          </a:xfrm>
        </p:grpSpPr>
        <p:cxnSp>
          <p:nvCxnSpPr>
            <p:cNvPr id="202" name="Google Shape;202;p166"/>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203" name="Google Shape;203;p166"/>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204" name="Google Shape;204;p166"/>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grpSp>
        <p:nvGrpSpPr>
          <p:cNvPr id="205" name="Google Shape;205;p166"/>
          <p:cNvGrpSpPr/>
          <p:nvPr/>
        </p:nvGrpSpPr>
        <p:grpSpPr>
          <a:xfrm>
            <a:off x="7951486" y="1604811"/>
            <a:ext cx="2076147" cy="372489"/>
            <a:chOff x="4042" y="3636"/>
            <a:chExt cx="2925" cy="565"/>
          </a:xfrm>
        </p:grpSpPr>
        <p:cxnSp>
          <p:nvCxnSpPr>
            <p:cNvPr id="206" name="Google Shape;206;p166"/>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207" name="Google Shape;207;p166"/>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208" name="Google Shape;208;p166"/>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grpSp>
        <p:nvGrpSpPr>
          <p:cNvPr id="209" name="Google Shape;209;p166"/>
          <p:cNvGrpSpPr/>
          <p:nvPr/>
        </p:nvGrpSpPr>
        <p:grpSpPr>
          <a:xfrm>
            <a:off x="10148741" y="1592971"/>
            <a:ext cx="1570897" cy="372489"/>
            <a:chOff x="4042" y="3636"/>
            <a:chExt cx="2925" cy="565"/>
          </a:xfrm>
        </p:grpSpPr>
        <p:cxnSp>
          <p:nvCxnSpPr>
            <p:cNvPr id="210" name="Google Shape;210;p166"/>
            <p:cNvCxnSpPr/>
            <p:nvPr/>
          </p:nvCxnSpPr>
          <p:spPr>
            <a:xfrm rot="10800000" flipH="1">
              <a:off x="4052" y="3636"/>
              <a:ext cx="2" cy="565"/>
            </a:xfrm>
            <a:prstGeom prst="straightConnector1">
              <a:avLst/>
            </a:prstGeom>
            <a:noFill/>
            <a:ln w="9525" cap="flat" cmpd="sng">
              <a:solidFill>
                <a:srgbClr val="3E6EC2"/>
              </a:solidFill>
              <a:prstDash val="solid"/>
              <a:round/>
              <a:headEnd type="none" w="sm" len="sm"/>
              <a:tailEnd type="none" w="sm" len="sm"/>
            </a:ln>
          </p:spPr>
        </p:cxnSp>
        <p:cxnSp>
          <p:nvCxnSpPr>
            <p:cNvPr id="211" name="Google Shape;211;p166"/>
            <p:cNvCxnSpPr/>
            <p:nvPr/>
          </p:nvCxnSpPr>
          <p:spPr>
            <a:xfrm>
              <a:off x="4042" y="3636"/>
              <a:ext cx="2925" cy="0"/>
            </a:xfrm>
            <a:prstGeom prst="straightConnector1">
              <a:avLst/>
            </a:prstGeom>
            <a:noFill/>
            <a:ln w="9525" cap="flat" cmpd="sng">
              <a:solidFill>
                <a:srgbClr val="3E6EC2"/>
              </a:solidFill>
              <a:prstDash val="solid"/>
              <a:round/>
              <a:headEnd type="none" w="sm" len="sm"/>
              <a:tailEnd type="none" w="sm" len="sm"/>
            </a:ln>
          </p:spPr>
        </p:cxnSp>
        <p:cxnSp>
          <p:nvCxnSpPr>
            <p:cNvPr id="212" name="Google Shape;212;p166"/>
            <p:cNvCxnSpPr/>
            <p:nvPr/>
          </p:nvCxnSpPr>
          <p:spPr>
            <a:xfrm>
              <a:off x="6952" y="3636"/>
              <a:ext cx="0" cy="540"/>
            </a:xfrm>
            <a:prstGeom prst="straightConnector1">
              <a:avLst/>
            </a:prstGeom>
            <a:noFill/>
            <a:ln w="9525" cap="flat" cmpd="sng">
              <a:solidFill>
                <a:srgbClr val="3E6EC2"/>
              </a:solidFill>
              <a:prstDash val="solid"/>
              <a:round/>
              <a:headEnd type="none" w="sm" len="sm"/>
              <a:tailEnd type="none" w="sm" len="sm"/>
            </a:ln>
          </p:spPr>
        </p:cxnSp>
      </p:grpSp>
      <p:pic>
        <p:nvPicPr>
          <p:cNvPr id="213" name="Google Shape;213;p166" descr="Icono&#10;&#10;Descripción generada automáticamente"/>
          <p:cNvPicPr preferRelativeResize="0"/>
          <p:nvPr/>
        </p:nvPicPr>
        <p:blipFill rotWithShape="1">
          <a:blip r:embed="rId3">
            <a:alphaModFix/>
          </a:blip>
          <a:srcRect/>
          <a:stretch/>
        </p:blipFill>
        <p:spPr>
          <a:xfrm>
            <a:off x="7159693" y="6234311"/>
            <a:ext cx="530557" cy="658918"/>
          </a:xfrm>
          <a:prstGeom prst="rect">
            <a:avLst/>
          </a:prstGeom>
          <a:noFill/>
          <a:ln>
            <a:noFill/>
          </a:ln>
        </p:spPr>
      </p:pic>
      <p:sp>
        <p:nvSpPr>
          <p:cNvPr id="214" name="Google Shape;214;p166"/>
          <p:cNvSpPr txBox="1"/>
          <p:nvPr/>
        </p:nvSpPr>
        <p:spPr>
          <a:xfrm>
            <a:off x="7004120" y="2950926"/>
            <a:ext cx="4362450" cy="289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1A3255"/>
                </a:solidFill>
                <a:latin typeface="Open Sans"/>
                <a:ea typeface="Open Sans"/>
                <a:cs typeface="Open Sans"/>
                <a:sym typeface="Open Sans"/>
              </a:rPr>
              <a:t>Metodología:</a:t>
            </a:r>
            <a:endParaRPr/>
          </a:p>
          <a:p>
            <a:pPr marL="0" marR="0" lvl="0" indent="0" algn="l" rtl="0">
              <a:lnSpc>
                <a:spcPct val="100000"/>
              </a:lnSpc>
              <a:spcBef>
                <a:spcPts val="0"/>
              </a:spcBef>
              <a:spcAft>
                <a:spcPts val="0"/>
              </a:spcAft>
              <a:buNone/>
            </a:pPr>
            <a:endParaRPr sz="1400" b="1"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Esta unidad se compone de 4 actividades de aprendizaje en las cuales encontrarás una situación a resolver acompañada de una guía de aprendizaje que te orientará en el desarrollo del problema planteado.</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Haz clic en el botón siguiente para continuar:</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215"/>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2" name="Google Shape;1372;p215"/>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373" name="Google Shape;1373;p215"/>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4" name="Google Shape;1374;p215"/>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375" name="Google Shape;1375;p215"/>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376" name="Google Shape;1376;p215"/>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377" name="Google Shape;1377;p215"/>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78" name="Google Shape;1378;p215"/>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379" name="Google Shape;1379;p215"/>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0" name="Google Shape;1380;p215"/>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381" name="Google Shape;1381;p215"/>
          <p:cNvSpPr/>
          <p:nvPr/>
        </p:nvSpPr>
        <p:spPr>
          <a:xfrm>
            <a:off x="7708279" y="2634318"/>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2" name="Google Shape;1382;p215"/>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Métodos de eliminación </a:t>
            </a:r>
            <a:endParaRPr sz="1400" b="1" i="0" u="none" strike="noStrike" cap="none">
              <a:solidFill>
                <a:srgbClr val="3F3F3F"/>
              </a:solidFill>
              <a:latin typeface="Open Sans"/>
              <a:ea typeface="Open Sans"/>
              <a:cs typeface="Open Sans"/>
              <a:sym typeface="Open Sans"/>
            </a:endParaRPr>
          </a:p>
        </p:txBody>
      </p:sp>
      <p:pic>
        <p:nvPicPr>
          <p:cNvPr id="1383" name="Google Shape;1383;p215" descr="Icono&#10;&#10;Descripción generada automáticamente"/>
          <p:cNvPicPr preferRelativeResize="0"/>
          <p:nvPr/>
        </p:nvPicPr>
        <p:blipFill rotWithShape="1">
          <a:blip r:embed="rId4">
            <a:alphaModFix/>
          </a:blip>
          <a:srcRect/>
          <a:stretch/>
        </p:blipFill>
        <p:spPr>
          <a:xfrm>
            <a:off x="9034500" y="2829872"/>
            <a:ext cx="434340" cy="539422"/>
          </a:xfrm>
          <a:prstGeom prst="rect">
            <a:avLst/>
          </a:prstGeom>
          <a:noFill/>
          <a:ln>
            <a:noFill/>
          </a:ln>
        </p:spPr>
      </p:pic>
      <p:sp>
        <p:nvSpPr>
          <p:cNvPr id="1384" name="Google Shape;1384;p215"/>
          <p:cNvSpPr txBox="1"/>
          <p:nvPr/>
        </p:nvSpPr>
        <p:spPr>
          <a:xfrm>
            <a:off x="3272582" y="3269035"/>
            <a:ext cx="7865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Los principales métodos para eliminación de materia orgánica de una muestra son:</a:t>
            </a:r>
            <a:endParaRPr sz="1400" b="0" i="0" u="none" strike="noStrike" cap="none">
              <a:solidFill>
                <a:srgbClr val="3F3F3F"/>
              </a:solidFill>
              <a:latin typeface="Open Sans"/>
              <a:ea typeface="Open Sans"/>
              <a:cs typeface="Open Sans"/>
              <a:sym typeface="Open Sans"/>
            </a:endParaRPr>
          </a:p>
        </p:txBody>
      </p:sp>
      <p:sp>
        <p:nvSpPr>
          <p:cNvPr id="1385" name="Google Shape;1385;p215"/>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386" name="Google Shape;1386;p215"/>
          <p:cNvSpPr/>
          <p:nvPr/>
        </p:nvSpPr>
        <p:spPr>
          <a:xfrm>
            <a:off x="4436797" y="3617757"/>
            <a:ext cx="6915434" cy="2359964"/>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7" name="Google Shape;1387;p215"/>
          <p:cNvSpPr/>
          <p:nvPr/>
        </p:nvSpPr>
        <p:spPr>
          <a:xfrm>
            <a:off x="3132163" y="4058431"/>
            <a:ext cx="1439837"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8" name="Google Shape;1388;p215"/>
          <p:cNvSpPr txBox="1"/>
          <p:nvPr/>
        </p:nvSpPr>
        <p:spPr>
          <a:xfrm>
            <a:off x="2961568" y="4111354"/>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seca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389" name="Google Shape;1389;p215"/>
          <p:cNvSpPr/>
          <p:nvPr/>
        </p:nvSpPr>
        <p:spPr>
          <a:xfrm>
            <a:off x="3145811" y="4756654"/>
            <a:ext cx="1453485"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0" name="Google Shape;1390;p215"/>
          <p:cNvSpPr txBox="1"/>
          <p:nvPr/>
        </p:nvSpPr>
        <p:spPr>
          <a:xfrm>
            <a:off x="2982035" y="4811246"/>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húmeda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1391" name="Google Shape;1391;p215" descr="Icono&#10;&#10;Descripción generada automáticamente"/>
          <p:cNvPicPr preferRelativeResize="0"/>
          <p:nvPr/>
        </p:nvPicPr>
        <p:blipFill rotWithShape="1">
          <a:blip r:embed="rId4">
            <a:alphaModFix/>
          </a:blip>
          <a:srcRect/>
          <a:stretch/>
        </p:blipFill>
        <p:spPr>
          <a:xfrm>
            <a:off x="4261846" y="4965134"/>
            <a:ext cx="434340" cy="539422"/>
          </a:xfrm>
          <a:prstGeom prst="rect">
            <a:avLst/>
          </a:prstGeom>
          <a:noFill/>
          <a:ln>
            <a:noFill/>
          </a:ln>
        </p:spPr>
      </p:pic>
      <p:sp>
        <p:nvSpPr>
          <p:cNvPr id="1392" name="Google Shape;1392;p215"/>
          <p:cNvSpPr txBox="1"/>
          <p:nvPr/>
        </p:nvSpPr>
        <p:spPr>
          <a:xfrm>
            <a:off x="4585648" y="3600746"/>
            <a:ext cx="6627528"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Tratamiento con mezcla nítrico-perclórica:</a:t>
            </a:r>
            <a:r>
              <a:rPr lang="es-ES" sz="1400" b="0" i="0" u="none" strike="noStrike" cap="none">
                <a:solidFill>
                  <a:srgbClr val="3F3F3F"/>
                </a:solidFill>
                <a:latin typeface="Open Sans"/>
                <a:ea typeface="Open Sans"/>
                <a:cs typeface="Open Sans"/>
                <a:sym typeface="Open Sans"/>
              </a:rPr>
              <a:t> radica en el ataque de la muestra con HNO</a:t>
            </a:r>
            <a:r>
              <a:rPr lang="es-ES" sz="1400" b="0" i="0" u="none" strike="noStrike" cap="none" baseline="-25000">
                <a:solidFill>
                  <a:srgbClr val="3F3F3F"/>
                </a:solidFill>
                <a:latin typeface="Open Sans"/>
                <a:ea typeface="Open Sans"/>
                <a:cs typeface="Open Sans"/>
                <a:sym typeface="Open Sans"/>
              </a:rPr>
              <a:t>3 </a:t>
            </a:r>
            <a:r>
              <a:rPr lang="es-ES" sz="1400" b="0" i="0" u="none" strike="noStrike" cap="none">
                <a:solidFill>
                  <a:srgbClr val="3F3F3F"/>
                </a:solidFill>
                <a:latin typeface="Open Sans"/>
                <a:ea typeface="Open Sans"/>
                <a:cs typeface="Open Sans"/>
                <a:sym typeface="Open Sans"/>
              </a:rPr>
              <a:t>(C) (Ácido nítrico concentrado) y HClO</a:t>
            </a:r>
            <a:r>
              <a:rPr lang="es-ES" sz="1400" b="0" i="0" u="none" strike="noStrike" cap="none" baseline="-25000">
                <a:solidFill>
                  <a:srgbClr val="3F3F3F"/>
                </a:solidFill>
                <a:latin typeface="Open Sans"/>
                <a:ea typeface="Open Sans"/>
                <a:cs typeface="Open Sans"/>
                <a:sym typeface="Open Sans"/>
              </a:rPr>
              <a:t>4 </a:t>
            </a:r>
            <a:r>
              <a:rPr lang="es-ES" sz="1400" b="0" i="0" u="none" strike="noStrike" cap="none">
                <a:solidFill>
                  <a:srgbClr val="3F3F3F"/>
                </a:solidFill>
                <a:latin typeface="Open Sans"/>
                <a:ea typeface="Open Sans"/>
                <a:cs typeface="Open Sans"/>
                <a:sym typeface="Open Sans"/>
              </a:rPr>
              <a:t>(C) (Ácido perclórico concentrado) al 60% en altas temperaturas. Se usa inicialmente HNO</a:t>
            </a:r>
            <a:r>
              <a:rPr lang="es-ES" sz="1400" b="0" i="0" u="none" strike="noStrike" cap="none" baseline="-25000">
                <a:solidFill>
                  <a:srgbClr val="3F3F3F"/>
                </a:solidFill>
                <a:latin typeface="Open Sans"/>
                <a:ea typeface="Open Sans"/>
                <a:cs typeface="Open Sans"/>
                <a:sym typeface="Open Sans"/>
              </a:rPr>
              <a:t>3 </a:t>
            </a:r>
            <a:r>
              <a:rPr lang="es-ES" sz="1400" b="0" i="0" u="none" strike="noStrike" cap="none">
                <a:solidFill>
                  <a:srgbClr val="3F3F3F"/>
                </a:solidFill>
                <a:latin typeface="Open Sans"/>
                <a:ea typeface="Open Sans"/>
                <a:cs typeface="Open Sans"/>
                <a:sym typeface="Open Sans"/>
              </a:rPr>
              <a:t>puesto que la reacción del HClO</a:t>
            </a:r>
            <a:r>
              <a:rPr lang="es-ES" sz="1400" b="0" i="0" u="none" strike="noStrike" cap="none" baseline="-25000">
                <a:solidFill>
                  <a:srgbClr val="3F3F3F"/>
                </a:solidFill>
                <a:latin typeface="Open Sans"/>
                <a:ea typeface="Open Sans"/>
                <a:cs typeface="Open Sans"/>
                <a:sym typeface="Open Sans"/>
              </a:rPr>
              <a:t>4 </a:t>
            </a:r>
            <a:r>
              <a:rPr lang="es-ES" sz="1400" b="0" i="0" u="none" strike="noStrike" cap="none">
                <a:solidFill>
                  <a:srgbClr val="3F3F3F"/>
                </a:solidFill>
                <a:latin typeface="Open Sans"/>
                <a:ea typeface="Open Sans"/>
                <a:cs typeface="Open Sans"/>
                <a:sym typeface="Open Sans"/>
              </a:rPr>
              <a:t>hacia la materia orgánica es fuerte y puede inducir explosiones, sino se impiden con el uso HNO</a:t>
            </a:r>
            <a:r>
              <a:rPr lang="es-ES" sz="1400" b="0" i="0" u="none" strike="noStrike" cap="none" baseline="-25000">
                <a:solidFill>
                  <a:srgbClr val="3F3F3F"/>
                </a:solidFill>
                <a:latin typeface="Open Sans"/>
                <a:ea typeface="Open Sans"/>
                <a:cs typeface="Open Sans"/>
                <a:sym typeface="Open Sans"/>
              </a:rPr>
              <a:t>3 </a:t>
            </a:r>
            <a:r>
              <a:rPr lang="es-ES" sz="1400" b="0" i="0" u="none" strike="noStrike" cap="none">
                <a:solidFill>
                  <a:srgbClr val="3F3F3F"/>
                </a:solidFill>
                <a:latin typeface="Open Sans"/>
                <a:ea typeface="Open Sans"/>
                <a:cs typeface="Open Sans"/>
                <a:sym typeface="Open Sans"/>
              </a:rPr>
              <a:t>(Ácido nítrico concentrado) previo al HClO</a:t>
            </a:r>
            <a:r>
              <a:rPr lang="es-ES" sz="1400" b="0" i="0" u="none" strike="noStrike" cap="none" baseline="-25000">
                <a:solidFill>
                  <a:srgbClr val="3F3F3F"/>
                </a:solidFill>
                <a:latin typeface="Open Sans"/>
                <a:ea typeface="Open Sans"/>
                <a:cs typeface="Open Sans"/>
                <a:sym typeface="Open Sans"/>
              </a:rPr>
              <a:t>4 </a:t>
            </a:r>
            <a:r>
              <a:rPr lang="es-ES" sz="1400" b="0" i="0" u="none" strike="noStrike" cap="none">
                <a:solidFill>
                  <a:srgbClr val="3F3F3F"/>
                </a:solidFill>
                <a:latin typeface="Open Sans"/>
                <a:ea typeface="Open Sans"/>
                <a:cs typeface="Open Sans"/>
                <a:sym typeface="Open Sans"/>
              </a:rPr>
              <a:t>(Ácido perclórico).  En este sistema se realiza eliminación de fluoruros y oxalatos. Como la composición nítrico-perclórica es más oxidante que la sulfo-nítrica, puede cambiarse el estado de oxidación de diversos elementos de la muestra.</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Para erradicar la materia orgánica en muestras </a:t>
            </a:r>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inorgánicas, este procedimiento es uno de los más utilizados. </a:t>
            </a:r>
            <a:endParaRPr/>
          </a:p>
          <a:p>
            <a:pPr marL="0" marR="0" lvl="0" indent="0" algn="just"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3" name="Google Shape;1393;p215">
            <a:hlinkClick r:id="" action="ppaction://hlinkshowjump?jump=lastslide"/>
          </p:cNvPr>
          <p:cNvSpPr/>
          <p:nvPr/>
        </p:nvSpPr>
        <p:spPr>
          <a:xfrm>
            <a:off x="10472969" y="548664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4" name="Google Shape;1394;p215">
            <a:hlinkClick r:id="" action="ppaction://hlinkshowjump?jump=lastslide"/>
          </p:cNvPr>
          <p:cNvSpPr/>
          <p:nvPr/>
        </p:nvSpPr>
        <p:spPr>
          <a:xfrm flipH="1">
            <a:off x="9899160" y="548982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95" name="Google Shape;1395;p215" descr="Icono&#10;&#10;Descripción generada automáticamente"/>
          <p:cNvPicPr preferRelativeResize="0"/>
          <p:nvPr/>
        </p:nvPicPr>
        <p:blipFill rotWithShape="1">
          <a:blip r:embed="rId4">
            <a:alphaModFix/>
          </a:blip>
          <a:srcRect/>
          <a:stretch/>
        </p:blipFill>
        <p:spPr>
          <a:xfrm>
            <a:off x="10389806" y="5612489"/>
            <a:ext cx="434340" cy="53942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216"/>
          <p:cNvSpPr/>
          <p:nvPr/>
        </p:nvSpPr>
        <p:spPr>
          <a:xfrm>
            <a:off x="3043451" y="3201635"/>
            <a:ext cx="8598090" cy="2936388"/>
          </a:xfrm>
          <a:prstGeom prst="roundRect">
            <a:avLst>
              <a:gd name="adj" fmla="val 16667"/>
            </a:avLst>
          </a:prstGeom>
          <a:solidFill>
            <a:srgbClr val="FFC000"/>
          </a:solidFill>
          <a:ln w="28575" cap="flat" cmpd="sng">
            <a:solidFill>
              <a:srgbClr val="FFC00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2" name="Google Shape;1402;p216"/>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403" name="Google Shape;1403;p216"/>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4" name="Google Shape;1404;p216"/>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405" name="Google Shape;1405;p216"/>
          <p:cNvPicPr preferRelativeResize="0"/>
          <p:nvPr/>
        </p:nvPicPr>
        <p:blipFill rotWithShape="1">
          <a:blip r:embed="rId3">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406" name="Google Shape;1406;p216"/>
          <p:cNvSpPr txBox="1"/>
          <p:nvPr/>
        </p:nvSpPr>
        <p:spPr>
          <a:xfrm>
            <a:off x="2006221" y="1625619"/>
            <a:ext cx="963532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407" name="Google Shape;1407;p216"/>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08" name="Google Shape;1408;p216"/>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409" name="Google Shape;1409;p216"/>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0" name="Google Shape;1410;p216"/>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411" name="Google Shape;1411;p216"/>
          <p:cNvSpPr/>
          <p:nvPr/>
        </p:nvSpPr>
        <p:spPr>
          <a:xfrm>
            <a:off x="7708279" y="2634318"/>
            <a:ext cx="1760561" cy="41362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2" name="Google Shape;1412;p216"/>
          <p:cNvSpPr txBox="1"/>
          <p:nvPr/>
        </p:nvSpPr>
        <p:spPr>
          <a:xfrm>
            <a:off x="7847463" y="2576363"/>
            <a:ext cx="162137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Métodos de eliminación </a:t>
            </a:r>
            <a:endParaRPr sz="1400" b="1" i="0" u="none" strike="noStrike" cap="none">
              <a:solidFill>
                <a:srgbClr val="3F3F3F"/>
              </a:solidFill>
              <a:latin typeface="Open Sans"/>
              <a:ea typeface="Open Sans"/>
              <a:cs typeface="Open Sans"/>
              <a:sym typeface="Open Sans"/>
            </a:endParaRPr>
          </a:p>
        </p:txBody>
      </p:sp>
      <p:pic>
        <p:nvPicPr>
          <p:cNvPr id="1413" name="Google Shape;1413;p216" descr="Icono&#10;&#10;Descripción generada automáticamente"/>
          <p:cNvPicPr preferRelativeResize="0"/>
          <p:nvPr/>
        </p:nvPicPr>
        <p:blipFill rotWithShape="1">
          <a:blip r:embed="rId4">
            <a:alphaModFix/>
          </a:blip>
          <a:srcRect/>
          <a:stretch/>
        </p:blipFill>
        <p:spPr>
          <a:xfrm>
            <a:off x="9034500" y="2829872"/>
            <a:ext cx="434340" cy="539422"/>
          </a:xfrm>
          <a:prstGeom prst="rect">
            <a:avLst/>
          </a:prstGeom>
          <a:noFill/>
          <a:ln>
            <a:noFill/>
          </a:ln>
        </p:spPr>
      </p:pic>
      <p:sp>
        <p:nvSpPr>
          <p:cNvPr id="1414" name="Google Shape;1414;p216"/>
          <p:cNvSpPr txBox="1"/>
          <p:nvPr/>
        </p:nvSpPr>
        <p:spPr>
          <a:xfrm>
            <a:off x="3272582" y="3269035"/>
            <a:ext cx="78652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Los principales métodos para eliminación de materia orgánica de una muestra son:</a:t>
            </a:r>
            <a:endParaRPr sz="1400" b="0" i="0" u="none" strike="noStrike" cap="none">
              <a:solidFill>
                <a:srgbClr val="3F3F3F"/>
              </a:solidFill>
              <a:latin typeface="Open Sans"/>
              <a:ea typeface="Open Sans"/>
              <a:cs typeface="Open Sans"/>
              <a:sym typeface="Open Sans"/>
            </a:endParaRPr>
          </a:p>
        </p:txBody>
      </p:sp>
      <p:sp>
        <p:nvSpPr>
          <p:cNvPr id="1415" name="Google Shape;1415;p216"/>
          <p:cNvSpPr/>
          <p:nvPr/>
        </p:nvSpPr>
        <p:spPr>
          <a:xfrm>
            <a:off x="11172231" y="3099583"/>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416" name="Google Shape;1416;p216"/>
          <p:cNvSpPr/>
          <p:nvPr/>
        </p:nvSpPr>
        <p:spPr>
          <a:xfrm>
            <a:off x="4436797" y="3617757"/>
            <a:ext cx="6915434" cy="2359964"/>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7" name="Google Shape;1417;p216"/>
          <p:cNvSpPr/>
          <p:nvPr/>
        </p:nvSpPr>
        <p:spPr>
          <a:xfrm>
            <a:off x="3132163" y="4058431"/>
            <a:ext cx="1439837"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8" name="Google Shape;1418;p216"/>
          <p:cNvSpPr txBox="1"/>
          <p:nvPr/>
        </p:nvSpPr>
        <p:spPr>
          <a:xfrm>
            <a:off x="2961568" y="4111354"/>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seca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419" name="Google Shape;1419;p216"/>
          <p:cNvSpPr/>
          <p:nvPr/>
        </p:nvSpPr>
        <p:spPr>
          <a:xfrm>
            <a:off x="3145811" y="4756654"/>
            <a:ext cx="1453485" cy="413625"/>
          </a:xfrm>
          <a:prstGeom prst="roundRect">
            <a:avLst>
              <a:gd name="adj" fmla="val 16667"/>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0" name="Google Shape;1420;p216"/>
          <p:cNvSpPr txBox="1"/>
          <p:nvPr/>
        </p:nvSpPr>
        <p:spPr>
          <a:xfrm>
            <a:off x="2982035" y="4811246"/>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Vía húmeda</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pic>
        <p:nvPicPr>
          <p:cNvPr id="1421" name="Google Shape;1421;p216" descr="Icono&#10;&#10;Descripción generada automáticamente"/>
          <p:cNvPicPr preferRelativeResize="0"/>
          <p:nvPr/>
        </p:nvPicPr>
        <p:blipFill rotWithShape="1">
          <a:blip r:embed="rId4">
            <a:alphaModFix/>
          </a:blip>
          <a:srcRect/>
          <a:stretch/>
        </p:blipFill>
        <p:spPr>
          <a:xfrm>
            <a:off x="4261846" y="4965134"/>
            <a:ext cx="434340" cy="539422"/>
          </a:xfrm>
          <a:prstGeom prst="rect">
            <a:avLst/>
          </a:prstGeom>
          <a:noFill/>
          <a:ln>
            <a:noFill/>
          </a:ln>
        </p:spPr>
      </p:pic>
      <p:sp>
        <p:nvSpPr>
          <p:cNvPr id="1422" name="Google Shape;1422;p216"/>
          <p:cNvSpPr txBox="1"/>
          <p:nvPr/>
        </p:nvSpPr>
        <p:spPr>
          <a:xfrm>
            <a:off x="4696186" y="4240041"/>
            <a:ext cx="6476045"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Tratamiento con mezcla nítrico-perclórica-sulfúrica:  </a:t>
            </a:r>
            <a:r>
              <a:rPr lang="es-ES" sz="1400" b="0" i="0" u="none" strike="noStrike" cap="none">
                <a:solidFill>
                  <a:srgbClr val="3F3F3F"/>
                </a:solidFill>
                <a:latin typeface="Open Sans"/>
                <a:ea typeface="Open Sans"/>
                <a:cs typeface="Open Sans"/>
                <a:sym typeface="Open Sans"/>
              </a:rPr>
              <a:t>La combinación de estos tres ácidos es de mayor eficacia, combinados en una relación cercana de 3:1:1; 2ml de esta mezcla acostumbra a ser idóneo para atacar 10g de tejido fresco como sangre. </a:t>
            </a:r>
            <a:endParaRPr/>
          </a:p>
        </p:txBody>
      </p:sp>
      <p:sp>
        <p:nvSpPr>
          <p:cNvPr id="1423" name="Google Shape;1423;p216">
            <a:hlinkClick r:id="" action="ppaction://hlinkshowjump?jump=lastslide"/>
          </p:cNvPr>
          <p:cNvSpPr/>
          <p:nvPr/>
        </p:nvSpPr>
        <p:spPr>
          <a:xfrm>
            <a:off x="10472969" y="548664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4" name="Google Shape;1424;p216">
            <a:hlinkClick r:id="" action="ppaction://hlinkshowjump?jump=lastslide"/>
          </p:cNvPr>
          <p:cNvSpPr/>
          <p:nvPr/>
        </p:nvSpPr>
        <p:spPr>
          <a:xfrm flipH="1">
            <a:off x="9899160" y="5489829"/>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25" name="Google Shape;1425;p216" descr="Icono&#10;&#10;Descripción generada automáticamente"/>
          <p:cNvPicPr preferRelativeResize="0"/>
          <p:nvPr/>
        </p:nvPicPr>
        <p:blipFill rotWithShape="1">
          <a:blip r:embed="rId4">
            <a:alphaModFix/>
          </a:blip>
          <a:srcRect/>
          <a:stretch/>
        </p:blipFill>
        <p:spPr>
          <a:xfrm>
            <a:off x="11207201" y="3208129"/>
            <a:ext cx="434340" cy="53942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217"/>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432" name="Google Shape;1432;p217"/>
          <p:cNvSpPr/>
          <p:nvPr/>
        </p:nvSpPr>
        <p:spPr>
          <a:xfrm>
            <a:off x="506010" y="3516615"/>
            <a:ext cx="2238232" cy="1446852"/>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3" name="Google Shape;1433;p217"/>
          <p:cNvSpPr txBox="1"/>
          <p:nvPr/>
        </p:nvSpPr>
        <p:spPr>
          <a:xfrm>
            <a:off x="567424" y="3831227"/>
            <a:ext cx="2115404"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Destrucción de la materia orgánica y solubilización de muestras</a:t>
            </a:r>
            <a:endParaRPr sz="1400" b="0" i="0" u="none" strike="noStrike" cap="none">
              <a:solidFill>
                <a:srgbClr val="3F3F3F"/>
              </a:solidFill>
              <a:latin typeface="Open Sans"/>
              <a:ea typeface="Open Sans"/>
              <a:cs typeface="Open Sans"/>
              <a:sym typeface="Open Sans"/>
            </a:endParaRPr>
          </a:p>
        </p:txBody>
      </p:sp>
      <p:pic>
        <p:nvPicPr>
          <p:cNvPr id="1434" name="Google Shape;1434;p217" descr="Icono&#10;&#10;Descripción generada automáticamente"/>
          <p:cNvPicPr preferRelativeResize="0"/>
          <p:nvPr/>
        </p:nvPicPr>
        <p:blipFill rotWithShape="1">
          <a:blip r:embed="rId3">
            <a:alphaModFix/>
          </a:blip>
          <a:srcRect/>
          <a:stretch/>
        </p:blipFill>
        <p:spPr>
          <a:xfrm>
            <a:off x="7108965" y="6299320"/>
            <a:ext cx="434340" cy="539422"/>
          </a:xfrm>
          <a:prstGeom prst="rect">
            <a:avLst/>
          </a:prstGeom>
          <a:noFill/>
          <a:ln>
            <a:noFill/>
          </a:ln>
        </p:spPr>
      </p:pic>
      <p:pic>
        <p:nvPicPr>
          <p:cNvPr id="1435" name="Google Shape;1435;p217"/>
          <p:cNvPicPr preferRelativeResize="0"/>
          <p:nvPr/>
        </p:nvPicPr>
        <p:blipFill rotWithShape="1">
          <a:blip r:embed="rId4">
            <a:alphaModFix/>
          </a:blip>
          <a:srcRect/>
          <a:stretch/>
        </p:blipFill>
        <p:spPr>
          <a:xfrm>
            <a:off x="955649" y="2239151"/>
            <a:ext cx="1508400" cy="1508400"/>
          </a:xfrm>
          <a:prstGeom prst="rect">
            <a:avLst/>
          </a:prstGeom>
          <a:noFill/>
          <a:ln>
            <a:noFill/>
          </a:ln>
          <a:effectLst>
            <a:outerShdw blurRad="50800" dist="38100" dir="2700000" algn="tl" rotWithShape="0">
              <a:srgbClr val="000000">
                <a:alpha val="40000"/>
              </a:srgbClr>
            </a:outerShdw>
          </a:effectLst>
        </p:spPr>
      </p:pic>
      <p:sp>
        <p:nvSpPr>
          <p:cNvPr id="1436" name="Google Shape;1436;p217"/>
          <p:cNvSpPr txBox="1"/>
          <p:nvPr/>
        </p:nvSpPr>
        <p:spPr>
          <a:xfrm>
            <a:off x="1978925" y="1625619"/>
            <a:ext cx="9662616"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continuación conoceremos el proceso para la preparación de las muestras químicas, características generales, características de ácidos en la descomposición de materia orgánica y los principales métodos para la eliminación de materia orgánica de una muestra. </a:t>
            </a:r>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Da clic en los números para ampliar la información  </a:t>
            </a:r>
            <a:endParaRPr sz="1400" b="0" i="0" u="none" strike="noStrike" cap="none">
              <a:solidFill>
                <a:srgbClr val="1F3864"/>
              </a:solidFill>
              <a:latin typeface="Open Sans"/>
              <a:ea typeface="Open Sans"/>
              <a:cs typeface="Open Sans"/>
              <a:sym typeface="Open Sans"/>
            </a:endParaRPr>
          </a:p>
        </p:txBody>
      </p:sp>
      <p:sp>
        <p:nvSpPr>
          <p:cNvPr id="1437" name="Google Shape;1437;p217"/>
          <p:cNvSpPr/>
          <p:nvPr/>
        </p:nvSpPr>
        <p:spPr>
          <a:xfrm>
            <a:off x="3957856"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8" name="Google Shape;1438;p217"/>
          <p:cNvSpPr txBox="1"/>
          <p:nvPr/>
        </p:nvSpPr>
        <p:spPr>
          <a:xfrm>
            <a:off x="3998796" y="2688910"/>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Preparación</a:t>
            </a:r>
            <a:r>
              <a:rPr lang="es-ES" sz="1400" b="0" i="0" u="none" strike="noStrike" cap="none">
                <a:solidFill>
                  <a:schemeClr val="lt1"/>
                </a:solidFill>
                <a:latin typeface="Open Sans"/>
                <a:ea typeface="Open Sans"/>
                <a:cs typeface="Open Sans"/>
                <a:sym typeface="Open Sans"/>
              </a:rPr>
              <a:t> </a:t>
            </a:r>
            <a:endParaRPr sz="1400" b="0" i="0" u="none" strike="noStrike" cap="none">
              <a:solidFill>
                <a:schemeClr val="lt1"/>
              </a:solidFill>
              <a:latin typeface="Open Sans"/>
              <a:ea typeface="Open Sans"/>
              <a:cs typeface="Open Sans"/>
              <a:sym typeface="Open Sans"/>
            </a:endParaRPr>
          </a:p>
        </p:txBody>
      </p:sp>
      <p:sp>
        <p:nvSpPr>
          <p:cNvPr id="1439" name="Google Shape;1439;p217"/>
          <p:cNvSpPr/>
          <p:nvPr/>
        </p:nvSpPr>
        <p:spPr>
          <a:xfrm>
            <a:off x="5829877" y="2631161"/>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0" name="Google Shape;1440;p217"/>
          <p:cNvSpPr txBox="1"/>
          <p:nvPr/>
        </p:nvSpPr>
        <p:spPr>
          <a:xfrm>
            <a:off x="5870817" y="2685753"/>
            <a:ext cx="174691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Características </a:t>
            </a: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p:txBody>
      </p:sp>
      <p:sp>
        <p:nvSpPr>
          <p:cNvPr id="1441" name="Google Shape;1441;p217"/>
          <p:cNvSpPr/>
          <p:nvPr/>
        </p:nvSpPr>
        <p:spPr>
          <a:xfrm>
            <a:off x="7708279" y="2634318"/>
            <a:ext cx="1760561" cy="413625"/>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2" name="Google Shape;1442;p217"/>
          <p:cNvSpPr txBox="1"/>
          <p:nvPr/>
        </p:nvSpPr>
        <p:spPr>
          <a:xfrm>
            <a:off x="7876930" y="2576363"/>
            <a:ext cx="152367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eliminación </a:t>
            </a:r>
            <a:endParaRPr sz="1400" b="1" i="0" u="none" strike="noStrike" cap="none">
              <a:solidFill>
                <a:schemeClr val="lt1"/>
              </a:solidFill>
              <a:latin typeface="Open Sans"/>
              <a:ea typeface="Open Sans"/>
              <a:cs typeface="Open Sans"/>
              <a:sym typeface="Open Sans"/>
            </a:endParaRPr>
          </a:p>
        </p:txBody>
      </p:sp>
      <p:pic>
        <p:nvPicPr>
          <p:cNvPr id="1443" name="Google Shape;1443;p217"/>
          <p:cNvPicPr preferRelativeResize="0"/>
          <p:nvPr/>
        </p:nvPicPr>
        <p:blipFill rotWithShape="1">
          <a:blip r:embed="rId5">
            <a:alphaModFix/>
          </a:blip>
          <a:srcRect/>
          <a:stretch/>
        </p:blipFill>
        <p:spPr>
          <a:xfrm>
            <a:off x="5188524" y="3131731"/>
            <a:ext cx="2756646" cy="275664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pic>
        <p:nvPicPr>
          <p:cNvPr id="1449" name="Google Shape;1449;p218"/>
          <p:cNvPicPr preferRelativeResize="0"/>
          <p:nvPr/>
        </p:nvPicPr>
        <p:blipFill rotWithShape="1">
          <a:blip r:embed="rId3">
            <a:alphaModFix/>
          </a:blip>
          <a:srcRect/>
          <a:stretch/>
        </p:blipFill>
        <p:spPr>
          <a:xfrm>
            <a:off x="8116754" y="2483891"/>
            <a:ext cx="3966062" cy="3966062"/>
          </a:xfrm>
          <a:prstGeom prst="rect">
            <a:avLst/>
          </a:prstGeom>
          <a:noFill/>
          <a:ln>
            <a:noFill/>
          </a:ln>
        </p:spPr>
      </p:pic>
      <p:sp>
        <p:nvSpPr>
          <p:cNvPr id="1450" name="Google Shape;1450;p218"/>
          <p:cNvSpPr/>
          <p:nvPr/>
        </p:nvSpPr>
        <p:spPr>
          <a:xfrm>
            <a:off x="2984914" y="2739080"/>
            <a:ext cx="5558585" cy="150618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51" name="Google Shape;1451;p218"/>
          <p:cNvSpPr/>
          <p:nvPr/>
        </p:nvSpPr>
        <p:spPr>
          <a:xfrm>
            <a:off x="2959099" y="1627408"/>
            <a:ext cx="8682441"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52" name="Google Shape;1452;p218"/>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453" name="Google Shape;1453;p218"/>
          <p:cNvSpPr/>
          <p:nvPr/>
        </p:nvSpPr>
        <p:spPr>
          <a:xfrm>
            <a:off x="506010"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54" name="Google Shape;1454;p218"/>
          <p:cNvSpPr txBox="1"/>
          <p:nvPr/>
        </p:nvSpPr>
        <p:spPr>
          <a:xfrm>
            <a:off x="567424" y="3394491"/>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sp>
        <p:nvSpPr>
          <p:cNvPr id="1455" name="Google Shape;1455;p218"/>
          <p:cNvSpPr txBox="1"/>
          <p:nvPr/>
        </p:nvSpPr>
        <p:spPr>
          <a:xfrm>
            <a:off x="3166281" y="1666740"/>
            <a:ext cx="847526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método radica en un examen químico  que  es usado para la concentración de sustancias volátiles presentes en diversas muestras. La finalidad de la pre-concentración radica en incrementar la concentración de estas sustancias volátiles, de donde la concentración habitual se localiza por debajo del margen de detección de la técnica, y así permitir su estudio. </a:t>
            </a:r>
            <a:endParaRPr/>
          </a:p>
        </p:txBody>
      </p:sp>
      <p:pic>
        <p:nvPicPr>
          <p:cNvPr id="1456" name="Google Shape;1456;p218"/>
          <p:cNvPicPr preferRelativeResize="0"/>
          <p:nvPr/>
        </p:nvPicPr>
        <p:blipFill rotWithShape="1">
          <a:blip r:embed="rId4">
            <a:alphaModFix/>
          </a:blip>
          <a:srcRect/>
          <a:stretch/>
        </p:blipFill>
        <p:spPr>
          <a:xfrm>
            <a:off x="969296" y="1802594"/>
            <a:ext cx="1508400" cy="1508400"/>
          </a:xfrm>
          <a:prstGeom prst="rect">
            <a:avLst/>
          </a:prstGeom>
          <a:noFill/>
          <a:ln>
            <a:noFill/>
          </a:ln>
        </p:spPr>
      </p:pic>
      <p:sp>
        <p:nvSpPr>
          <p:cNvPr id="1457" name="Google Shape;1457;p218"/>
          <p:cNvSpPr txBox="1"/>
          <p:nvPr/>
        </p:nvSpPr>
        <p:spPr>
          <a:xfrm>
            <a:off x="3070744" y="2734218"/>
            <a:ext cx="517250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Pese a los actuales progresos en aplicación del análisis es indispensable utilizar metodología de separación y pre-concentración preliminar al paso decisivo. Estos sistemas acaban tiempo y fijan tipos de errores, bien sea porque haya una pérdida o por contaminación de la muestra y son empleados únicamente al ser imprescindibles</a:t>
            </a:r>
            <a:r>
              <a:rPr lang="es-ES" sz="1400" b="0" i="0" u="none" strike="noStrike" cap="none">
                <a:solidFill>
                  <a:srgbClr val="000000"/>
                </a:solidFill>
                <a:latin typeface="Arial"/>
                <a:ea typeface="Arial"/>
                <a:cs typeface="Arial"/>
                <a:sym typeface="Arial"/>
              </a:rPr>
              <a:t>. </a:t>
            </a:r>
            <a:endParaRPr sz="1400" b="0" i="0" u="none" strike="noStrike" cap="none">
              <a:solidFill>
                <a:srgbClr val="3F3F3F"/>
              </a:solidFill>
              <a:latin typeface="Open Sans"/>
              <a:ea typeface="Open Sans"/>
              <a:cs typeface="Open Sans"/>
              <a:sym typeface="Open Sans"/>
            </a:endParaRPr>
          </a:p>
        </p:txBody>
      </p:sp>
      <p:sp>
        <p:nvSpPr>
          <p:cNvPr id="1458" name="Google Shape;1458;p218"/>
          <p:cNvSpPr txBox="1"/>
          <p:nvPr/>
        </p:nvSpPr>
        <p:spPr>
          <a:xfrm>
            <a:off x="567424" y="4291686"/>
            <a:ext cx="7976075"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Estos métodos tienen como finalidad llevar la concentración del elemento en estado traza a un grado perceptible y/o liberarlo de sustancias bloqueantes. </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métodos frecuentemente utilizados son la cromatografía de intercambio iónico y extracción con solvente. </a:t>
            </a:r>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el botón para conocer los métodos de preconcentración. </a:t>
            </a:r>
            <a:endParaRPr sz="1400" b="0" i="0" u="none" strike="noStrike" cap="none">
              <a:solidFill>
                <a:srgbClr val="2F5496"/>
              </a:solidFill>
              <a:latin typeface="Open Sans"/>
              <a:ea typeface="Open Sans"/>
              <a:cs typeface="Open Sans"/>
              <a:sym typeface="Open Sans"/>
            </a:endParaRPr>
          </a:p>
        </p:txBody>
      </p:sp>
      <p:sp>
        <p:nvSpPr>
          <p:cNvPr id="1459" name="Google Shape;1459;p218"/>
          <p:cNvSpPr/>
          <p:nvPr/>
        </p:nvSpPr>
        <p:spPr>
          <a:xfrm>
            <a:off x="3166281" y="5661377"/>
            <a:ext cx="5500048" cy="49671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60" name="Google Shape;1460;p218"/>
          <p:cNvSpPr txBox="1"/>
          <p:nvPr/>
        </p:nvSpPr>
        <p:spPr>
          <a:xfrm>
            <a:off x="3749635" y="5730014"/>
            <a:ext cx="43980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pic>
        <p:nvPicPr>
          <p:cNvPr id="1461" name="Google Shape;1461;p218" descr="Icono&#10;&#10;Descripción generada automáticamente"/>
          <p:cNvPicPr preferRelativeResize="0"/>
          <p:nvPr/>
        </p:nvPicPr>
        <p:blipFill rotWithShape="1">
          <a:blip r:embed="rId5">
            <a:alphaModFix/>
          </a:blip>
          <a:srcRect/>
          <a:stretch/>
        </p:blipFill>
        <p:spPr>
          <a:xfrm>
            <a:off x="7899584" y="5909736"/>
            <a:ext cx="434340" cy="53942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219"/>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68" name="Google Shape;1468;p219"/>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469" name="Google Shape;1469;p219"/>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0" name="Google Shape;1470;p219"/>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1" name="Google Shape;1471;p219"/>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472" name="Google Shape;1472;p219"/>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473" name="Google Shape;1473;p219"/>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474" name="Google Shape;1474;p219"/>
          <p:cNvSpPr txBox="1"/>
          <p:nvPr/>
        </p:nvSpPr>
        <p:spPr>
          <a:xfrm>
            <a:off x="3318684" y="2984343"/>
            <a:ext cx="25009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Extracción solido- liquido</a:t>
            </a:r>
            <a:endParaRPr sz="1400" b="1" i="0" u="none" strike="noStrike" cap="none">
              <a:solidFill>
                <a:schemeClr val="lt1"/>
              </a:solidFill>
              <a:latin typeface="Open Sans"/>
              <a:ea typeface="Open Sans"/>
              <a:cs typeface="Open Sans"/>
              <a:sym typeface="Open Sans"/>
            </a:endParaRPr>
          </a:p>
        </p:txBody>
      </p:sp>
      <p:sp>
        <p:nvSpPr>
          <p:cNvPr id="1475" name="Google Shape;1475;p219"/>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476" name="Google Shape;1476;p219"/>
          <p:cNvSpPr txBox="1"/>
          <p:nvPr/>
        </p:nvSpPr>
        <p:spPr>
          <a:xfrm>
            <a:off x="2388358" y="1825409"/>
            <a:ext cx="919858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sólida-líquido.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 esta se puede realizar extracción de componentes solubles de un sólido, conjuntamente con el apoyo de un disolvente. Por ejemplo, su uso se da en producción de aceites de frutos o la separación de minerales.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7" name="Google Shape;1477;p219"/>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8" name="Google Shape;1478;p219"/>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479" name="Google Shape;1479;p219"/>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0" name="Google Shape;1480;p219"/>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pic>
        <p:nvPicPr>
          <p:cNvPr id="1481" name="Google Shape;1481;p219"/>
          <p:cNvPicPr preferRelativeResize="0"/>
          <p:nvPr/>
        </p:nvPicPr>
        <p:blipFill rotWithShape="1">
          <a:blip r:embed="rId4">
            <a:alphaModFix/>
          </a:blip>
          <a:srcRect/>
          <a:stretch/>
        </p:blipFill>
        <p:spPr>
          <a:xfrm>
            <a:off x="6522193" y="2666562"/>
            <a:ext cx="4770811" cy="1997994"/>
          </a:xfrm>
          <a:prstGeom prst="rect">
            <a:avLst/>
          </a:prstGeom>
          <a:noFill/>
          <a:ln>
            <a:noFill/>
          </a:ln>
        </p:spPr>
      </p:pic>
      <p:sp>
        <p:nvSpPr>
          <p:cNvPr id="1482" name="Google Shape;1482;p219"/>
          <p:cNvSpPr txBox="1"/>
          <p:nvPr/>
        </p:nvSpPr>
        <p:spPr>
          <a:xfrm>
            <a:off x="3020791" y="2779516"/>
            <a:ext cx="3096720"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1" u="none" strike="noStrike" cap="none">
                <a:solidFill>
                  <a:srgbClr val="3F3F3F"/>
                </a:solidFill>
                <a:latin typeface="Open Sans"/>
                <a:ea typeface="Open Sans"/>
                <a:cs typeface="Open Sans"/>
                <a:sym typeface="Open Sans"/>
              </a:rPr>
              <a:t>Esquema de la extracción; antes de la extracción (lado izquierdo) y después de la extracción (lado derecho): 1 disolvente, 2 material de extracción (fase portadora sólida con soluto), 3 soluto, 4 fase portadora sólida lixiviada, 5 disolvente con el soluto de transición en él disuelto </a:t>
            </a:r>
            <a:endParaRPr sz="1400" b="0" i="0" u="none" strike="noStrike" cap="none">
              <a:solidFill>
                <a:srgbClr val="3F3F3F"/>
              </a:solidFill>
              <a:latin typeface="Open Sans"/>
              <a:ea typeface="Open Sans"/>
              <a:cs typeface="Open Sans"/>
              <a:sym typeface="Open Sans"/>
            </a:endParaRPr>
          </a:p>
        </p:txBody>
      </p:sp>
      <p:sp>
        <p:nvSpPr>
          <p:cNvPr id="1483" name="Google Shape;1483;p219">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4" name="Google Shape;1484;p219">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5" name="Google Shape;1485;p219"/>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solida -  liquida</a:t>
            </a:r>
            <a:endParaRPr sz="1200" b="0" i="0" u="none" strike="noStrike" cap="none">
              <a:solidFill>
                <a:srgbClr val="2F5496"/>
              </a:solidFill>
              <a:latin typeface="Open Sans"/>
              <a:ea typeface="Open Sans"/>
              <a:cs typeface="Open Sans"/>
              <a:sym typeface="Open Sans"/>
            </a:endParaRPr>
          </a:p>
        </p:txBody>
      </p:sp>
      <p:pic>
        <p:nvPicPr>
          <p:cNvPr id="1486" name="Google Shape;1486;p219" descr="Icono&#10;&#10;Descripción generada automáticamente"/>
          <p:cNvPicPr preferRelativeResize="0"/>
          <p:nvPr/>
        </p:nvPicPr>
        <p:blipFill rotWithShape="1">
          <a:blip r:embed="rId5">
            <a:alphaModFix/>
          </a:blip>
          <a:srcRect/>
          <a:stretch/>
        </p:blipFill>
        <p:spPr>
          <a:xfrm>
            <a:off x="11152602" y="5870693"/>
            <a:ext cx="434340" cy="539422"/>
          </a:xfrm>
          <a:prstGeom prst="rect">
            <a:avLst/>
          </a:prstGeom>
          <a:noFill/>
          <a:ln>
            <a:noFill/>
          </a:ln>
        </p:spPr>
      </p:pic>
      <p:pic>
        <p:nvPicPr>
          <p:cNvPr id="1487" name="Google Shape;1487;p219" descr="Icono&#10;&#10;Descripción generada automáticamente"/>
          <p:cNvPicPr preferRelativeResize="0"/>
          <p:nvPr/>
        </p:nvPicPr>
        <p:blipFill rotWithShape="1">
          <a:blip r:embed="rId5">
            <a:alphaModFix/>
          </a:blip>
          <a:srcRect/>
          <a:stretch/>
        </p:blipFill>
        <p:spPr>
          <a:xfrm>
            <a:off x="5425616" y="6049258"/>
            <a:ext cx="434340" cy="53942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220"/>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4" name="Google Shape;1494;p220"/>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5" name="Google Shape;1495;p220"/>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496" name="Google Shape;1496;p220"/>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7" name="Google Shape;1497;p220"/>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8" name="Google Shape;1498;p220"/>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499" name="Google Shape;1499;p220"/>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500" name="Google Shape;1500;p220"/>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501" name="Google Shape;1501;p220"/>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502" name="Google Shape;1502;p220"/>
          <p:cNvSpPr txBox="1"/>
          <p:nvPr/>
        </p:nvSpPr>
        <p:spPr>
          <a:xfrm>
            <a:off x="2388358" y="1825409"/>
            <a:ext cx="919858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sólida-líquido.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 esta se puede realizar extracción de componentes solubles de un sólido, conjuntamente con el apoyo de un disolvente. Por ejemplo, su uso se da en producción de aceites de frutos o la separación de minerales.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3" name="Google Shape;1503;p220">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04" name="Google Shape;1504;p220">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05" name="Google Shape;1505;p220"/>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solida -  liquida</a:t>
            </a:r>
            <a:endParaRPr sz="1200" b="0" i="0" u="none" strike="noStrike" cap="none">
              <a:solidFill>
                <a:srgbClr val="2F5496"/>
              </a:solidFill>
              <a:latin typeface="Open Sans"/>
              <a:ea typeface="Open Sans"/>
              <a:cs typeface="Open Sans"/>
              <a:sym typeface="Open Sans"/>
            </a:endParaRPr>
          </a:p>
        </p:txBody>
      </p:sp>
      <p:pic>
        <p:nvPicPr>
          <p:cNvPr id="1506" name="Google Shape;1506;p220" descr="Icono&#10;&#10;Descripción generada automáticamente"/>
          <p:cNvPicPr preferRelativeResize="0"/>
          <p:nvPr/>
        </p:nvPicPr>
        <p:blipFill rotWithShape="1">
          <a:blip r:embed="rId4">
            <a:alphaModFix/>
          </a:blip>
          <a:srcRect/>
          <a:stretch/>
        </p:blipFill>
        <p:spPr>
          <a:xfrm>
            <a:off x="11152602" y="5870693"/>
            <a:ext cx="434340" cy="539422"/>
          </a:xfrm>
          <a:prstGeom prst="rect">
            <a:avLst/>
          </a:prstGeom>
          <a:noFill/>
          <a:ln>
            <a:noFill/>
          </a:ln>
        </p:spPr>
      </p:pic>
      <p:sp>
        <p:nvSpPr>
          <p:cNvPr id="1507" name="Google Shape;1507;p220"/>
          <p:cNvSpPr txBox="1"/>
          <p:nvPr/>
        </p:nvSpPr>
        <p:spPr>
          <a:xfrm>
            <a:off x="2677913" y="2779516"/>
            <a:ext cx="8791200" cy="2462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 Extracción sólido-líquido discontinua:  </a:t>
            </a:r>
            <a:r>
              <a:rPr lang="es-ES" sz="1400" b="0" i="0" u="none" strike="noStrike" cap="none">
                <a:solidFill>
                  <a:srgbClr val="3F3F3F"/>
                </a:solidFill>
                <a:latin typeface="Open Sans"/>
                <a:ea typeface="Open Sans"/>
                <a:cs typeface="Open Sans"/>
                <a:sym typeface="Open Sans"/>
              </a:rPr>
              <a:t>Se puede poner en práctica la separación de una mezcla de compuestos sólidos, utilizando diferencias en la solubilidad de estos en un disolvente establecido. Si en un caso favorable la muestra de sólidos en el que un compuesto es soluble en disolvente (usualmente disolvente orgánico), siempre y cuando los demás son insolubles, se podrá realizar la extracción, que consiste en agregar el disolvente a la mezcla que está contenida en un vaso de precipitado, un matraz o </a:t>
            </a:r>
            <a:r>
              <a:rPr lang="es-ES">
                <a:solidFill>
                  <a:srgbClr val="3F3F3F"/>
                </a:solidFill>
                <a:latin typeface="Open Sans"/>
                <a:ea typeface="Open Sans"/>
                <a:cs typeface="Open Sans"/>
                <a:sym typeface="Open Sans"/>
              </a:rPr>
              <a:t>cápsula</a:t>
            </a:r>
            <a:r>
              <a:rPr lang="es-ES" sz="1400" b="0" i="0" u="none" strike="noStrike" cap="none">
                <a:solidFill>
                  <a:srgbClr val="3F3F3F"/>
                </a:solidFill>
                <a:latin typeface="Open Sans"/>
                <a:ea typeface="Open Sans"/>
                <a:cs typeface="Open Sans"/>
                <a:sym typeface="Open Sans"/>
              </a:rPr>
              <a:t> de porcelana, ya sea en caliente o en frio, batir y/o triturar apoyándose de una varilla de vidrio y dividir la  disolución por medio de filtración, que abarca el producto obtenido y la fracción insoluble que incluye impurezas. Si en su lugar, se intenta disolver impurezas de la mezcla sólida, dejando como fracción insoluble el producto esperado, el procedimiento ya no es de extracción, sino que se refiere a lavado.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8" name="Google Shape;1508;p220"/>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09" name="Google Shape;1509;p220"/>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510" name="Google Shape;1510;p220"/>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1" name="Google Shape;1511;p220"/>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221"/>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8" name="Google Shape;1518;p221"/>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9" name="Google Shape;1519;p221"/>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520" name="Google Shape;1520;p221"/>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1" name="Google Shape;1521;p221"/>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2" name="Google Shape;1522;p221"/>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523" name="Google Shape;1523;p221"/>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524" name="Google Shape;1524;p221"/>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525" name="Google Shape;1525;p221"/>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526" name="Google Shape;1526;p221"/>
          <p:cNvSpPr txBox="1"/>
          <p:nvPr/>
        </p:nvSpPr>
        <p:spPr>
          <a:xfrm>
            <a:off x="2388358" y="1825409"/>
            <a:ext cx="919858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sólida-líquido.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Con esta se puede realizar extracción de componentes solubles de un sólido, conjuntamente con el apoyo de un disolvente. Por ejemplo, su uso se da en producción de aceites de frutos o la separación de minerales.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7" name="Google Shape;1527;p221">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8" name="Google Shape;1528;p221"/>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solida -  liquida</a:t>
            </a:r>
            <a:endParaRPr sz="1200" b="0" i="0" u="none" strike="noStrike" cap="none">
              <a:solidFill>
                <a:srgbClr val="2F5496"/>
              </a:solidFill>
              <a:latin typeface="Open Sans"/>
              <a:ea typeface="Open Sans"/>
              <a:cs typeface="Open Sans"/>
              <a:sym typeface="Open Sans"/>
            </a:endParaRPr>
          </a:p>
        </p:txBody>
      </p:sp>
      <p:sp>
        <p:nvSpPr>
          <p:cNvPr id="1529" name="Google Shape;1529;p221"/>
          <p:cNvSpPr txBox="1"/>
          <p:nvPr/>
        </p:nvSpPr>
        <p:spPr>
          <a:xfrm>
            <a:off x="2677913" y="2779516"/>
            <a:ext cx="8791171" cy="248497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b. Extracción sólido-líquido continua:</a:t>
            </a:r>
            <a:r>
              <a:rPr lang="es-ES" sz="1400" b="0" i="0" u="none" strike="noStrike" cap="none">
                <a:solidFill>
                  <a:srgbClr val="3F3F3F"/>
                </a:solidFill>
                <a:latin typeface="Open Sans"/>
                <a:ea typeface="Open Sans"/>
                <a:cs typeface="Open Sans"/>
                <a:sym typeface="Open Sans"/>
              </a:rPr>
              <a:t>  Esta suele ser la más eficaz al realizarse de forma constante con disolvente de extracción caliente en sistema cerrado, usando un procedimiento parecido al explicado en el siguiente punto para la extracción liquido-liquido continuo, que se encuentra en maceración con disolvente orgánico, anteriormente vaporizado en un matraz y condensado en refrigerante, de la muestra solida a extraer que está dentro de una bolsa de celulosa o cartucho, situada en la cámara de extracción. El propio disolvente orgánico vuelve a vaporizarse realizando nuevamente otro periodo de extracción gracias al acceso del disolvente orgánico con parte del producto extraído al matraz inicial. En tanto, el producto que fue extraído, que no es volátil, se va concentrando en el matraz.</a:t>
            </a:r>
            <a:endParaRPr/>
          </a:p>
          <a:p>
            <a:pPr marL="0" marR="0" lvl="0" indent="0" algn="l" rtl="0">
              <a:lnSpc>
                <a:spcPct val="100000"/>
              </a:lnSpc>
              <a:spcBef>
                <a:spcPts val="800"/>
              </a:spcBef>
              <a:spcAft>
                <a:spcPts val="0"/>
              </a:spcAft>
              <a:buNone/>
            </a:pPr>
            <a:endParaRPr sz="1400" b="0" i="0" u="none" strike="noStrike" cap="none">
              <a:solidFill>
                <a:srgbClr val="000000"/>
              </a:solidFill>
              <a:latin typeface="Arial"/>
              <a:ea typeface="Arial"/>
              <a:cs typeface="Arial"/>
              <a:sym typeface="Arial"/>
            </a:endParaRPr>
          </a:p>
        </p:txBody>
      </p:sp>
      <p:sp>
        <p:nvSpPr>
          <p:cNvPr id="1530" name="Google Shape;1530;p221"/>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1" name="Google Shape;1531;p221"/>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532" name="Google Shape;1532;p221"/>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3" name="Google Shape;1533;p221"/>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pic>
        <p:nvPicPr>
          <p:cNvPr id="1534" name="Google Shape;1534;p221" descr="Icono&#10;&#10;Descripción generada automáticamente"/>
          <p:cNvPicPr preferRelativeResize="0"/>
          <p:nvPr/>
        </p:nvPicPr>
        <p:blipFill rotWithShape="1">
          <a:blip r:embed="rId4">
            <a:alphaModFix/>
          </a:blip>
          <a:srcRect/>
          <a:stretch/>
        </p:blipFill>
        <p:spPr>
          <a:xfrm>
            <a:off x="7089376" y="5791995"/>
            <a:ext cx="434340" cy="53942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222"/>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1" name="Google Shape;1541;p222"/>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542" name="Google Shape;1542;p222"/>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3" name="Google Shape;1543;p222"/>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4" name="Google Shape;1544;p222"/>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545" name="Google Shape;1545;p222"/>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546" name="Google Shape;1546;p222"/>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547" name="Google Shape;1547;p222"/>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548" name="Google Shape;1548;p222"/>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9" name="Google Shape;1549;p222">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50" name="Google Shape;1550;p222">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51" name="Google Shape;1551;p222"/>
          <p:cNvSpPr txBox="1"/>
          <p:nvPr/>
        </p:nvSpPr>
        <p:spPr>
          <a:xfrm>
            <a:off x="8078412" y="5122587"/>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pic>
        <p:nvPicPr>
          <p:cNvPr id="1552" name="Google Shape;1552;p222"/>
          <p:cNvPicPr preferRelativeResize="0"/>
          <p:nvPr/>
        </p:nvPicPr>
        <p:blipFill rotWithShape="1">
          <a:blip r:embed="rId4">
            <a:alphaModFix/>
          </a:blip>
          <a:srcRect/>
          <a:stretch/>
        </p:blipFill>
        <p:spPr>
          <a:xfrm>
            <a:off x="6528686" y="3186657"/>
            <a:ext cx="4769485" cy="1439545"/>
          </a:xfrm>
          <a:prstGeom prst="rect">
            <a:avLst/>
          </a:prstGeom>
          <a:noFill/>
          <a:ln>
            <a:noFill/>
          </a:ln>
        </p:spPr>
      </p:pic>
      <p:sp>
        <p:nvSpPr>
          <p:cNvPr id="1553" name="Google Shape;1553;p222"/>
          <p:cNvSpPr txBox="1"/>
          <p:nvPr/>
        </p:nvSpPr>
        <p:spPr>
          <a:xfrm>
            <a:off x="3031323" y="3230006"/>
            <a:ext cx="3096720"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1" u="none" strike="noStrike" cap="none">
                <a:solidFill>
                  <a:srgbClr val="3F3F3F"/>
                </a:solidFill>
                <a:latin typeface="Open Sans"/>
                <a:ea typeface="Open Sans"/>
                <a:cs typeface="Open Sans"/>
                <a:sym typeface="Open Sans"/>
              </a:rPr>
              <a:t>Extracción ideal: al mezclar la mezcla de partida (A+C) y el disolvente (B), el soluto (A) pasa al disolvente. Tras la decantación se obtienen dos fases: fase extracto (A+B) y el líquido portador (C)</a:t>
            </a:r>
            <a:endParaRPr sz="1400" b="0" i="0" u="none" strike="noStrike" cap="none">
              <a:solidFill>
                <a:srgbClr val="3F3F3F"/>
              </a:solidFill>
              <a:latin typeface="Open Sans"/>
              <a:ea typeface="Open Sans"/>
              <a:cs typeface="Open Sans"/>
              <a:sym typeface="Open Sans"/>
            </a:endParaRPr>
          </a:p>
        </p:txBody>
      </p:sp>
      <p:pic>
        <p:nvPicPr>
          <p:cNvPr id="1554" name="Google Shape;1554;p222" descr="Icono&#10;&#10;Descripción generada automáticamente"/>
          <p:cNvPicPr preferRelativeResize="0"/>
          <p:nvPr/>
        </p:nvPicPr>
        <p:blipFill rotWithShape="1">
          <a:blip r:embed="rId5">
            <a:alphaModFix/>
          </a:blip>
          <a:srcRect/>
          <a:stretch/>
        </p:blipFill>
        <p:spPr>
          <a:xfrm>
            <a:off x="11120662" y="5682744"/>
            <a:ext cx="434340" cy="539422"/>
          </a:xfrm>
          <a:prstGeom prst="rect">
            <a:avLst/>
          </a:prstGeom>
          <a:noFill/>
          <a:ln>
            <a:noFill/>
          </a:ln>
        </p:spPr>
      </p:pic>
      <p:sp>
        <p:nvSpPr>
          <p:cNvPr id="1555" name="Google Shape;1555;p222"/>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56" name="Google Shape;1556;p222"/>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557" name="Google Shape;1557;p222"/>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58" name="Google Shape;1558;p222"/>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pic>
        <p:nvPicPr>
          <p:cNvPr id="1559" name="Google Shape;1559;p222" descr="Icono&#10;&#10;Descripción generada automáticamente"/>
          <p:cNvPicPr preferRelativeResize="0"/>
          <p:nvPr/>
        </p:nvPicPr>
        <p:blipFill rotWithShape="1">
          <a:blip r:embed="rId5">
            <a:alphaModFix/>
          </a:blip>
          <a:srcRect/>
          <a:stretch/>
        </p:blipFill>
        <p:spPr>
          <a:xfrm>
            <a:off x="6338092" y="5987450"/>
            <a:ext cx="434340" cy="53942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223"/>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6" name="Google Shape;1566;p223"/>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7" name="Google Shape;1567;p223"/>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568" name="Google Shape;1568;p223"/>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9" name="Google Shape;1569;p223"/>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0" name="Google Shape;1570;p223"/>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571" name="Google Shape;1571;p223"/>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572" name="Google Shape;1572;p223"/>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573" name="Google Shape;1573;p223"/>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574" name="Google Shape;1574;p223"/>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5" name="Google Shape;1575;p223">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6" name="Google Shape;1576;p223">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77" name="Google Shape;1577;p223" descr="Icono&#10;&#10;Descripción generada automáticamente"/>
          <p:cNvPicPr preferRelativeResize="0"/>
          <p:nvPr/>
        </p:nvPicPr>
        <p:blipFill rotWithShape="1">
          <a:blip r:embed="rId4">
            <a:alphaModFix/>
          </a:blip>
          <a:srcRect/>
          <a:stretch/>
        </p:blipFill>
        <p:spPr>
          <a:xfrm>
            <a:off x="11142730" y="5720237"/>
            <a:ext cx="434340" cy="539422"/>
          </a:xfrm>
          <a:prstGeom prst="rect">
            <a:avLst/>
          </a:prstGeom>
          <a:noFill/>
          <a:ln>
            <a:noFill/>
          </a:ln>
        </p:spPr>
      </p:pic>
      <p:sp>
        <p:nvSpPr>
          <p:cNvPr id="1578" name="Google Shape;1578;p223"/>
          <p:cNvSpPr txBox="1"/>
          <p:nvPr/>
        </p:nvSpPr>
        <p:spPr>
          <a:xfrm>
            <a:off x="2797789" y="2902348"/>
            <a:ext cx="8562111"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 Extracción líquido-líquido simple:</a:t>
            </a:r>
            <a:r>
              <a:rPr lang="es-ES" sz="1400" b="0" i="0" u="none" strike="noStrike" cap="none">
                <a:solidFill>
                  <a:srgbClr val="3F3F3F"/>
                </a:solidFill>
                <a:latin typeface="Open Sans"/>
                <a:ea typeface="Open Sans"/>
                <a:cs typeface="Open Sans"/>
                <a:sym typeface="Open Sans"/>
              </a:rPr>
              <a:t>  Este es un sistema utilizado para separar componentes de una mezcla. Para que este método sea exitoso, se necesita: </a:t>
            </a:r>
            <a:endParaRPr/>
          </a:p>
        </p:txBody>
      </p:sp>
      <p:sp>
        <p:nvSpPr>
          <p:cNvPr id="1579" name="Google Shape;1579;p223"/>
          <p:cNvSpPr/>
          <p:nvPr/>
        </p:nvSpPr>
        <p:spPr>
          <a:xfrm>
            <a:off x="2677913" y="3576600"/>
            <a:ext cx="488368" cy="1227412"/>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80" name="Google Shape;1580;p223"/>
          <p:cNvSpPr txBox="1"/>
          <p:nvPr/>
        </p:nvSpPr>
        <p:spPr>
          <a:xfrm>
            <a:off x="2724767" y="392291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1581" name="Google Shape;1581;p223"/>
          <p:cNvSpPr txBox="1"/>
          <p:nvPr/>
        </p:nvSpPr>
        <p:spPr>
          <a:xfrm>
            <a:off x="3237285" y="3752780"/>
            <a:ext cx="8051799"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diferencia de solubilidad del compuesto a extraer en dos disolventes distintos.  En el momento en que el compuesto con los dos disolventes no miscibles (es decir que no se mezclan) se agita, el compuesto se distribuye entre ambos disolventes.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2" name="Google Shape;1582;p223"/>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83" name="Google Shape;1583;p223"/>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584" name="Google Shape;1584;p223"/>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85" name="Google Shape;1585;p223"/>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586" name="Google Shape;1586;p223"/>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224"/>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93" name="Google Shape;1593;p224"/>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94" name="Google Shape;1594;p224"/>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595" name="Google Shape;1595;p224"/>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96" name="Google Shape;1596;p224"/>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97" name="Google Shape;1597;p224"/>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598" name="Google Shape;1598;p224"/>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599" name="Google Shape;1599;p224"/>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600" name="Google Shape;1600;p224"/>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601" name="Google Shape;1601;p224"/>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2" name="Google Shape;1602;p224">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3" name="Google Shape;1603;p224">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224" descr="Icono&#10;&#10;Descripción generada automáticamente"/>
          <p:cNvPicPr preferRelativeResize="0"/>
          <p:nvPr/>
        </p:nvPicPr>
        <p:blipFill rotWithShape="1">
          <a:blip r:embed="rId4">
            <a:alphaModFix/>
          </a:blip>
          <a:srcRect/>
          <a:stretch/>
        </p:blipFill>
        <p:spPr>
          <a:xfrm>
            <a:off x="11142730" y="5720237"/>
            <a:ext cx="434340" cy="539422"/>
          </a:xfrm>
          <a:prstGeom prst="rect">
            <a:avLst/>
          </a:prstGeom>
          <a:noFill/>
          <a:ln>
            <a:noFill/>
          </a:ln>
        </p:spPr>
      </p:pic>
      <p:sp>
        <p:nvSpPr>
          <p:cNvPr id="1605" name="Google Shape;1605;p224"/>
          <p:cNvSpPr txBox="1"/>
          <p:nvPr/>
        </p:nvSpPr>
        <p:spPr>
          <a:xfrm>
            <a:off x="2797789" y="2902348"/>
            <a:ext cx="8562111"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 Extracción líquido-líquido simple:</a:t>
            </a:r>
            <a:r>
              <a:rPr lang="es-ES" sz="1400" b="0" i="0" u="none" strike="noStrike" cap="none">
                <a:solidFill>
                  <a:srgbClr val="3F3F3F"/>
                </a:solidFill>
                <a:latin typeface="Open Sans"/>
                <a:ea typeface="Open Sans"/>
                <a:cs typeface="Open Sans"/>
                <a:sym typeface="Open Sans"/>
              </a:rPr>
              <a:t>  Este es un sistema utilizado para separar componentes de una mezcla. Para que este método sea exitoso, se necesita: </a:t>
            </a:r>
            <a:endParaRPr/>
          </a:p>
        </p:txBody>
      </p:sp>
      <p:sp>
        <p:nvSpPr>
          <p:cNvPr id="1606" name="Google Shape;1606;p224"/>
          <p:cNvSpPr/>
          <p:nvPr/>
        </p:nvSpPr>
        <p:spPr>
          <a:xfrm>
            <a:off x="2677913" y="3576600"/>
            <a:ext cx="488368" cy="1227412"/>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7" name="Google Shape;1607;p224"/>
          <p:cNvSpPr txBox="1"/>
          <p:nvPr/>
        </p:nvSpPr>
        <p:spPr>
          <a:xfrm>
            <a:off x="2724767" y="392291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1608" name="Google Shape;1608;p224"/>
          <p:cNvSpPr txBox="1"/>
          <p:nvPr/>
        </p:nvSpPr>
        <p:spPr>
          <a:xfrm>
            <a:off x="3237285" y="3752780"/>
            <a:ext cx="8051799"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 conexión de las concentraciones del compuesto en el disolvente es en todo momento continuo, a una temperatura definida, y a esta constante es lo que se le designa como coeficiente de reparto o de distribución, K= concentración en disolvente 2 / concentración en disolvente 1.</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9" name="Google Shape;1609;p224"/>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0" name="Google Shape;1610;p224"/>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611" name="Google Shape;1611;p224"/>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224"/>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613" name="Google Shape;1613;p224"/>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5"/>
          <p:cNvSpPr/>
          <p:nvPr/>
        </p:nvSpPr>
        <p:spPr>
          <a:xfrm>
            <a:off x="2604135" y="2482215"/>
            <a:ext cx="2990850" cy="377190"/>
          </a:xfrm>
          <a:prstGeom prst="roundRect">
            <a:avLst>
              <a:gd name="adj" fmla="val 1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p5" descr="✅ ¿Que es la Química? Química Genera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5" descr="5 teorías sobre el origen de la vida: ¿Cómo surgió y evolucionó el ser  vivo? - Clarí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22" name="Google Shape;222;p5"/>
          <p:cNvPicPr preferRelativeResize="0"/>
          <p:nvPr/>
        </p:nvPicPr>
        <p:blipFill rotWithShape="1">
          <a:blip r:embed="rId3">
            <a:alphaModFix/>
          </a:blip>
          <a:srcRect/>
          <a:stretch/>
        </p:blipFill>
        <p:spPr>
          <a:xfrm>
            <a:off x="5192051" y="2478614"/>
            <a:ext cx="585665" cy="585665"/>
          </a:xfrm>
          <a:prstGeom prst="rect">
            <a:avLst/>
          </a:prstGeom>
          <a:noFill/>
          <a:ln>
            <a:noFill/>
          </a:ln>
        </p:spPr>
      </p:pic>
      <p:pic>
        <p:nvPicPr>
          <p:cNvPr id="223" name="Google Shape;223;p5" descr="icono-cerebro-linea"/>
          <p:cNvPicPr preferRelativeResize="0"/>
          <p:nvPr/>
        </p:nvPicPr>
        <p:blipFill rotWithShape="1">
          <a:blip r:embed="rId4">
            <a:alphaModFix/>
          </a:blip>
          <a:srcRect/>
          <a:stretch/>
        </p:blipFill>
        <p:spPr>
          <a:xfrm>
            <a:off x="2651760" y="2329180"/>
            <a:ext cx="685800" cy="685800"/>
          </a:xfrm>
          <a:prstGeom prst="rect">
            <a:avLst/>
          </a:prstGeom>
          <a:noFill/>
          <a:ln>
            <a:noFill/>
          </a:ln>
        </p:spPr>
      </p:pic>
      <p:pic>
        <p:nvPicPr>
          <p:cNvPr id="224" name="Google Shape;224;p5" descr="icono-tijera-linea"/>
          <p:cNvPicPr preferRelativeResize="0"/>
          <p:nvPr/>
        </p:nvPicPr>
        <p:blipFill rotWithShape="1">
          <a:blip r:embed="rId5">
            <a:alphaModFix/>
          </a:blip>
          <a:srcRect/>
          <a:stretch/>
        </p:blipFill>
        <p:spPr>
          <a:xfrm>
            <a:off x="6191250" y="2329180"/>
            <a:ext cx="685800" cy="685800"/>
          </a:xfrm>
          <a:prstGeom prst="rect">
            <a:avLst/>
          </a:prstGeom>
          <a:noFill/>
          <a:ln>
            <a:noFill/>
          </a:ln>
        </p:spPr>
      </p:pic>
      <p:sp>
        <p:nvSpPr>
          <p:cNvPr id="225" name="Google Shape;225;p5"/>
          <p:cNvSpPr txBox="1"/>
          <p:nvPr/>
        </p:nvSpPr>
        <p:spPr>
          <a:xfrm>
            <a:off x="3337560" y="2478405"/>
            <a:ext cx="2124075"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Lo que aprenderás</a:t>
            </a:r>
            <a:endParaRPr sz="1400" b="0" i="0" u="none" strike="noStrike" cap="none">
              <a:solidFill>
                <a:srgbClr val="000000"/>
              </a:solidFill>
              <a:latin typeface="Arial"/>
              <a:ea typeface="Arial"/>
              <a:cs typeface="Arial"/>
              <a:sym typeface="Arial"/>
            </a:endParaRPr>
          </a:p>
        </p:txBody>
      </p:sp>
      <p:sp>
        <p:nvSpPr>
          <p:cNvPr id="226" name="Google Shape;226;p5"/>
          <p:cNvSpPr txBox="1"/>
          <p:nvPr/>
        </p:nvSpPr>
        <p:spPr>
          <a:xfrm>
            <a:off x="6829425" y="2482215"/>
            <a:ext cx="2447925"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Lo que vas a necesitar</a:t>
            </a:r>
            <a:endParaRPr sz="1400" b="0" i="0" u="none" strike="noStrike" cap="none">
              <a:solidFill>
                <a:srgbClr val="000000"/>
              </a:solidFill>
              <a:latin typeface="Arial"/>
              <a:ea typeface="Arial"/>
              <a:cs typeface="Arial"/>
              <a:sym typeface="Arial"/>
            </a:endParaRPr>
          </a:p>
        </p:txBody>
      </p:sp>
      <p:sp>
        <p:nvSpPr>
          <p:cNvPr id="227" name="Google Shape;227;p5"/>
          <p:cNvSpPr/>
          <p:nvPr/>
        </p:nvSpPr>
        <p:spPr>
          <a:xfrm>
            <a:off x="6255385" y="2483485"/>
            <a:ext cx="2990850" cy="377190"/>
          </a:xfrm>
          <a:prstGeom prst="roundRect">
            <a:avLst>
              <a:gd name="adj" fmla="val 1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p5"/>
          <p:cNvSpPr txBox="1"/>
          <p:nvPr/>
        </p:nvSpPr>
        <p:spPr>
          <a:xfrm>
            <a:off x="2426335" y="3252311"/>
            <a:ext cx="7339330" cy="22467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Los procesos de preparación de muestras según su naturaleza, estado físico y propiedades.</a:t>
            </a:r>
            <a:endParaRPr/>
          </a:p>
          <a:p>
            <a:pPr marL="0" marR="0" lvl="0" indent="0" algn="l"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Lineamientos sobre la conservación, preservación, empaque, documentación y marcación de muestras para laboratorio.</a:t>
            </a:r>
            <a:endParaRPr/>
          </a:p>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Criterios básicos sobre buenas prácticas de almacenamiento de muestras, según naturaleza, peligrosidad y prioridad del ensayo.</a:t>
            </a:r>
            <a:endParaRPr/>
          </a:p>
          <a:p>
            <a:pPr marL="0" marR="0" lvl="0" indent="0" algn="l"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Técnicas analíticas a utilizar en el tratamiento de muestras. </a:t>
            </a:r>
            <a:endParaRPr sz="1400" b="0" i="0" u="none" strike="noStrike" cap="none">
              <a:solidFill>
                <a:srgbClr val="3F3F3F"/>
              </a:solidFill>
              <a:latin typeface="Open Sans"/>
              <a:ea typeface="Open Sans"/>
              <a:cs typeface="Open Sans"/>
              <a:sym typeface="Open Sans"/>
            </a:endParaRPr>
          </a:p>
        </p:txBody>
      </p:sp>
      <p:sp>
        <p:nvSpPr>
          <p:cNvPr id="229" name="Google Shape;229;p5"/>
          <p:cNvSpPr/>
          <p:nvPr/>
        </p:nvSpPr>
        <p:spPr>
          <a:xfrm>
            <a:off x="285115" y="6107430"/>
            <a:ext cx="2355215" cy="6756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p5"/>
          <p:cNvSpPr/>
          <p:nvPr/>
        </p:nvSpPr>
        <p:spPr>
          <a:xfrm>
            <a:off x="1244185" y="1311049"/>
            <a:ext cx="9703630" cy="55958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RECEPCIÓN, ALMACENAMIENTO Y ADECUACIÓN DE MUESTRAS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225"/>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0" name="Google Shape;1620;p225"/>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1" name="Google Shape;1621;p225"/>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622" name="Google Shape;1622;p225"/>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3" name="Google Shape;1623;p225"/>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4" name="Google Shape;1624;p225"/>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625" name="Google Shape;1625;p225"/>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626" name="Google Shape;1626;p225"/>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627" name="Google Shape;1627;p225"/>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628" name="Google Shape;1628;p225"/>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9" name="Google Shape;1629;p225">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0" name="Google Shape;1630;p225">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31" name="Google Shape;1631;p225" descr="Icono&#10;&#10;Descripción generada automáticamente"/>
          <p:cNvPicPr preferRelativeResize="0"/>
          <p:nvPr/>
        </p:nvPicPr>
        <p:blipFill rotWithShape="1">
          <a:blip r:embed="rId4">
            <a:alphaModFix/>
          </a:blip>
          <a:srcRect/>
          <a:stretch/>
        </p:blipFill>
        <p:spPr>
          <a:xfrm>
            <a:off x="11142730" y="5720237"/>
            <a:ext cx="434340" cy="539422"/>
          </a:xfrm>
          <a:prstGeom prst="rect">
            <a:avLst/>
          </a:prstGeom>
          <a:noFill/>
          <a:ln>
            <a:noFill/>
          </a:ln>
        </p:spPr>
      </p:pic>
      <p:sp>
        <p:nvSpPr>
          <p:cNvPr id="1632" name="Google Shape;1632;p225"/>
          <p:cNvSpPr txBox="1"/>
          <p:nvPr/>
        </p:nvSpPr>
        <p:spPr>
          <a:xfrm>
            <a:off x="2797789" y="2902348"/>
            <a:ext cx="8562111"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 Extracción líquido-líquido simple:</a:t>
            </a:r>
            <a:r>
              <a:rPr lang="es-ES" sz="1400" b="0" i="0" u="none" strike="noStrike" cap="none">
                <a:solidFill>
                  <a:srgbClr val="3F3F3F"/>
                </a:solidFill>
                <a:latin typeface="Open Sans"/>
                <a:ea typeface="Open Sans"/>
                <a:cs typeface="Open Sans"/>
                <a:sym typeface="Open Sans"/>
              </a:rPr>
              <a:t>  Este es un sistema utilizado para separar componentes de una mezcla. Para que este método sea exitoso, se necesita: </a:t>
            </a:r>
            <a:endParaRPr/>
          </a:p>
        </p:txBody>
      </p:sp>
      <p:sp>
        <p:nvSpPr>
          <p:cNvPr id="1633" name="Google Shape;1633;p225"/>
          <p:cNvSpPr/>
          <p:nvPr/>
        </p:nvSpPr>
        <p:spPr>
          <a:xfrm>
            <a:off x="2677913" y="3576600"/>
            <a:ext cx="488368" cy="1227412"/>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4" name="Google Shape;1634;p225"/>
          <p:cNvSpPr txBox="1"/>
          <p:nvPr/>
        </p:nvSpPr>
        <p:spPr>
          <a:xfrm>
            <a:off x="2724767" y="392291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1635" name="Google Shape;1635;p225"/>
          <p:cNvSpPr txBox="1"/>
          <p:nvPr/>
        </p:nvSpPr>
        <p:spPr>
          <a:xfrm>
            <a:off x="3210199" y="3341391"/>
            <a:ext cx="8051799"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 común tener como resultado, mezclas de una reacción que se encuentre en suspensión acuosa o en dilución (bien sea por que la reacción se haya desarrollado en un medio acuoso o porque al final de una reacción se adicione una dilución en medio acuoso sobre la reacción inicial). En estos casos la extracción a partir de la mezcla acuosa, del producto deseado, se podría conseguir añadiendo un disolvente orgánico, garantizando que tienen una densidad diferente a la del agua, que no sea miscible en agua y que sea capaz de solubilizar selectivamente la mayor cantidad posible de producto que se desea extraer, es decir que no extraiga impurezas contenidas en la mezcla en cuestión.</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6" name="Google Shape;1636;p225"/>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7" name="Google Shape;1637;p225"/>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638" name="Google Shape;1638;p225"/>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225"/>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640" name="Google Shape;1640;p225"/>
          <p:cNvSpPr txBox="1"/>
          <p:nvPr/>
        </p:nvSpPr>
        <p:spPr>
          <a:xfrm>
            <a:off x="8078412" y="5108732"/>
            <a:ext cx="3390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26"/>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7" name="Google Shape;1647;p226"/>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8" name="Google Shape;1648;p226"/>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649" name="Google Shape;1649;p226"/>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50" name="Google Shape;1650;p226"/>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51" name="Google Shape;1651;p226"/>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652" name="Google Shape;1652;p226"/>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653" name="Google Shape;1653;p226"/>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654" name="Google Shape;1654;p226"/>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655" name="Google Shape;1655;p226"/>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6" name="Google Shape;1656;p226">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57" name="Google Shape;1657;p226">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58" name="Google Shape;1658;p226" descr="Icono&#10;&#10;Descripción generada automáticamente"/>
          <p:cNvPicPr preferRelativeResize="0"/>
          <p:nvPr/>
        </p:nvPicPr>
        <p:blipFill rotWithShape="1">
          <a:blip r:embed="rId4">
            <a:alphaModFix/>
          </a:blip>
          <a:srcRect/>
          <a:stretch/>
        </p:blipFill>
        <p:spPr>
          <a:xfrm>
            <a:off x="11142730" y="5720237"/>
            <a:ext cx="434340" cy="539422"/>
          </a:xfrm>
          <a:prstGeom prst="rect">
            <a:avLst/>
          </a:prstGeom>
          <a:noFill/>
          <a:ln>
            <a:noFill/>
          </a:ln>
        </p:spPr>
      </p:pic>
      <p:sp>
        <p:nvSpPr>
          <p:cNvPr id="1659" name="Google Shape;1659;p226"/>
          <p:cNvSpPr txBox="1"/>
          <p:nvPr/>
        </p:nvSpPr>
        <p:spPr>
          <a:xfrm>
            <a:off x="2797789" y="2902348"/>
            <a:ext cx="8562111"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 Extracción líquido-líquido simple:</a:t>
            </a:r>
            <a:r>
              <a:rPr lang="es-ES" sz="1400" b="0" i="0" u="none" strike="noStrike" cap="none">
                <a:solidFill>
                  <a:srgbClr val="3F3F3F"/>
                </a:solidFill>
                <a:latin typeface="Open Sans"/>
                <a:ea typeface="Open Sans"/>
                <a:cs typeface="Open Sans"/>
                <a:sym typeface="Open Sans"/>
              </a:rPr>
              <a:t>  Este es un sistema utilizado para separar componentes de una mezcla. Para que este método sea exitoso, se necesita: </a:t>
            </a:r>
            <a:endParaRPr/>
          </a:p>
        </p:txBody>
      </p:sp>
      <p:sp>
        <p:nvSpPr>
          <p:cNvPr id="1660" name="Google Shape;1660;p226"/>
          <p:cNvSpPr/>
          <p:nvPr/>
        </p:nvSpPr>
        <p:spPr>
          <a:xfrm>
            <a:off x="2677913" y="3576600"/>
            <a:ext cx="488368" cy="1227412"/>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1" name="Google Shape;1661;p226"/>
          <p:cNvSpPr txBox="1"/>
          <p:nvPr/>
        </p:nvSpPr>
        <p:spPr>
          <a:xfrm>
            <a:off x="2724767" y="392291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sp>
        <p:nvSpPr>
          <p:cNvPr id="1662" name="Google Shape;1662;p226"/>
          <p:cNvSpPr txBox="1"/>
          <p:nvPr/>
        </p:nvSpPr>
        <p:spPr>
          <a:xfrm>
            <a:off x="3210199" y="3735281"/>
            <a:ext cx="805179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Luego de terminar de agitar la mezcla de ambas etapas, para ampliar la superficie de contacto entre ambas y conceder rápidamente un equilibrio al producto, a partir de la primera etapa en dirección a la etapa orgánica, esta será mucho mayor en cuanto más grande sea el coeficiente de reparto que exista entre disolvente orgánico de extracción que fue seleccionado y el agua. </a:t>
            </a:r>
            <a:endParaRPr sz="1400" b="0" i="0" u="none" strike="noStrike" cap="none">
              <a:solidFill>
                <a:srgbClr val="3F3F3F"/>
              </a:solidFill>
              <a:latin typeface="Open Sans"/>
              <a:ea typeface="Open Sans"/>
              <a:cs typeface="Open Sans"/>
              <a:sym typeface="Open Sans"/>
            </a:endParaRPr>
          </a:p>
        </p:txBody>
      </p:sp>
      <p:sp>
        <p:nvSpPr>
          <p:cNvPr id="1663" name="Google Shape;1663;p226"/>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226"/>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665" name="Google Shape;1665;p226"/>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6" name="Google Shape;1666;p226"/>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667" name="Google Shape;1667;p226"/>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227"/>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4" name="Google Shape;1674;p227"/>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5" name="Google Shape;1675;p227"/>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676" name="Google Shape;1676;p227"/>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7" name="Google Shape;1677;p227"/>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78" name="Google Shape;1678;p227"/>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679" name="Google Shape;1679;p227"/>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680" name="Google Shape;1680;p227"/>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681" name="Google Shape;1681;p227"/>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682" name="Google Shape;1682;p227"/>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3" name="Google Shape;1683;p227">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84" name="Google Shape;1684;p227">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85" name="Google Shape;1685;p227" descr="Icono&#10;&#10;Descripción generada automáticamente"/>
          <p:cNvPicPr preferRelativeResize="0"/>
          <p:nvPr/>
        </p:nvPicPr>
        <p:blipFill rotWithShape="1">
          <a:blip r:embed="rId4">
            <a:alphaModFix/>
          </a:blip>
          <a:srcRect/>
          <a:stretch/>
        </p:blipFill>
        <p:spPr>
          <a:xfrm>
            <a:off x="11142730" y="5720237"/>
            <a:ext cx="434340" cy="539422"/>
          </a:xfrm>
          <a:prstGeom prst="rect">
            <a:avLst/>
          </a:prstGeom>
          <a:noFill/>
          <a:ln>
            <a:noFill/>
          </a:ln>
        </p:spPr>
      </p:pic>
      <p:sp>
        <p:nvSpPr>
          <p:cNvPr id="1686" name="Google Shape;1686;p227"/>
          <p:cNvSpPr txBox="1"/>
          <p:nvPr/>
        </p:nvSpPr>
        <p:spPr>
          <a:xfrm>
            <a:off x="2797789" y="2902348"/>
            <a:ext cx="8562111"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 Extracción líquido-líquido simple:</a:t>
            </a:r>
            <a:r>
              <a:rPr lang="es-ES" sz="1400" b="0" i="0" u="none" strike="noStrike" cap="none">
                <a:solidFill>
                  <a:srgbClr val="3F3F3F"/>
                </a:solidFill>
                <a:latin typeface="Open Sans"/>
                <a:ea typeface="Open Sans"/>
                <a:cs typeface="Open Sans"/>
                <a:sym typeface="Open Sans"/>
              </a:rPr>
              <a:t>  Este es un sistema utilizado para separar componentes de una mezcla. Para que este método sea exitoso, se necesita: </a:t>
            </a:r>
            <a:endParaRPr/>
          </a:p>
        </p:txBody>
      </p:sp>
      <p:sp>
        <p:nvSpPr>
          <p:cNvPr id="1687" name="Google Shape;1687;p227"/>
          <p:cNvSpPr/>
          <p:nvPr/>
        </p:nvSpPr>
        <p:spPr>
          <a:xfrm>
            <a:off x="2677913" y="3576600"/>
            <a:ext cx="488368" cy="1227412"/>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88" name="Google Shape;1688;p227"/>
          <p:cNvSpPr txBox="1"/>
          <p:nvPr/>
        </p:nvSpPr>
        <p:spPr>
          <a:xfrm>
            <a:off x="2724767" y="392291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5</a:t>
            </a:r>
            <a:endParaRPr sz="2800" b="1" i="0" u="none" strike="noStrike" cap="none">
              <a:solidFill>
                <a:srgbClr val="3F3F3F"/>
              </a:solidFill>
              <a:latin typeface="Open Sans"/>
              <a:ea typeface="Open Sans"/>
              <a:cs typeface="Open Sans"/>
              <a:sym typeface="Open Sans"/>
            </a:endParaRPr>
          </a:p>
        </p:txBody>
      </p:sp>
      <p:sp>
        <p:nvSpPr>
          <p:cNvPr id="1689" name="Google Shape;1689;p227"/>
          <p:cNvSpPr txBox="1"/>
          <p:nvPr/>
        </p:nvSpPr>
        <p:spPr>
          <a:xfrm>
            <a:off x="3210199" y="3496127"/>
            <a:ext cx="8051700" cy="14607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Después de agitar, las dos etapas se separan nuevamente, voluntariamente por la decantación, causada por densidades diferentes entre ambas, por lo que la etapa orgánica con el producto esperado se separ</a:t>
            </a:r>
            <a:r>
              <a:rPr lang="es-ES">
                <a:solidFill>
                  <a:srgbClr val="3F3F3F"/>
                </a:solidFill>
                <a:latin typeface="Open Sans"/>
                <a:ea typeface="Open Sans"/>
                <a:cs typeface="Open Sans"/>
                <a:sym typeface="Open Sans"/>
              </a:rPr>
              <a:t>ará</a:t>
            </a:r>
            <a:r>
              <a:rPr lang="es-ES" sz="1400" b="0" i="0" u="none" strike="noStrike" cap="none">
                <a:solidFill>
                  <a:srgbClr val="3F3F3F"/>
                </a:solidFill>
                <a:latin typeface="Open Sans"/>
                <a:ea typeface="Open Sans"/>
                <a:cs typeface="Open Sans"/>
                <a:sym typeface="Open Sans"/>
              </a:rPr>
              <a:t> a través de decantación de la etapa acuosa con impurezas. La posición relativa de las dos etapas recurre a la conexión que existe entre densidades.  Esta etapa acuosa, después de la extracción, aun contiene algún porcentaje de producto esperado, entonces, se copia el procedimiento de extracción varias veces con disolvente orgánico puro.</a:t>
            </a:r>
            <a:endParaRPr/>
          </a:p>
        </p:txBody>
      </p:sp>
      <p:sp>
        <p:nvSpPr>
          <p:cNvPr id="1690" name="Google Shape;1690;p227"/>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1" name="Google Shape;1691;p227"/>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692" name="Google Shape;1692;p227"/>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3" name="Google Shape;1693;p227"/>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694" name="Google Shape;1694;p227"/>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28"/>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1" name="Google Shape;1701;p228"/>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2" name="Google Shape;1702;p228"/>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703" name="Google Shape;1703;p228"/>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4" name="Google Shape;1704;p228"/>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05" name="Google Shape;1705;p228"/>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706" name="Google Shape;1706;p228"/>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707" name="Google Shape;1707;p228"/>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708" name="Google Shape;1708;p228"/>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709" name="Google Shape;1709;p228"/>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0" name="Google Shape;1710;p228">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1" name="Google Shape;1711;p228">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712" name="Google Shape;1712;p228" descr="Icono&#10;&#10;Descripción generada automáticamente"/>
          <p:cNvPicPr preferRelativeResize="0"/>
          <p:nvPr/>
        </p:nvPicPr>
        <p:blipFill rotWithShape="1">
          <a:blip r:embed="rId4">
            <a:alphaModFix/>
          </a:blip>
          <a:srcRect/>
          <a:stretch/>
        </p:blipFill>
        <p:spPr>
          <a:xfrm>
            <a:off x="11142730" y="5720237"/>
            <a:ext cx="434340" cy="539422"/>
          </a:xfrm>
          <a:prstGeom prst="rect">
            <a:avLst/>
          </a:prstGeom>
          <a:noFill/>
          <a:ln>
            <a:noFill/>
          </a:ln>
        </p:spPr>
      </p:pic>
      <p:sp>
        <p:nvSpPr>
          <p:cNvPr id="1713" name="Google Shape;1713;p228"/>
          <p:cNvSpPr txBox="1"/>
          <p:nvPr/>
        </p:nvSpPr>
        <p:spPr>
          <a:xfrm>
            <a:off x="2797789" y="2902348"/>
            <a:ext cx="8562111"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 Extracción líquido-líquido simple:</a:t>
            </a:r>
            <a:r>
              <a:rPr lang="es-ES" sz="1400" b="0" i="0" u="none" strike="noStrike" cap="none">
                <a:solidFill>
                  <a:srgbClr val="3F3F3F"/>
                </a:solidFill>
                <a:latin typeface="Open Sans"/>
                <a:ea typeface="Open Sans"/>
                <a:cs typeface="Open Sans"/>
                <a:sym typeface="Open Sans"/>
              </a:rPr>
              <a:t>  Este es un sistema utilizado para separar componentes de una mezcla. Para que este método sea exitoso, se necesita: </a:t>
            </a:r>
            <a:endParaRPr/>
          </a:p>
        </p:txBody>
      </p:sp>
      <p:sp>
        <p:nvSpPr>
          <p:cNvPr id="1714" name="Google Shape;1714;p228"/>
          <p:cNvSpPr/>
          <p:nvPr/>
        </p:nvSpPr>
        <p:spPr>
          <a:xfrm>
            <a:off x="2677913" y="3576600"/>
            <a:ext cx="488368" cy="1227412"/>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5" name="Google Shape;1715;p228"/>
          <p:cNvSpPr txBox="1"/>
          <p:nvPr/>
        </p:nvSpPr>
        <p:spPr>
          <a:xfrm>
            <a:off x="2724767" y="392291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6</a:t>
            </a:r>
            <a:endParaRPr sz="2800" b="1" i="0" u="none" strike="noStrike" cap="none">
              <a:solidFill>
                <a:srgbClr val="3F3F3F"/>
              </a:solidFill>
              <a:latin typeface="Open Sans"/>
              <a:ea typeface="Open Sans"/>
              <a:cs typeface="Open Sans"/>
              <a:sym typeface="Open Sans"/>
            </a:endParaRPr>
          </a:p>
        </p:txBody>
      </p:sp>
      <p:sp>
        <p:nvSpPr>
          <p:cNvPr id="1716" name="Google Shape;1716;p228"/>
          <p:cNvSpPr txBox="1"/>
          <p:nvPr/>
        </p:nvSpPr>
        <p:spPr>
          <a:xfrm>
            <a:off x="3210199" y="3496127"/>
            <a:ext cx="8051799" cy="1336263"/>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Al finalizar la operación de extracción, se debe reestablecer el producto extraído a partir de las etapas orgánicas recopiladas. Por lo cual, se debe secar la etapa orgánica derivada con un agente desecante, filtrar la suspensión resultante y al final controlar el producto extraído por destilación o evaporación y eliminar el disolvente orgánico de la disolución seca.</a:t>
            </a:r>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1717" name="Google Shape;1717;p228"/>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8" name="Google Shape;1718;p228"/>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719" name="Google Shape;1719;p228"/>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0" name="Google Shape;1720;p228"/>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721" name="Google Shape;1721;p228"/>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229"/>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8" name="Google Shape;1728;p229"/>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9" name="Google Shape;1729;p229"/>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730" name="Google Shape;1730;p229"/>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1" name="Google Shape;1731;p229"/>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2" name="Google Shape;1732;p229"/>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733" name="Google Shape;1733;p229"/>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734" name="Google Shape;1734;p229"/>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735" name="Google Shape;1735;p229"/>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736" name="Google Shape;1736;p229"/>
          <p:cNvSpPr txBox="1"/>
          <p:nvPr/>
        </p:nvSpPr>
        <p:spPr>
          <a:xfrm>
            <a:off x="2388358" y="1825409"/>
            <a:ext cx="9198600" cy="1385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a:t>
            </a:r>
            <a:r>
              <a:rPr lang="es-ES">
                <a:solidFill>
                  <a:srgbClr val="3F3F3F"/>
                </a:solidFill>
                <a:latin typeface="Open Sans"/>
                <a:ea typeface="Open Sans"/>
                <a:cs typeface="Open Sans"/>
                <a:sym typeface="Open Sans"/>
              </a:rPr>
              <a:t>líquida</a:t>
            </a:r>
            <a:r>
              <a:rPr lang="es-ES" sz="1400" b="0" i="0" u="none" strike="noStrike" cap="none">
                <a:solidFill>
                  <a:srgbClr val="3F3F3F"/>
                </a:solidFill>
                <a:latin typeface="Open Sans"/>
                <a:ea typeface="Open Sans"/>
                <a:cs typeface="Open Sans"/>
                <a:sym typeface="Open Sans"/>
              </a:rPr>
              <a:t>,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7" name="Google Shape;1737;p229">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8" name="Google Shape;1738;p229"/>
          <p:cNvSpPr txBox="1"/>
          <p:nvPr/>
        </p:nvSpPr>
        <p:spPr>
          <a:xfrm>
            <a:off x="2797789" y="2902348"/>
            <a:ext cx="8562111"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 Extracción líquido-líquido simple:</a:t>
            </a:r>
            <a:r>
              <a:rPr lang="es-ES" sz="1400" b="0" i="0" u="none" strike="noStrike" cap="none">
                <a:solidFill>
                  <a:srgbClr val="3F3F3F"/>
                </a:solidFill>
                <a:latin typeface="Open Sans"/>
                <a:ea typeface="Open Sans"/>
                <a:cs typeface="Open Sans"/>
                <a:sym typeface="Open Sans"/>
              </a:rPr>
              <a:t>  Este es un sistema utilizado para separar componentes de una mezcla. Para que este método sea exitoso, se necesita: </a:t>
            </a:r>
            <a:endParaRPr/>
          </a:p>
        </p:txBody>
      </p:sp>
      <p:sp>
        <p:nvSpPr>
          <p:cNvPr id="1739" name="Google Shape;1739;p229"/>
          <p:cNvSpPr/>
          <p:nvPr/>
        </p:nvSpPr>
        <p:spPr>
          <a:xfrm>
            <a:off x="2677913" y="3576600"/>
            <a:ext cx="488368" cy="1227412"/>
          </a:xfrm>
          <a:prstGeom prst="flowChartDelay">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0" name="Google Shape;1740;p229"/>
          <p:cNvSpPr txBox="1"/>
          <p:nvPr/>
        </p:nvSpPr>
        <p:spPr>
          <a:xfrm>
            <a:off x="3210199" y="3749345"/>
            <a:ext cx="8051700" cy="11022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Si bien habitualmente la extracción se usa con el objeto de separar el producto buscando selectivamente una muestra, en ocasiones se espera erradicar impurezas no con las que no se contaban, de una disolución con la extracción.</a:t>
            </a:r>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1741" name="Google Shape;1741;p229"/>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2" name="Google Shape;1742;p229"/>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743" name="Google Shape;1743;p229"/>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4" name="Google Shape;1744;p229"/>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745" name="Google Shape;1745;p229">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746" name="Google Shape;1746;p229" descr="Icono&#10;&#10;Descripción generada automáticamente"/>
          <p:cNvPicPr preferRelativeResize="0"/>
          <p:nvPr/>
        </p:nvPicPr>
        <p:blipFill rotWithShape="1">
          <a:blip r:embed="rId4">
            <a:alphaModFix/>
          </a:blip>
          <a:srcRect/>
          <a:stretch/>
        </p:blipFill>
        <p:spPr>
          <a:xfrm>
            <a:off x="11183673" y="5757512"/>
            <a:ext cx="434340" cy="539422"/>
          </a:xfrm>
          <a:prstGeom prst="rect">
            <a:avLst/>
          </a:prstGeom>
          <a:noFill/>
          <a:ln>
            <a:noFill/>
          </a:ln>
        </p:spPr>
      </p:pic>
      <p:sp>
        <p:nvSpPr>
          <p:cNvPr id="1747" name="Google Shape;1747;p229"/>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230"/>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4" name="Google Shape;1754;p230"/>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5" name="Google Shape;1755;p230"/>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756" name="Google Shape;1756;p230"/>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7" name="Google Shape;1757;p230"/>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8" name="Google Shape;1758;p230"/>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759" name="Google Shape;1759;p230"/>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760" name="Google Shape;1760;p230"/>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761" name="Google Shape;1761;p230"/>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762" name="Google Shape;1762;p230"/>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63" name="Google Shape;1763;p230">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4" name="Google Shape;1764;p230">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765" name="Google Shape;1765;p230" descr="Icono&#10;&#10;Descripción generada automáticamente"/>
          <p:cNvPicPr preferRelativeResize="0"/>
          <p:nvPr/>
        </p:nvPicPr>
        <p:blipFill rotWithShape="1">
          <a:blip r:embed="rId4">
            <a:alphaModFix/>
          </a:blip>
          <a:srcRect/>
          <a:stretch/>
        </p:blipFill>
        <p:spPr>
          <a:xfrm>
            <a:off x="6801758" y="5984095"/>
            <a:ext cx="434340" cy="539422"/>
          </a:xfrm>
          <a:prstGeom prst="rect">
            <a:avLst/>
          </a:prstGeom>
          <a:noFill/>
          <a:ln>
            <a:noFill/>
          </a:ln>
        </p:spPr>
      </p:pic>
      <p:sp>
        <p:nvSpPr>
          <p:cNvPr id="1766" name="Google Shape;1766;p230"/>
          <p:cNvSpPr txBox="1"/>
          <p:nvPr/>
        </p:nvSpPr>
        <p:spPr>
          <a:xfrm>
            <a:off x="3166281" y="2902348"/>
            <a:ext cx="8193619" cy="8412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sng" strike="noStrike" cap="none">
                <a:solidFill>
                  <a:srgbClr val="3F3F3F"/>
                </a:solidFill>
                <a:latin typeface="Open Sans"/>
                <a:ea typeface="Open Sans"/>
                <a:cs typeface="Open Sans"/>
                <a:sym typeface="Open Sans"/>
              </a:rPr>
              <a:t>Características del disolvente de extracción</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Se puede alcanzar la extracción selectiva de un elemento de mezcla disuelta en un disolvente especifico agregando otro y que se ajuste a lo siguiente: </a:t>
            </a:r>
            <a:endParaRPr/>
          </a:p>
        </p:txBody>
      </p:sp>
      <p:sp>
        <p:nvSpPr>
          <p:cNvPr id="1767" name="Google Shape;1767;p230"/>
          <p:cNvSpPr/>
          <p:nvPr/>
        </p:nvSpPr>
        <p:spPr>
          <a:xfrm>
            <a:off x="2820618" y="3701596"/>
            <a:ext cx="4031081" cy="124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8" name="Google Shape;1768;p230"/>
          <p:cNvSpPr txBox="1"/>
          <p:nvPr/>
        </p:nvSpPr>
        <p:spPr>
          <a:xfrm>
            <a:off x="2820618" y="3772569"/>
            <a:ext cx="3893986" cy="117339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Noto Sans Symbols"/>
              <a:buChar char="∙"/>
            </a:pPr>
            <a:r>
              <a:rPr lang="es-ES" sz="1400" b="0" i="0" u="none" strike="noStrike" cap="none">
                <a:solidFill>
                  <a:srgbClr val="3F3F3F"/>
                </a:solidFill>
                <a:latin typeface="Open Sans"/>
                <a:ea typeface="Open Sans"/>
                <a:cs typeface="Open Sans"/>
                <a:sym typeface="Open Sans"/>
              </a:rPr>
              <a:t>Inmiscible con otro disolvente: Los disolventes implicados pueden ser una disolución acuosa o agua, el otro podría ser orgánico.</a:t>
            </a:r>
            <a:endParaRPr/>
          </a:p>
          <a:p>
            <a:pPr marL="0" marR="0" lvl="0" indent="0" algn="just" rtl="0">
              <a:lnSpc>
                <a:spcPct val="107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1769" name="Google Shape;1769;p230"/>
          <p:cNvSpPr/>
          <p:nvPr/>
        </p:nvSpPr>
        <p:spPr>
          <a:xfrm>
            <a:off x="7016596" y="3710712"/>
            <a:ext cx="4031081" cy="124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0" name="Google Shape;1770;p230"/>
          <p:cNvSpPr txBox="1"/>
          <p:nvPr/>
        </p:nvSpPr>
        <p:spPr>
          <a:xfrm>
            <a:off x="6969557" y="3756705"/>
            <a:ext cx="3893986" cy="95795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Noto Sans Symbols"/>
              <a:buChar char="∙"/>
            </a:pPr>
            <a:r>
              <a:rPr lang="es-ES" sz="1400" b="0" i="0" u="none" strike="noStrike" cap="none">
                <a:solidFill>
                  <a:srgbClr val="3F3F3F"/>
                </a:solidFill>
                <a:latin typeface="Open Sans"/>
                <a:ea typeface="Open Sans"/>
                <a:cs typeface="Open Sans"/>
                <a:sym typeface="Open Sans"/>
              </a:rPr>
              <a:t>El componente esperado debe ser más soluble en disolvente de extracción que el principal.</a:t>
            </a:r>
            <a:endParaRPr/>
          </a:p>
          <a:p>
            <a:pPr marL="0" marR="0" lvl="0" indent="0" algn="just" rtl="0">
              <a:lnSpc>
                <a:spcPct val="107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1771" name="Google Shape;1771;p230" descr="Icono&#10;&#10;Descripción generada automáticamente"/>
          <p:cNvPicPr preferRelativeResize="0"/>
          <p:nvPr/>
        </p:nvPicPr>
        <p:blipFill rotWithShape="1">
          <a:blip r:embed="rId4">
            <a:alphaModFix/>
          </a:blip>
          <a:srcRect/>
          <a:stretch/>
        </p:blipFill>
        <p:spPr>
          <a:xfrm>
            <a:off x="11088733" y="5806731"/>
            <a:ext cx="434340" cy="539422"/>
          </a:xfrm>
          <a:prstGeom prst="rect">
            <a:avLst/>
          </a:prstGeom>
          <a:noFill/>
          <a:ln>
            <a:noFill/>
          </a:ln>
        </p:spPr>
      </p:pic>
      <p:sp>
        <p:nvSpPr>
          <p:cNvPr id="1772" name="Google Shape;1772;p230"/>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3" name="Google Shape;1773;p230"/>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774" name="Google Shape;1774;p230"/>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75" name="Google Shape;1775;p230"/>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776" name="Google Shape;1776;p230"/>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231"/>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3" name="Google Shape;1783;p231"/>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4" name="Google Shape;1784;p231"/>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785" name="Google Shape;1785;p231"/>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6" name="Google Shape;1786;p231"/>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7" name="Google Shape;1787;p231"/>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788" name="Google Shape;1788;p231"/>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789" name="Google Shape;1789;p231"/>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790" name="Google Shape;1790;p231"/>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791" name="Google Shape;1791;p231"/>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92" name="Google Shape;1792;p231">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3" name="Google Shape;1793;p231">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794" name="Google Shape;1794;p231" descr="Icono&#10;&#10;Descripción generada automáticamente"/>
          <p:cNvPicPr preferRelativeResize="0"/>
          <p:nvPr/>
        </p:nvPicPr>
        <p:blipFill rotWithShape="1">
          <a:blip r:embed="rId4">
            <a:alphaModFix/>
          </a:blip>
          <a:srcRect/>
          <a:stretch/>
        </p:blipFill>
        <p:spPr>
          <a:xfrm>
            <a:off x="6801758" y="5984095"/>
            <a:ext cx="434340" cy="539422"/>
          </a:xfrm>
          <a:prstGeom prst="rect">
            <a:avLst/>
          </a:prstGeom>
          <a:noFill/>
          <a:ln>
            <a:noFill/>
          </a:ln>
        </p:spPr>
      </p:pic>
      <p:sp>
        <p:nvSpPr>
          <p:cNvPr id="1795" name="Google Shape;1795;p231"/>
          <p:cNvSpPr txBox="1"/>
          <p:nvPr/>
        </p:nvSpPr>
        <p:spPr>
          <a:xfrm>
            <a:off x="3166281" y="2902348"/>
            <a:ext cx="8193619" cy="8412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sng" strike="noStrike" cap="none">
                <a:solidFill>
                  <a:srgbClr val="3F3F3F"/>
                </a:solidFill>
                <a:latin typeface="Open Sans"/>
                <a:ea typeface="Open Sans"/>
                <a:cs typeface="Open Sans"/>
                <a:sym typeface="Open Sans"/>
              </a:rPr>
              <a:t>Características del disolvente de extracción</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Se puede alcanzar la extracción selectiva de un elemento de mezcla disuelta en un disolvente especifico agregando otro y que se ajuste a lo siguiente: </a:t>
            </a:r>
            <a:endParaRPr/>
          </a:p>
        </p:txBody>
      </p:sp>
      <p:sp>
        <p:nvSpPr>
          <p:cNvPr id="1796" name="Google Shape;1796;p231"/>
          <p:cNvSpPr/>
          <p:nvPr/>
        </p:nvSpPr>
        <p:spPr>
          <a:xfrm>
            <a:off x="2820618" y="3701596"/>
            <a:ext cx="4031081" cy="124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7" name="Google Shape;1797;p231"/>
          <p:cNvSpPr txBox="1"/>
          <p:nvPr/>
        </p:nvSpPr>
        <p:spPr>
          <a:xfrm>
            <a:off x="2820618" y="3772569"/>
            <a:ext cx="3893986" cy="742511"/>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Noto Sans Symbols"/>
              <a:buChar char="∙"/>
            </a:pPr>
            <a:r>
              <a:rPr lang="es-ES" sz="1400" b="0" i="0" u="none" strike="noStrike" cap="none">
                <a:solidFill>
                  <a:srgbClr val="3F3F3F"/>
                </a:solidFill>
                <a:latin typeface="Open Sans"/>
                <a:ea typeface="Open Sans"/>
                <a:cs typeface="Open Sans"/>
                <a:sym typeface="Open Sans"/>
              </a:rPr>
              <a:t>Los componentes restantes no deben ser solubles en disolvente de extracción. </a:t>
            </a:r>
            <a:endParaRPr/>
          </a:p>
          <a:p>
            <a:pPr marL="0" marR="0" lvl="0" indent="0" algn="just" rtl="0">
              <a:lnSpc>
                <a:spcPct val="107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1798" name="Google Shape;1798;p231"/>
          <p:cNvSpPr/>
          <p:nvPr/>
        </p:nvSpPr>
        <p:spPr>
          <a:xfrm>
            <a:off x="7016596" y="3710712"/>
            <a:ext cx="4031081" cy="124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9" name="Google Shape;1799;p231"/>
          <p:cNvSpPr txBox="1"/>
          <p:nvPr/>
        </p:nvSpPr>
        <p:spPr>
          <a:xfrm>
            <a:off x="6969557" y="3756705"/>
            <a:ext cx="3893986" cy="117339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Noto Sans Symbols"/>
              <a:buChar char="∙"/>
            </a:pPr>
            <a:r>
              <a:rPr lang="es-ES" sz="1400" b="0" i="0" u="none" strike="noStrike" cap="none">
                <a:solidFill>
                  <a:srgbClr val="3F3F3F"/>
                </a:solidFill>
                <a:latin typeface="Open Sans"/>
                <a:ea typeface="Open Sans"/>
                <a:cs typeface="Open Sans"/>
                <a:sym typeface="Open Sans"/>
              </a:rPr>
              <a:t>Deben ser adecuadamente volátiles, para deshacer del producto removido fácilmente por medio de la destilación o la evaporación. </a:t>
            </a:r>
            <a:endParaRPr/>
          </a:p>
          <a:p>
            <a:pPr marL="0" marR="0" lvl="0" indent="0" algn="just" rtl="0">
              <a:lnSpc>
                <a:spcPct val="107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1800" name="Google Shape;1800;p231" descr="Icono&#10;&#10;Descripción generada automáticamente"/>
          <p:cNvPicPr preferRelativeResize="0"/>
          <p:nvPr/>
        </p:nvPicPr>
        <p:blipFill rotWithShape="1">
          <a:blip r:embed="rId4">
            <a:alphaModFix/>
          </a:blip>
          <a:srcRect/>
          <a:stretch/>
        </p:blipFill>
        <p:spPr>
          <a:xfrm>
            <a:off x="11088733" y="5806731"/>
            <a:ext cx="434340" cy="539422"/>
          </a:xfrm>
          <a:prstGeom prst="rect">
            <a:avLst/>
          </a:prstGeom>
          <a:noFill/>
          <a:ln>
            <a:noFill/>
          </a:ln>
        </p:spPr>
      </p:pic>
      <p:sp>
        <p:nvSpPr>
          <p:cNvPr id="1801" name="Google Shape;1801;p231"/>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2" name="Google Shape;1802;p231"/>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803" name="Google Shape;1803;p231"/>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04" name="Google Shape;1804;p231"/>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805" name="Google Shape;1805;p231"/>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232"/>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2" name="Google Shape;1812;p232"/>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3" name="Google Shape;1813;p232"/>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814" name="Google Shape;1814;p232"/>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5" name="Google Shape;1815;p232"/>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6" name="Google Shape;1816;p232"/>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817" name="Google Shape;1817;p232"/>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818" name="Google Shape;1818;p232"/>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819" name="Google Shape;1819;p232"/>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820" name="Google Shape;1820;p232"/>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1" name="Google Shape;1821;p232">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2" name="Google Shape;1822;p232">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3" name="Google Shape;1823;p232"/>
          <p:cNvSpPr txBox="1"/>
          <p:nvPr/>
        </p:nvSpPr>
        <p:spPr>
          <a:xfrm>
            <a:off x="3166281" y="2902348"/>
            <a:ext cx="8193619" cy="8412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sng" strike="noStrike" cap="none">
                <a:solidFill>
                  <a:srgbClr val="3F3F3F"/>
                </a:solidFill>
                <a:latin typeface="Open Sans"/>
                <a:ea typeface="Open Sans"/>
                <a:cs typeface="Open Sans"/>
                <a:sym typeface="Open Sans"/>
              </a:rPr>
              <a:t>Características del disolvente de extracción</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Se puede alcanzar la extracción selectiva de un elemento de mezcla disuelta en un disolvente especifico agregando otro y que se ajuste a lo siguiente: </a:t>
            </a:r>
            <a:endParaRPr/>
          </a:p>
        </p:txBody>
      </p:sp>
      <p:sp>
        <p:nvSpPr>
          <p:cNvPr id="1824" name="Google Shape;1824;p232"/>
          <p:cNvSpPr/>
          <p:nvPr/>
        </p:nvSpPr>
        <p:spPr>
          <a:xfrm>
            <a:off x="2820618" y="3701596"/>
            <a:ext cx="8074657" cy="124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5" name="Google Shape;1825;p232"/>
          <p:cNvSpPr txBox="1"/>
          <p:nvPr/>
        </p:nvSpPr>
        <p:spPr>
          <a:xfrm>
            <a:off x="2820617" y="3772569"/>
            <a:ext cx="7714658" cy="138884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Noto Sans Symbols"/>
              <a:buChar char="∙"/>
            </a:pPr>
            <a:r>
              <a:rPr lang="es-ES" sz="1400" b="0" i="0" u="none" strike="noStrike" cap="none">
                <a:solidFill>
                  <a:srgbClr val="3F3F3F"/>
                </a:solidFill>
                <a:latin typeface="Open Sans"/>
                <a:ea typeface="Open Sans"/>
                <a:cs typeface="Open Sans"/>
                <a:sym typeface="Open Sans"/>
              </a:rPr>
              <a:t>Deben ser no tóxicos, no inflamables, pese a que hay escasos disolventes que se ajusten a estos dos criterios, ya que hay algunos disolventes que son tóxicos, pero no inflamables tal como el diclorometano o cloroformo, u otros que no son tóxicos, pero si inflamables como lo es el hexano, además otros que son tanto inflamables como tóxicos, en este entraría el benceno.</a:t>
            </a:r>
            <a:endParaRPr/>
          </a:p>
          <a:p>
            <a:pPr marL="0" marR="0" lvl="0" indent="0" algn="just" rtl="0">
              <a:lnSpc>
                <a:spcPct val="107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1826" name="Google Shape;1826;p232" descr="Icono&#10;&#10;Descripción generada automáticamente"/>
          <p:cNvPicPr preferRelativeResize="0"/>
          <p:nvPr/>
        </p:nvPicPr>
        <p:blipFill rotWithShape="1">
          <a:blip r:embed="rId4">
            <a:alphaModFix/>
          </a:blip>
          <a:srcRect/>
          <a:stretch/>
        </p:blipFill>
        <p:spPr>
          <a:xfrm>
            <a:off x="11088733" y="5806731"/>
            <a:ext cx="434340" cy="539422"/>
          </a:xfrm>
          <a:prstGeom prst="rect">
            <a:avLst/>
          </a:prstGeom>
          <a:noFill/>
          <a:ln>
            <a:noFill/>
          </a:ln>
        </p:spPr>
      </p:pic>
      <p:sp>
        <p:nvSpPr>
          <p:cNvPr id="1827" name="Google Shape;1827;p232"/>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8" name="Google Shape;1828;p232"/>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829" name="Google Shape;1829;p232"/>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0" name="Google Shape;1830;p232"/>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831" name="Google Shape;1831;p232"/>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233"/>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8" name="Google Shape;1838;p233"/>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9" name="Google Shape;1839;p233"/>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840" name="Google Shape;1840;p233"/>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1" name="Google Shape;1841;p233"/>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2" name="Google Shape;1842;p233"/>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843" name="Google Shape;1843;p233"/>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844" name="Google Shape;1844;p233"/>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845" name="Google Shape;1845;p233"/>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846" name="Google Shape;1846;p233"/>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47" name="Google Shape;1847;p233">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8" name="Google Shape;1848;p233">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9" name="Google Shape;1849;p233"/>
          <p:cNvSpPr txBox="1"/>
          <p:nvPr/>
        </p:nvSpPr>
        <p:spPr>
          <a:xfrm>
            <a:off x="3166281" y="2902348"/>
            <a:ext cx="8193619" cy="8412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sng" strike="noStrike" cap="none">
                <a:solidFill>
                  <a:srgbClr val="3F3F3F"/>
                </a:solidFill>
                <a:latin typeface="Open Sans"/>
                <a:ea typeface="Open Sans"/>
                <a:cs typeface="Open Sans"/>
                <a:sym typeface="Open Sans"/>
              </a:rPr>
              <a:t>Características del disolvente de extracción</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Se puede alcanzar la extracción selectiva de un elemento de mezcla disuelta en un disolvente especifico agregando otro y que se ajuste a lo siguiente: </a:t>
            </a:r>
            <a:endParaRPr/>
          </a:p>
        </p:txBody>
      </p:sp>
      <p:sp>
        <p:nvSpPr>
          <p:cNvPr id="1850" name="Google Shape;1850;p233"/>
          <p:cNvSpPr/>
          <p:nvPr/>
        </p:nvSpPr>
        <p:spPr>
          <a:xfrm>
            <a:off x="2820618" y="3701596"/>
            <a:ext cx="4031081" cy="124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1" name="Google Shape;1851;p233"/>
          <p:cNvSpPr txBox="1"/>
          <p:nvPr/>
        </p:nvSpPr>
        <p:spPr>
          <a:xfrm>
            <a:off x="2820618" y="3772569"/>
            <a:ext cx="3893986" cy="95795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Noto Sans Symbols"/>
              <a:buChar char="∙"/>
            </a:pPr>
            <a:r>
              <a:rPr lang="es-ES" sz="1400" b="0" i="0" u="none" strike="noStrike" cap="none">
                <a:solidFill>
                  <a:srgbClr val="3F3F3F"/>
                </a:solidFill>
                <a:latin typeface="Open Sans"/>
                <a:ea typeface="Open Sans"/>
                <a:cs typeface="Open Sans"/>
                <a:sym typeface="Open Sans"/>
              </a:rPr>
              <a:t>Los que son usados con mayor frecuencia son los disolventes no miscibles como lo es el agua.</a:t>
            </a:r>
            <a:endParaRPr/>
          </a:p>
          <a:p>
            <a:pPr marL="0" marR="0" lvl="0" indent="0" algn="just" rtl="0">
              <a:lnSpc>
                <a:spcPct val="107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1852" name="Google Shape;1852;p233"/>
          <p:cNvSpPr/>
          <p:nvPr/>
        </p:nvSpPr>
        <p:spPr>
          <a:xfrm>
            <a:off x="7016596" y="3710712"/>
            <a:ext cx="4031081" cy="124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3" name="Google Shape;1853;p233"/>
          <p:cNvSpPr txBox="1"/>
          <p:nvPr/>
        </p:nvSpPr>
        <p:spPr>
          <a:xfrm>
            <a:off x="6969557" y="3756705"/>
            <a:ext cx="4078120" cy="138884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Noto Sans Symbols"/>
              <a:buChar char="∙"/>
            </a:pPr>
            <a:r>
              <a:rPr lang="es-ES" sz="1400" b="0" i="0" u="none" strike="noStrike" cap="none">
                <a:solidFill>
                  <a:srgbClr val="3F3F3F"/>
                </a:solidFill>
                <a:latin typeface="Open Sans"/>
                <a:ea typeface="Open Sans"/>
                <a:cs typeface="Open Sans"/>
                <a:sym typeface="Open Sans"/>
              </a:rPr>
              <a:t>Los disolventes orgánicos más polares son más solubles con el agua. El etanol, el metanol o la acetona son miscibles con el agua, por esto son inadecuados para el método de extracción líquido a líquido.</a:t>
            </a:r>
            <a:endParaRPr/>
          </a:p>
          <a:p>
            <a:pPr marL="0" marR="0" lvl="0" indent="0" algn="just" rtl="0">
              <a:lnSpc>
                <a:spcPct val="107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1854" name="Google Shape;1854;p233" descr="Icono&#10;&#10;Descripción generada automáticamente"/>
          <p:cNvPicPr preferRelativeResize="0"/>
          <p:nvPr/>
        </p:nvPicPr>
        <p:blipFill rotWithShape="1">
          <a:blip r:embed="rId4">
            <a:alphaModFix/>
          </a:blip>
          <a:srcRect/>
          <a:stretch/>
        </p:blipFill>
        <p:spPr>
          <a:xfrm>
            <a:off x="11088733" y="5806731"/>
            <a:ext cx="434340" cy="539422"/>
          </a:xfrm>
          <a:prstGeom prst="rect">
            <a:avLst/>
          </a:prstGeom>
          <a:noFill/>
          <a:ln>
            <a:noFill/>
          </a:ln>
        </p:spPr>
      </p:pic>
      <p:sp>
        <p:nvSpPr>
          <p:cNvPr id="1855" name="Google Shape;1855;p233"/>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6" name="Google Shape;1856;p233"/>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857" name="Google Shape;1857;p233"/>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8" name="Google Shape;1858;p233"/>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859" name="Google Shape;1859;p233"/>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234"/>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6" name="Google Shape;1866;p234"/>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7" name="Google Shape;1867;p234"/>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868" name="Google Shape;1868;p234"/>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9" name="Google Shape;1869;p234"/>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0" name="Google Shape;1870;p234"/>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871" name="Google Shape;1871;p234"/>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872" name="Google Shape;1872;p234"/>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873" name="Google Shape;1873;p234"/>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874" name="Google Shape;1874;p234"/>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75" name="Google Shape;1875;p234">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6" name="Google Shape;1876;p234">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7" name="Google Shape;1877;p234"/>
          <p:cNvSpPr txBox="1"/>
          <p:nvPr/>
        </p:nvSpPr>
        <p:spPr>
          <a:xfrm>
            <a:off x="3166281" y="2902348"/>
            <a:ext cx="8193619" cy="84125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sng" strike="noStrike" cap="none">
                <a:solidFill>
                  <a:srgbClr val="3F3F3F"/>
                </a:solidFill>
                <a:latin typeface="Open Sans"/>
                <a:ea typeface="Open Sans"/>
                <a:cs typeface="Open Sans"/>
                <a:sym typeface="Open Sans"/>
              </a:rPr>
              <a:t>Características del disolvente de extracción</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Se puede alcanzar la extracción selectiva de un elemento de mezcla disuelta en un disolvente especifico agregando otro y que se ajuste a lo siguiente: </a:t>
            </a:r>
            <a:endParaRPr/>
          </a:p>
        </p:txBody>
      </p:sp>
      <p:sp>
        <p:nvSpPr>
          <p:cNvPr id="1878" name="Google Shape;1878;p234"/>
          <p:cNvSpPr/>
          <p:nvPr/>
        </p:nvSpPr>
        <p:spPr>
          <a:xfrm>
            <a:off x="2820618" y="3701596"/>
            <a:ext cx="8193619" cy="12443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9" name="Google Shape;1879;p234"/>
          <p:cNvSpPr txBox="1"/>
          <p:nvPr/>
        </p:nvSpPr>
        <p:spPr>
          <a:xfrm>
            <a:off x="2820617" y="3899179"/>
            <a:ext cx="7714657" cy="95795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200"/>
              <a:buFont typeface="Noto Sans Symbols"/>
              <a:buChar char="∙"/>
            </a:pPr>
            <a:r>
              <a:rPr lang="es-ES" sz="1400" b="0" i="0" u="none" strike="noStrike" cap="none">
                <a:solidFill>
                  <a:srgbClr val="3F3F3F"/>
                </a:solidFill>
                <a:latin typeface="Open Sans"/>
                <a:ea typeface="Open Sans"/>
                <a:cs typeface="Open Sans"/>
                <a:sym typeface="Open Sans"/>
              </a:rPr>
              <a:t>Los disolventes orgánicos menos polares como por ejemplo di-cloro-metano, el éter di-etílico, el acetato de etilo, el tolueno o el hexano usualmente son utilizados como disolventes orgánicos para la extracción. </a:t>
            </a:r>
            <a:endParaRPr/>
          </a:p>
          <a:p>
            <a:pPr marL="0" marR="0" lvl="0" indent="0" algn="just" rtl="0">
              <a:lnSpc>
                <a:spcPct val="107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pic>
        <p:nvPicPr>
          <p:cNvPr id="1880" name="Google Shape;1880;p234" descr="Icono&#10;&#10;Descripción generada automáticamente"/>
          <p:cNvPicPr preferRelativeResize="0"/>
          <p:nvPr/>
        </p:nvPicPr>
        <p:blipFill rotWithShape="1">
          <a:blip r:embed="rId4">
            <a:alphaModFix/>
          </a:blip>
          <a:srcRect/>
          <a:stretch/>
        </p:blipFill>
        <p:spPr>
          <a:xfrm>
            <a:off x="11088733" y="5806731"/>
            <a:ext cx="434340" cy="539422"/>
          </a:xfrm>
          <a:prstGeom prst="rect">
            <a:avLst/>
          </a:prstGeom>
          <a:noFill/>
          <a:ln>
            <a:noFill/>
          </a:ln>
        </p:spPr>
      </p:pic>
      <p:sp>
        <p:nvSpPr>
          <p:cNvPr id="1881" name="Google Shape;1881;p234"/>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2" name="Google Shape;1882;p234"/>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883" name="Google Shape;1883;p234"/>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4" name="Google Shape;1884;p234"/>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885" name="Google Shape;1885;p234"/>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7"/>
          <p:cNvSpPr/>
          <p:nvPr/>
        </p:nvSpPr>
        <p:spPr>
          <a:xfrm>
            <a:off x="2604135" y="2482215"/>
            <a:ext cx="2990850" cy="377190"/>
          </a:xfrm>
          <a:prstGeom prst="roundRect">
            <a:avLst>
              <a:gd name="adj" fmla="val 1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167" descr="✅ ¿Que es la Química? Química Genera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167" descr="5 teorías sobre el origen de la vida: ¿Cómo surgió y evolucionó el ser  vivo? - Clarí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38" name="Google Shape;238;p167"/>
          <p:cNvPicPr preferRelativeResize="0"/>
          <p:nvPr/>
        </p:nvPicPr>
        <p:blipFill rotWithShape="1">
          <a:blip r:embed="rId3">
            <a:alphaModFix/>
          </a:blip>
          <a:srcRect/>
          <a:stretch/>
        </p:blipFill>
        <p:spPr>
          <a:xfrm>
            <a:off x="8953402" y="2662555"/>
            <a:ext cx="585665" cy="585665"/>
          </a:xfrm>
          <a:prstGeom prst="rect">
            <a:avLst/>
          </a:prstGeom>
          <a:noFill/>
          <a:ln>
            <a:noFill/>
          </a:ln>
        </p:spPr>
      </p:pic>
      <p:pic>
        <p:nvPicPr>
          <p:cNvPr id="239" name="Google Shape;239;p167" descr="icono-cerebro-linea"/>
          <p:cNvPicPr preferRelativeResize="0"/>
          <p:nvPr/>
        </p:nvPicPr>
        <p:blipFill rotWithShape="1">
          <a:blip r:embed="rId4">
            <a:alphaModFix/>
          </a:blip>
          <a:srcRect/>
          <a:stretch/>
        </p:blipFill>
        <p:spPr>
          <a:xfrm>
            <a:off x="2651760" y="2329180"/>
            <a:ext cx="685800" cy="685800"/>
          </a:xfrm>
          <a:prstGeom prst="rect">
            <a:avLst/>
          </a:prstGeom>
          <a:noFill/>
          <a:ln>
            <a:noFill/>
          </a:ln>
        </p:spPr>
      </p:pic>
      <p:pic>
        <p:nvPicPr>
          <p:cNvPr id="240" name="Google Shape;240;p167" descr="icono-tijera-linea"/>
          <p:cNvPicPr preferRelativeResize="0"/>
          <p:nvPr/>
        </p:nvPicPr>
        <p:blipFill rotWithShape="1">
          <a:blip r:embed="rId5">
            <a:alphaModFix/>
          </a:blip>
          <a:srcRect/>
          <a:stretch/>
        </p:blipFill>
        <p:spPr>
          <a:xfrm>
            <a:off x="6191250" y="2329180"/>
            <a:ext cx="685800" cy="685800"/>
          </a:xfrm>
          <a:prstGeom prst="rect">
            <a:avLst/>
          </a:prstGeom>
          <a:noFill/>
          <a:ln>
            <a:noFill/>
          </a:ln>
        </p:spPr>
      </p:pic>
      <p:sp>
        <p:nvSpPr>
          <p:cNvPr id="241" name="Google Shape;241;p167"/>
          <p:cNvSpPr txBox="1"/>
          <p:nvPr/>
        </p:nvSpPr>
        <p:spPr>
          <a:xfrm>
            <a:off x="3337560" y="2478405"/>
            <a:ext cx="2124075"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Lo que aprenderás</a:t>
            </a:r>
            <a:endParaRPr sz="1400" b="0" i="0" u="none" strike="noStrike" cap="none">
              <a:solidFill>
                <a:srgbClr val="000000"/>
              </a:solidFill>
              <a:latin typeface="Arial"/>
              <a:ea typeface="Arial"/>
              <a:cs typeface="Arial"/>
              <a:sym typeface="Arial"/>
            </a:endParaRPr>
          </a:p>
        </p:txBody>
      </p:sp>
      <p:sp>
        <p:nvSpPr>
          <p:cNvPr id="242" name="Google Shape;242;p167"/>
          <p:cNvSpPr txBox="1"/>
          <p:nvPr/>
        </p:nvSpPr>
        <p:spPr>
          <a:xfrm>
            <a:off x="6829425" y="2482215"/>
            <a:ext cx="2447925"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Calibri"/>
                <a:ea typeface="Calibri"/>
                <a:cs typeface="Calibri"/>
                <a:sym typeface="Calibri"/>
              </a:rPr>
              <a:t>Lo que vas a necesitar</a:t>
            </a:r>
            <a:endParaRPr sz="1400" b="0" i="0" u="none" strike="noStrike" cap="none">
              <a:solidFill>
                <a:srgbClr val="000000"/>
              </a:solidFill>
              <a:latin typeface="Arial"/>
              <a:ea typeface="Arial"/>
              <a:cs typeface="Arial"/>
              <a:sym typeface="Arial"/>
            </a:endParaRPr>
          </a:p>
        </p:txBody>
      </p:sp>
      <p:sp>
        <p:nvSpPr>
          <p:cNvPr id="243" name="Google Shape;243;p167"/>
          <p:cNvSpPr/>
          <p:nvPr/>
        </p:nvSpPr>
        <p:spPr>
          <a:xfrm>
            <a:off x="6255385" y="2483485"/>
            <a:ext cx="2990850" cy="377190"/>
          </a:xfrm>
          <a:prstGeom prst="roundRect">
            <a:avLst>
              <a:gd name="adj" fmla="val 1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p167"/>
          <p:cNvSpPr txBox="1"/>
          <p:nvPr/>
        </p:nvSpPr>
        <p:spPr>
          <a:xfrm>
            <a:off x="2426335" y="3252311"/>
            <a:ext cx="7339330" cy="1815841"/>
          </a:xfrm>
          <a:prstGeom prst="rect">
            <a:avLst/>
          </a:prstGeom>
          <a:noFill/>
          <a:ln>
            <a:noFill/>
          </a:ln>
        </p:spPr>
        <p:txBody>
          <a:bodyPr spcFirstLastPara="1" wrap="square" lIns="91425" tIns="45700" rIns="91425" bIns="45700" anchor="t" anchorCtr="0">
            <a:spAutoFit/>
          </a:bodyPr>
          <a:lstStyle/>
          <a:p>
            <a:pPr marL="285750" marR="0" lvl="0" indent="-196850" algn="just" rtl="0">
              <a:spcBef>
                <a:spcPts val="0"/>
              </a:spcBef>
              <a:spcAft>
                <a:spcPts val="0"/>
              </a:spcAft>
              <a:buClr>
                <a:schemeClr val="dk1"/>
              </a:buClr>
              <a:buSzPts val="1400"/>
              <a:buFont typeface="Noto Sans Symbols"/>
              <a:buNone/>
            </a:pPr>
            <a:endParaRPr lang="es-ES" sz="1400" dirty="0">
              <a:solidFill>
                <a:srgbClr val="3F3F3F"/>
              </a:solidFill>
              <a:latin typeface="Calibri"/>
              <a:ea typeface="Calibri"/>
              <a:cs typeface="Calibri"/>
              <a:sym typeface="Calibri"/>
            </a:endParaRPr>
          </a:p>
          <a:p>
            <a:pPr marL="285750" marR="0" lvl="0" indent="-285750" algn="just" rtl="0">
              <a:spcBef>
                <a:spcPts val="0"/>
              </a:spcBef>
              <a:spcAft>
                <a:spcPts val="0"/>
              </a:spcAft>
              <a:buClr>
                <a:schemeClr val="dk1"/>
              </a:buClr>
              <a:buSzPts val="1400"/>
              <a:buFont typeface="Noto Sans Symbols"/>
              <a:buChar char="✔"/>
            </a:pPr>
            <a:r>
              <a:rPr lang="es-ES" sz="1400" dirty="0">
                <a:solidFill>
                  <a:schemeClr val="dk1"/>
                </a:solidFill>
                <a:latin typeface="Open Sans"/>
                <a:ea typeface="Open Sans"/>
                <a:cs typeface="Open Sans"/>
                <a:sym typeface="Open Sans"/>
              </a:rPr>
              <a:t>Tener la mejor actitud y disposición.</a:t>
            </a:r>
          </a:p>
          <a:p>
            <a:pPr marL="285750" marR="0" lvl="0" indent="-285750" algn="just" rtl="0">
              <a:spcBef>
                <a:spcPts val="0"/>
              </a:spcBef>
              <a:spcAft>
                <a:spcPts val="0"/>
              </a:spcAft>
              <a:buClr>
                <a:schemeClr val="dk1"/>
              </a:buClr>
              <a:buSzPts val="1400"/>
              <a:buFont typeface="Noto Sans Symbols"/>
              <a:buChar char="✔"/>
            </a:pPr>
            <a:r>
              <a:rPr lang="es-ES" sz="1400" dirty="0">
                <a:solidFill>
                  <a:schemeClr val="dk1"/>
                </a:solidFill>
                <a:latin typeface="Open Sans"/>
                <a:ea typeface="Open Sans"/>
                <a:cs typeface="Open Sans"/>
                <a:sym typeface="Open Sans"/>
              </a:rPr>
              <a:t> Proponer ideas.</a:t>
            </a:r>
          </a:p>
          <a:p>
            <a:pPr marL="285750" marR="0" lvl="0" indent="-285750" algn="just" rtl="0">
              <a:spcBef>
                <a:spcPts val="0"/>
              </a:spcBef>
              <a:spcAft>
                <a:spcPts val="0"/>
              </a:spcAft>
              <a:buClr>
                <a:schemeClr val="dk1"/>
              </a:buClr>
              <a:buSzPts val="1400"/>
              <a:buFont typeface="Noto Sans Symbols"/>
              <a:buChar char="✔"/>
            </a:pPr>
            <a:r>
              <a:rPr lang="es-ES" sz="1400" dirty="0">
                <a:solidFill>
                  <a:schemeClr val="dk1"/>
                </a:solidFill>
                <a:latin typeface="Open Sans"/>
                <a:ea typeface="Open Sans"/>
                <a:cs typeface="Open Sans"/>
                <a:sym typeface="Open Sans"/>
              </a:rPr>
              <a:t>Poner al servicio de la actividad todas las capacidades y destrezas. </a:t>
            </a:r>
          </a:p>
          <a:p>
            <a:pPr marL="285750" marR="0" lvl="0" indent="-285750" algn="just" rtl="0">
              <a:spcBef>
                <a:spcPts val="0"/>
              </a:spcBef>
              <a:spcAft>
                <a:spcPts val="0"/>
              </a:spcAft>
              <a:buClr>
                <a:schemeClr val="dk1"/>
              </a:buClr>
              <a:buSzPts val="1400"/>
              <a:buFont typeface="Noto Sans Symbols"/>
              <a:buChar char="✔"/>
            </a:pPr>
            <a:r>
              <a:rPr lang="es-ES" sz="1400" dirty="0">
                <a:solidFill>
                  <a:schemeClr val="dk1"/>
                </a:solidFill>
                <a:latin typeface="Open Sans"/>
                <a:ea typeface="Open Sans"/>
                <a:cs typeface="Open Sans"/>
                <a:sym typeface="Open Sans"/>
              </a:rPr>
              <a:t>Hacer propias las habilidades de comprensión lectora.</a:t>
            </a:r>
          </a:p>
          <a:p>
            <a:pPr marL="285750" marR="0" lvl="0" indent="-285750" algn="just" rtl="0">
              <a:spcBef>
                <a:spcPts val="0"/>
              </a:spcBef>
              <a:spcAft>
                <a:spcPts val="0"/>
              </a:spcAft>
              <a:buClr>
                <a:schemeClr val="dk1"/>
              </a:buClr>
              <a:buSzPts val="1400"/>
              <a:buFont typeface="Noto Sans Symbols"/>
              <a:buChar char="✔"/>
            </a:pPr>
            <a:r>
              <a:rPr lang="es-ES">
                <a:solidFill>
                  <a:schemeClr val="dk1"/>
                </a:solidFill>
                <a:latin typeface="Open Sans"/>
                <a:ea typeface="Open Sans"/>
                <a:cs typeface="Open Sans"/>
              </a:rPr>
              <a:t>Implementar el trabajo multidisciplinario permitiendo fortalecer los planteamientos hechos.</a:t>
            </a:r>
          </a:p>
          <a:p>
            <a:pPr marL="0" marR="0" lvl="0" indent="0" algn="l" rtl="0">
              <a:lnSpc>
                <a:spcPct val="100000"/>
              </a:lnSpc>
              <a:spcBef>
                <a:spcPts val="0"/>
              </a:spcBef>
              <a:spcAft>
                <a:spcPts val="0"/>
              </a:spcAft>
              <a:buNone/>
            </a:pPr>
            <a:endParaRPr sz="1400" b="0" i="0" u="none" strike="noStrike" cap="none" dirty="0">
              <a:solidFill>
                <a:srgbClr val="3F3F3F"/>
              </a:solidFill>
              <a:latin typeface="Open Sans"/>
              <a:ea typeface="Open Sans"/>
              <a:cs typeface="Open Sans"/>
              <a:sym typeface="Open Sans"/>
            </a:endParaRPr>
          </a:p>
        </p:txBody>
      </p:sp>
      <p:sp>
        <p:nvSpPr>
          <p:cNvPr id="245" name="Google Shape;245;p167"/>
          <p:cNvSpPr/>
          <p:nvPr/>
        </p:nvSpPr>
        <p:spPr>
          <a:xfrm>
            <a:off x="285115" y="6107430"/>
            <a:ext cx="2355215" cy="6756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6" name="Google Shape;246;p167"/>
          <p:cNvSpPr/>
          <p:nvPr/>
        </p:nvSpPr>
        <p:spPr>
          <a:xfrm>
            <a:off x="1244185" y="1311049"/>
            <a:ext cx="9703630" cy="559586"/>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RECEPCIÓN, ALMACENAMIENTO Y ADECUACIÓN DE MUESTRAS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235"/>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2" name="Google Shape;1892;p235"/>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3" name="Google Shape;1893;p235"/>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894" name="Google Shape;1894;p235"/>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5" name="Google Shape;1895;p235"/>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6" name="Google Shape;1896;p235"/>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897" name="Google Shape;1897;p235"/>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898" name="Google Shape;1898;p235"/>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899" name="Google Shape;1899;p235"/>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900" name="Google Shape;1900;p235"/>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01" name="Google Shape;1901;p235">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2" name="Google Shape;1902;p235">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03" name="Google Shape;1903;p235" descr="Icono&#10;&#10;Descripción generada automáticamente"/>
          <p:cNvPicPr preferRelativeResize="0"/>
          <p:nvPr/>
        </p:nvPicPr>
        <p:blipFill rotWithShape="1">
          <a:blip r:embed="rId4">
            <a:alphaModFix/>
          </a:blip>
          <a:srcRect/>
          <a:stretch/>
        </p:blipFill>
        <p:spPr>
          <a:xfrm>
            <a:off x="11088733" y="5806731"/>
            <a:ext cx="434340" cy="539422"/>
          </a:xfrm>
          <a:prstGeom prst="rect">
            <a:avLst/>
          </a:prstGeom>
          <a:noFill/>
          <a:ln>
            <a:noFill/>
          </a:ln>
        </p:spPr>
      </p:pic>
      <p:pic>
        <p:nvPicPr>
          <p:cNvPr id="1904" name="Google Shape;1904;p235"/>
          <p:cNvPicPr preferRelativeResize="0"/>
          <p:nvPr/>
        </p:nvPicPr>
        <p:blipFill rotWithShape="1">
          <a:blip r:embed="rId5">
            <a:alphaModFix/>
          </a:blip>
          <a:srcRect t="12703" b="27391"/>
          <a:stretch/>
        </p:blipFill>
        <p:spPr>
          <a:xfrm>
            <a:off x="4420895" y="2783333"/>
            <a:ext cx="5900208" cy="2279902"/>
          </a:xfrm>
          <a:prstGeom prst="rect">
            <a:avLst/>
          </a:prstGeom>
          <a:noFill/>
          <a:ln>
            <a:noFill/>
          </a:ln>
        </p:spPr>
      </p:pic>
      <p:sp>
        <p:nvSpPr>
          <p:cNvPr id="1905" name="Google Shape;1905;p235"/>
          <p:cNvSpPr txBox="1"/>
          <p:nvPr/>
        </p:nvSpPr>
        <p:spPr>
          <a:xfrm>
            <a:off x="2677913" y="3002320"/>
            <a:ext cx="162426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Tabla de disolventes de extracción más utilizados</a:t>
            </a:r>
            <a:r>
              <a:rPr lang="es-ES" sz="1200" b="0" i="0" u="none" strike="noStrike" cap="none">
                <a:solidFill>
                  <a:srgbClr val="2F5496"/>
                </a:solidFill>
                <a:latin typeface="Open Sans"/>
                <a:ea typeface="Open Sans"/>
                <a:cs typeface="Open Sans"/>
                <a:sym typeface="Open Sans"/>
              </a:rPr>
              <a:t>. </a:t>
            </a:r>
            <a:endParaRPr sz="1200" b="0" i="0" u="none" strike="noStrike" cap="none">
              <a:solidFill>
                <a:srgbClr val="2F5496"/>
              </a:solidFill>
              <a:latin typeface="Open Sans"/>
              <a:ea typeface="Open Sans"/>
              <a:cs typeface="Open Sans"/>
              <a:sym typeface="Open Sans"/>
            </a:endParaRPr>
          </a:p>
        </p:txBody>
      </p:sp>
      <p:sp>
        <p:nvSpPr>
          <p:cNvPr id="1906" name="Google Shape;1906;p235"/>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7" name="Google Shape;1907;p235"/>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908" name="Google Shape;1908;p235"/>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9" name="Google Shape;1909;p235"/>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910" name="Google Shape;1910;p235"/>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236"/>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7" name="Google Shape;1917;p236"/>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8" name="Google Shape;1918;p236"/>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919" name="Google Shape;1919;p236"/>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0" name="Google Shape;1920;p236"/>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1" name="Google Shape;1921;p236"/>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922" name="Google Shape;1922;p236"/>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923" name="Google Shape;1923;p236"/>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924" name="Google Shape;1924;p236"/>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925" name="Google Shape;1925;p236"/>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26" name="Google Shape;1926;p236">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7" name="Google Shape;1927;p236">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28" name="Google Shape;1928;p236" descr="Icono&#10;&#10;Descripción generada automáticamente"/>
          <p:cNvPicPr preferRelativeResize="0"/>
          <p:nvPr/>
        </p:nvPicPr>
        <p:blipFill rotWithShape="1">
          <a:blip r:embed="rId4">
            <a:alphaModFix/>
          </a:blip>
          <a:srcRect/>
          <a:stretch/>
        </p:blipFill>
        <p:spPr>
          <a:xfrm>
            <a:off x="11088733" y="5806731"/>
            <a:ext cx="434340" cy="539422"/>
          </a:xfrm>
          <a:prstGeom prst="rect">
            <a:avLst/>
          </a:prstGeom>
          <a:noFill/>
          <a:ln>
            <a:noFill/>
          </a:ln>
        </p:spPr>
      </p:pic>
      <p:sp>
        <p:nvSpPr>
          <p:cNvPr id="1929" name="Google Shape;1929;p236"/>
          <p:cNvSpPr txBox="1"/>
          <p:nvPr/>
        </p:nvSpPr>
        <p:spPr>
          <a:xfrm>
            <a:off x="2677913" y="3002320"/>
            <a:ext cx="162426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Tabla de disolventes de extracción más utilizados</a:t>
            </a:r>
            <a:r>
              <a:rPr lang="es-ES" sz="1200" b="0" i="0" u="none" strike="noStrike" cap="none">
                <a:solidFill>
                  <a:srgbClr val="2F5496"/>
                </a:solidFill>
                <a:latin typeface="Open Sans"/>
                <a:ea typeface="Open Sans"/>
                <a:cs typeface="Open Sans"/>
                <a:sym typeface="Open Sans"/>
              </a:rPr>
              <a:t>. </a:t>
            </a:r>
            <a:endParaRPr sz="1200" b="0" i="0" u="none" strike="noStrike" cap="none">
              <a:solidFill>
                <a:srgbClr val="2F5496"/>
              </a:solidFill>
              <a:latin typeface="Open Sans"/>
              <a:ea typeface="Open Sans"/>
              <a:cs typeface="Open Sans"/>
              <a:sym typeface="Open Sans"/>
            </a:endParaRPr>
          </a:p>
        </p:txBody>
      </p:sp>
      <p:pic>
        <p:nvPicPr>
          <p:cNvPr id="1930" name="Google Shape;1930;p236"/>
          <p:cNvPicPr preferRelativeResize="0"/>
          <p:nvPr/>
        </p:nvPicPr>
        <p:blipFill rotWithShape="1">
          <a:blip r:embed="rId5">
            <a:alphaModFix/>
          </a:blip>
          <a:srcRect t="71875"/>
          <a:stretch/>
        </p:blipFill>
        <p:spPr>
          <a:xfrm>
            <a:off x="4591732" y="3281507"/>
            <a:ext cx="6144260" cy="1141927"/>
          </a:xfrm>
          <a:prstGeom prst="rect">
            <a:avLst/>
          </a:prstGeom>
          <a:noFill/>
          <a:ln>
            <a:noFill/>
          </a:ln>
        </p:spPr>
      </p:pic>
      <p:sp>
        <p:nvSpPr>
          <p:cNvPr id="1931" name="Google Shape;1931;p236"/>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2" name="Google Shape;1932;p236"/>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933" name="Google Shape;1933;p236"/>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34" name="Google Shape;1934;p236"/>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935" name="Google Shape;1935;p236"/>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237"/>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2" name="Google Shape;1942;p237"/>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3" name="Google Shape;1943;p237"/>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944" name="Google Shape;1944;p237"/>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5" name="Google Shape;1945;p237"/>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6" name="Google Shape;1946;p237"/>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947" name="Google Shape;1947;p237"/>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948" name="Google Shape;1948;p237"/>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949" name="Google Shape;1949;p237"/>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950" name="Google Shape;1950;p237"/>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51" name="Google Shape;1951;p237">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2" name="Google Shape;1952;p237"/>
          <p:cNvSpPr txBox="1"/>
          <p:nvPr/>
        </p:nvSpPr>
        <p:spPr>
          <a:xfrm>
            <a:off x="2753275" y="2752448"/>
            <a:ext cx="8606626" cy="264142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Noto Sans Symbols"/>
              <a:buChar char="●"/>
            </a:pPr>
            <a:r>
              <a:rPr lang="es-ES" sz="1400" b="1" i="0" u="none" strike="noStrike" cap="none">
                <a:solidFill>
                  <a:srgbClr val="3F3F3F"/>
                </a:solidFill>
                <a:latin typeface="Open Sans"/>
                <a:ea typeface="Open Sans"/>
                <a:cs typeface="Open Sans"/>
                <a:sym typeface="Open Sans"/>
              </a:rPr>
              <a:t>Repetición del proceso de extracción</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Luego, de realizar el primer proceso de extracción, el compuesto a extraer queda repartido una parte en el disolvente (lo que logró arrastrar) y otra parte en la fase inicial (Producto que no se alcanzó a arrastrar), esta fase inicial normalmente queda con una cantidad considerable de compuesto a extraer, esto depende del coeficiente de reparto (K, </a:t>
            </a:r>
            <a:r>
              <a:rPr lang="es-ES" sz="1400" b="0" i="1" u="none" strike="noStrike" cap="none">
                <a:solidFill>
                  <a:srgbClr val="3F3F3F"/>
                </a:solidFill>
                <a:latin typeface="Open Sans"/>
                <a:ea typeface="Open Sans"/>
                <a:cs typeface="Open Sans"/>
                <a:sym typeface="Open Sans"/>
              </a:rPr>
              <a:t>ver el apartado Extracción líquido-Líquido simple)</a:t>
            </a:r>
            <a:r>
              <a:rPr lang="es-ES" sz="1400" b="0" i="0" u="none" strike="noStrike" cap="none">
                <a:solidFill>
                  <a:srgbClr val="3F3F3F"/>
                </a:solidFill>
                <a:latin typeface="Open Sans"/>
                <a:ea typeface="Open Sans"/>
                <a:cs typeface="Open Sans"/>
                <a:sym typeface="Open Sans"/>
              </a:rPr>
              <a:t> de los disolventes utilizados; se recomienda realizar nuevamente el proceso de extracción con más cantidades de disolventes de extracción, con el fin de que se haga una separación  más óptima, hacer este proceso con varias porciones  de disolvente es más eficiente que realizar solamente una extracción. Por lo anterior, mientras más extracción con pequeños volúmenes de disolventes se hagan más producto extraído se obtendrá</a:t>
            </a:r>
            <a:r>
              <a:rPr lang="es-ES" sz="1800" b="0" i="0" u="none" strike="noStrike" cap="none">
                <a:solidFill>
                  <a:srgbClr val="00000A"/>
                </a:solidFill>
                <a:latin typeface="Calibri"/>
                <a:ea typeface="Calibri"/>
                <a:cs typeface="Calibri"/>
                <a:sym typeface="Calibri"/>
              </a:rPr>
              <a:t>.</a:t>
            </a:r>
            <a:endParaRPr sz="1800" b="0" i="0" u="none" strike="noStrike" cap="none">
              <a:solidFill>
                <a:srgbClr val="00000A"/>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1953" name="Google Shape;1953;p237"/>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4" name="Google Shape;1954;p237"/>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955" name="Google Shape;1955;p237"/>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6" name="Google Shape;1956;p237"/>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957" name="Google Shape;1957;p237">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58" name="Google Shape;1958;p237" descr="Icono&#10;&#10;Descripción generada automáticamente"/>
          <p:cNvPicPr preferRelativeResize="0"/>
          <p:nvPr/>
        </p:nvPicPr>
        <p:blipFill rotWithShape="1">
          <a:blip r:embed="rId4">
            <a:alphaModFix/>
          </a:blip>
          <a:srcRect/>
          <a:stretch/>
        </p:blipFill>
        <p:spPr>
          <a:xfrm>
            <a:off x="11088733" y="5806731"/>
            <a:ext cx="434340" cy="539422"/>
          </a:xfrm>
          <a:prstGeom prst="rect">
            <a:avLst/>
          </a:prstGeom>
          <a:noFill/>
          <a:ln>
            <a:noFill/>
          </a:ln>
        </p:spPr>
      </p:pic>
      <p:sp>
        <p:nvSpPr>
          <p:cNvPr id="1959" name="Google Shape;1959;p237"/>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238"/>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6" name="Google Shape;1966;p238"/>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7" name="Google Shape;1967;p238"/>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968" name="Google Shape;1968;p238"/>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9" name="Google Shape;1969;p238"/>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0" name="Google Shape;1970;p238"/>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971" name="Google Shape;1971;p238"/>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972" name="Google Shape;1972;p238"/>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973" name="Google Shape;1973;p238"/>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974" name="Google Shape;1974;p238"/>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75" name="Google Shape;1975;p238">
            <a:hlinkClick r:id="" action="ppaction://hlinkshowjump?jump=lastslide"/>
          </p:cNvPr>
          <p:cNvSpPr/>
          <p:nvPr/>
        </p:nvSpPr>
        <p:spPr>
          <a:xfrm>
            <a:off x="11109084" y="5609136"/>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76" name="Google Shape;1976;p238" descr="Icono&#10;&#10;Descripción generada automáticamente"/>
          <p:cNvPicPr preferRelativeResize="0"/>
          <p:nvPr/>
        </p:nvPicPr>
        <p:blipFill rotWithShape="1">
          <a:blip r:embed="rId4">
            <a:alphaModFix/>
          </a:blip>
          <a:srcRect/>
          <a:stretch/>
        </p:blipFill>
        <p:spPr>
          <a:xfrm>
            <a:off x="11088733" y="5806731"/>
            <a:ext cx="434340" cy="539422"/>
          </a:xfrm>
          <a:prstGeom prst="rect">
            <a:avLst/>
          </a:prstGeom>
          <a:noFill/>
          <a:ln>
            <a:noFill/>
          </a:ln>
        </p:spPr>
      </p:pic>
      <p:sp>
        <p:nvSpPr>
          <p:cNvPr id="1977" name="Google Shape;1977;p238"/>
          <p:cNvSpPr txBox="1"/>
          <p:nvPr/>
        </p:nvSpPr>
        <p:spPr>
          <a:xfrm>
            <a:off x="2753275" y="3052248"/>
            <a:ext cx="8606626" cy="152785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Noto Sans Symbols"/>
              <a:buChar char="●"/>
            </a:pPr>
            <a:r>
              <a:rPr lang="es-ES" sz="1400" b="1" i="0" u="none" strike="noStrike" cap="none">
                <a:solidFill>
                  <a:srgbClr val="3F3F3F"/>
                </a:solidFill>
                <a:latin typeface="Open Sans"/>
                <a:ea typeface="Open Sans"/>
                <a:cs typeface="Open Sans"/>
                <a:sym typeface="Open Sans"/>
              </a:rPr>
              <a:t>Extracción líquido-líquido continua:  </a:t>
            </a:r>
            <a:r>
              <a:rPr lang="es-ES" sz="1400" b="0" i="0" u="none" strike="noStrike" cap="none">
                <a:solidFill>
                  <a:srgbClr val="3F3F3F"/>
                </a:solidFill>
                <a:latin typeface="Open Sans"/>
                <a:ea typeface="Open Sans"/>
                <a:cs typeface="Open Sans"/>
                <a:sym typeface="Open Sans"/>
              </a:rPr>
              <a:t>Es el método de extracción más usado en los laboratorios químicos. Es común que se use cuando el reparto del compuesto que se va a extraer en el disolvente de extracción sea bastantemente beneficioso. Si no es de esta manera, y el compuesto a extraer en los disolventes de extracción tiene una solubilidad no muy alta, se usa un proceso diferente, que involucra extracción constante de la etapa primaria (etapa acuosa), y utilizaría fracciones nuevas del disolvente orgánico de extracción</a:t>
            </a:r>
            <a:r>
              <a:rPr lang="es-ES" sz="1800" b="0" i="0" u="none" strike="noStrike" cap="none">
                <a:solidFill>
                  <a:srgbClr val="000000"/>
                </a:solidFill>
                <a:latin typeface="Calibri"/>
                <a:ea typeface="Calibri"/>
                <a:cs typeface="Calibri"/>
                <a:sym typeface="Calibri"/>
              </a:rPr>
              <a:t>. </a:t>
            </a:r>
            <a:endParaRPr sz="1400" b="0" i="0" u="none" strike="noStrike" cap="none">
              <a:solidFill>
                <a:srgbClr val="3F3F3F"/>
              </a:solidFill>
              <a:latin typeface="Open Sans"/>
              <a:ea typeface="Open Sans"/>
              <a:cs typeface="Open Sans"/>
              <a:sym typeface="Open Sans"/>
            </a:endParaRPr>
          </a:p>
        </p:txBody>
      </p:sp>
      <p:sp>
        <p:nvSpPr>
          <p:cNvPr id="1978" name="Google Shape;1978;p238"/>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9" name="Google Shape;1979;p238"/>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1980" name="Google Shape;1980;p238"/>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1" name="Google Shape;1981;p238"/>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1982" name="Google Shape;1982;p238">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3" name="Google Shape;1983;p238"/>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239"/>
          <p:cNvSpPr/>
          <p:nvPr/>
        </p:nvSpPr>
        <p:spPr>
          <a:xfrm>
            <a:off x="2677913" y="2779516"/>
            <a:ext cx="8791171" cy="232921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0" name="Google Shape;1990;p239"/>
          <p:cNvSpPr/>
          <p:nvPr/>
        </p:nvSpPr>
        <p:spPr>
          <a:xfrm>
            <a:off x="1105469" y="1748002"/>
            <a:ext cx="10661473" cy="4420786"/>
          </a:xfrm>
          <a:prstGeom prst="rect">
            <a:avLst/>
          </a:pr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1" name="Google Shape;1991;p239"/>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1992" name="Google Shape;1992;p239"/>
          <p:cNvSpPr/>
          <p:nvPr/>
        </p:nvSpPr>
        <p:spPr>
          <a:xfrm>
            <a:off x="477671" y="3576600"/>
            <a:ext cx="1910687" cy="1500367"/>
          </a:xfrm>
          <a:prstGeom prst="rect">
            <a:avLst/>
          </a:prstGeom>
          <a:solidFill>
            <a:srgbClr val="2F5496"/>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3" name="Google Shape;1993;p239"/>
          <p:cNvSpPr/>
          <p:nvPr/>
        </p:nvSpPr>
        <p:spPr>
          <a:xfrm>
            <a:off x="318518" y="3079878"/>
            <a:ext cx="2176818" cy="68689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4" name="Google Shape;1994;p239"/>
          <p:cNvSpPr txBox="1"/>
          <p:nvPr/>
        </p:nvSpPr>
        <p:spPr>
          <a:xfrm>
            <a:off x="379932" y="3202613"/>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pic>
        <p:nvPicPr>
          <p:cNvPr id="1995" name="Google Shape;1995;p239"/>
          <p:cNvPicPr preferRelativeResize="0"/>
          <p:nvPr/>
        </p:nvPicPr>
        <p:blipFill rotWithShape="1">
          <a:blip r:embed="rId3">
            <a:alphaModFix/>
          </a:blip>
          <a:srcRect/>
          <a:stretch/>
        </p:blipFill>
        <p:spPr>
          <a:xfrm>
            <a:off x="683434" y="1707058"/>
            <a:ext cx="1508400" cy="1508400"/>
          </a:xfrm>
          <a:prstGeom prst="rect">
            <a:avLst/>
          </a:prstGeom>
          <a:noFill/>
          <a:ln>
            <a:noFill/>
          </a:ln>
        </p:spPr>
      </p:pic>
      <p:sp>
        <p:nvSpPr>
          <p:cNvPr id="1996" name="Google Shape;1996;p239"/>
          <p:cNvSpPr txBox="1"/>
          <p:nvPr/>
        </p:nvSpPr>
        <p:spPr>
          <a:xfrm>
            <a:off x="420877" y="3925892"/>
            <a:ext cx="200842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sp>
        <p:nvSpPr>
          <p:cNvPr id="1997" name="Google Shape;1997;p239"/>
          <p:cNvSpPr/>
          <p:nvPr/>
        </p:nvSpPr>
        <p:spPr>
          <a:xfrm>
            <a:off x="11586942" y="1627409"/>
            <a:ext cx="360000" cy="396000"/>
          </a:xfrm>
          <a:prstGeom prst="ellipse">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X</a:t>
            </a:r>
            <a:endParaRPr sz="1400" b="1" i="0" u="none" strike="noStrike" cap="none">
              <a:solidFill>
                <a:schemeClr val="lt1"/>
              </a:solidFill>
              <a:latin typeface="Arial"/>
              <a:ea typeface="Arial"/>
              <a:cs typeface="Arial"/>
              <a:sym typeface="Arial"/>
            </a:endParaRPr>
          </a:p>
        </p:txBody>
      </p:sp>
      <p:sp>
        <p:nvSpPr>
          <p:cNvPr id="1998" name="Google Shape;1998;p239"/>
          <p:cNvSpPr txBox="1"/>
          <p:nvPr/>
        </p:nvSpPr>
        <p:spPr>
          <a:xfrm>
            <a:off x="2388358" y="1825409"/>
            <a:ext cx="919858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Extracción líquido-líquido.</a:t>
            </a: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esta extracción se separa uno de los componentes de mezcla liquida, en colaboración con un disolvente. Los ámbitos de ejecución de esta extracción, por ejemplo, se contemplaría la separación de vitaminas de una solución acuosa</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999" name="Google Shape;1999;p239" descr="Icono&#10;&#10;Descripción generada automáticamente"/>
          <p:cNvPicPr preferRelativeResize="0"/>
          <p:nvPr/>
        </p:nvPicPr>
        <p:blipFill rotWithShape="1">
          <a:blip r:embed="rId4">
            <a:alphaModFix/>
          </a:blip>
          <a:srcRect/>
          <a:stretch/>
        </p:blipFill>
        <p:spPr>
          <a:xfrm>
            <a:off x="11620242" y="1823737"/>
            <a:ext cx="434340" cy="539422"/>
          </a:xfrm>
          <a:prstGeom prst="rect">
            <a:avLst/>
          </a:prstGeom>
          <a:noFill/>
          <a:ln>
            <a:noFill/>
          </a:ln>
        </p:spPr>
      </p:pic>
      <p:sp>
        <p:nvSpPr>
          <p:cNvPr id="2000" name="Google Shape;2000;p239"/>
          <p:cNvSpPr txBox="1"/>
          <p:nvPr/>
        </p:nvSpPr>
        <p:spPr>
          <a:xfrm>
            <a:off x="2699277" y="3071950"/>
            <a:ext cx="8606626" cy="2027799"/>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realiza en un sistema cerrado con el fin de impedir la utilización de un gran volumen de disolvente de extracción, aquí el disolvente se calienta en un matraz y se condensan los vapores del disolvente en un refrigerante situado sobre una cámara de extracción que contiene la disolución acuosa a extraer. El disolvente caliente que ha sido condensado, se pasa a lo largo de la disolución acuosa, para al final llegar, al matraz inicial con porción del producto extraído, en donde se vaporiza el disolvente orgánico una vez más, y así el ciclo de extracción se repite nuevamente, si el producto que está siendo extraído no es volátil y se concentra en el matraz.  </a:t>
            </a:r>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2001" name="Google Shape;2001;p239">
            <a:hlinkClick r:id="" action="ppaction://hlinkshowjump?jump=lastslide"/>
          </p:cNvPr>
          <p:cNvSpPr/>
          <p:nvPr/>
        </p:nvSpPr>
        <p:spPr>
          <a:xfrm flipH="1">
            <a:off x="10535275" y="5612325"/>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2" name="Google Shape;2002;p239"/>
          <p:cNvSpPr/>
          <p:nvPr/>
        </p:nvSpPr>
        <p:spPr>
          <a:xfrm>
            <a:off x="5238173" y="5674735"/>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3" name="Google Shape;2003;p239"/>
          <p:cNvSpPr txBox="1"/>
          <p:nvPr/>
        </p:nvSpPr>
        <p:spPr>
          <a:xfrm>
            <a:off x="5238173" y="5757512"/>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1</a:t>
            </a:r>
            <a:endParaRPr sz="2000" b="1" i="0" u="none" strike="noStrike" cap="none">
              <a:solidFill>
                <a:srgbClr val="3F3F3F"/>
              </a:solidFill>
              <a:latin typeface="Open Sans"/>
              <a:ea typeface="Open Sans"/>
              <a:cs typeface="Open Sans"/>
              <a:sym typeface="Open Sans"/>
            </a:endParaRPr>
          </a:p>
        </p:txBody>
      </p:sp>
      <p:sp>
        <p:nvSpPr>
          <p:cNvPr id="2004" name="Google Shape;2004;p239"/>
          <p:cNvSpPr/>
          <p:nvPr/>
        </p:nvSpPr>
        <p:spPr>
          <a:xfrm>
            <a:off x="6137173" y="5675054"/>
            <a:ext cx="707413" cy="551127"/>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5" name="Google Shape;2005;p239"/>
          <p:cNvSpPr txBox="1"/>
          <p:nvPr/>
        </p:nvSpPr>
        <p:spPr>
          <a:xfrm>
            <a:off x="6137173" y="5757831"/>
            <a:ext cx="70741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a:solidFill>
                  <a:srgbClr val="3F3F3F"/>
                </a:solidFill>
                <a:latin typeface="Open Sans"/>
                <a:ea typeface="Open Sans"/>
                <a:cs typeface="Open Sans"/>
                <a:sym typeface="Open Sans"/>
              </a:rPr>
              <a:t>2</a:t>
            </a:r>
            <a:endParaRPr sz="2000" b="1" i="0" u="none" strike="noStrike" cap="none">
              <a:solidFill>
                <a:srgbClr val="3F3F3F"/>
              </a:solidFill>
              <a:latin typeface="Open Sans"/>
              <a:ea typeface="Open Sans"/>
              <a:cs typeface="Open Sans"/>
              <a:sym typeface="Open Sans"/>
            </a:endParaRPr>
          </a:p>
        </p:txBody>
      </p:sp>
      <p:sp>
        <p:nvSpPr>
          <p:cNvPr id="2006" name="Google Shape;2006;p239"/>
          <p:cNvSpPr txBox="1"/>
          <p:nvPr/>
        </p:nvSpPr>
        <p:spPr>
          <a:xfrm>
            <a:off x="8078412" y="5108732"/>
            <a:ext cx="339067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Usa los botones para navegar por las formas</a:t>
            </a:r>
            <a:endParaRPr/>
          </a:p>
          <a:p>
            <a:pPr marL="0" marR="0" lvl="0" indent="0" algn="l" rtl="0">
              <a:lnSpc>
                <a:spcPct val="100000"/>
              </a:lnSpc>
              <a:spcBef>
                <a:spcPts val="0"/>
              </a:spcBef>
              <a:spcAft>
                <a:spcPts val="0"/>
              </a:spcAft>
              <a:buNone/>
            </a:pPr>
            <a:r>
              <a:rPr lang="es-ES" sz="1200" b="0" i="0" u="none" strike="noStrike" cap="none">
                <a:solidFill>
                  <a:srgbClr val="2F5496"/>
                </a:solidFill>
                <a:latin typeface="Open Sans"/>
                <a:ea typeface="Open Sans"/>
                <a:cs typeface="Open Sans"/>
                <a:sym typeface="Open Sans"/>
              </a:rPr>
              <a:t>De extracción liquido- liquido</a:t>
            </a:r>
            <a:endParaRPr sz="1200" b="0" i="0" u="none" strike="noStrike" cap="none">
              <a:solidFill>
                <a:srgbClr val="2F5496"/>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pic>
        <p:nvPicPr>
          <p:cNvPr id="2012" name="Google Shape;2012;p240"/>
          <p:cNvPicPr preferRelativeResize="0"/>
          <p:nvPr/>
        </p:nvPicPr>
        <p:blipFill rotWithShape="1">
          <a:blip r:embed="rId3">
            <a:alphaModFix/>
          </a:blip>
          <a:srcRect/>
          <a:stretch/>
        </p:blipFill>
        <p:spPr>
          <a:xfrm>
            <a:off x="8116754" y="2483891"/>
            <a:ext cx="3966062" cy="3966062"/>
          </a:xfrm>
          <a:prstGeom prst="rect">
            <a:avLst/>
          </a:prstGeom>
          <a:noFill/>
          <a:ln>
            <a:noFill/>
          </a:ln>
        </p:spPr>
      </p:pic>
      <p:sp>
        <p:nvSpPr>
          <p:cNvPr id="2013" name="Google Shape;2013;p240"/>
          <p:cNvSpPr/>
          <p:nvPr/>
        </p:nvSpPr>
        <p:spPr>
          <a:xfrm>
            <a:off x="2984914" y="2739080"/>
            <a:ext cx="5558585" cy="1506183"/>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4" name="Google Shape;2014;p240"/>
          <p:cNvSpPr/>
          <p:nvPr/>
        </p:nvSpPr>
        <p:spPr>
          <a:xfrm>
            <a:off x="2959099" y="1627408"/>
            <a:ext cx="8682441"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5" name="Google Shape;2015;p240"/>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016" name="Google Shape;2016;p240"/>
          <p:cNvSpPr/>
          <p:nvPr/>
        </p:nvSpPr>
        <p:spPr>
          <a:xfrm>
            <a:off x="506010"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17" name="Google Shape;2017;p240"/>
          <p:cNvSpPr txBox="1"/>
          <p:nvPr/>
        </p:nvSpPr>
        <p:spPr>
          <a:xfrm>
            <a:off x="567424" y="3394491"/>
            <a:ext cx="211540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Técnicas de preconcentración</a:t>
            </a:r>
            <a:endParaRPr sz="1400" b="1" i="0" u="none" strike="noStrike" cap="none">
              <a:solidFill>
                <a:srgbClr val="3F3F3F"/>
              </a:solidFill>
              <a:latin typeface="Open Sans"/>
              <a:ea typeface="Open Sans"/>
              <a:cs typeface="Open Sans"/>
              <a:sym typeface="Open Sans"/>
            </a:endParaRPr>
          </a:p>
        </p:txBody>
      </p:sp>
      <p:sp>
        <p:nvSpPr>
          <p:cNvPr id="2018" name="Google Shape;2018;p240"/>
          <p:cNvSpPr txBox="1"/>
          <p:nvPr/>
        </p:nvSpPr>
        <p:spPr>
          <a:xfrm>
            <a:off x="3166281" y="1666740"/>
            <a:ext cx="8475260"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Este método radica en un examen químico  que  es usado para la concentración de sustancias volátiles presentes en diversas muestras. La finalidad de la pre-concentración radica en incrementar la concentración de estas sustancias volátiles, de donde la concentración habitual se localiza por debajo del margen de detección de la técnica, y así permitir su estudio. </a:t>
            </a:r>
            <a:endParaRPr/>
          </a:p>
        </p:txBody>
      </p:sp>
      <p:pic>
        <p:nvPicPr>
          <p:cNvPr id="2019" name="Google Shape;2019;p240"/>
          <p:cNvPicPr preferRelativeResize="0"/>
          <p:nvPr/>
        </p:nvPicPr>
        <p:blipFill rotWithShape="1">
          <a:blip r:embed="rId4">
            <a:alphaModFix/>
          </a:blip>
          <a:srcRect/>
          <a:stretch/>
        </p:blipFill>
        <p:spPr>
          <a:xfrm>
            <a:off x="969296" y="1802594"/>
            <a:ext cx="1508400" cy="1508400"/>
          </a:xfrm>
          <a:prstGeom prst="rect">
            <a:avLst/>
          </a:prstGeom>
          <a:noFill/>
          <a:ln>
            <a:noFill/>
          </a:ln>
        </p:spPr>
      </p:pic>
      <p:sp>
        <p:nvSpPr>
          <p:cNvPr id="2020" name="Google Shape;2020;p240"/>
          <p:cNvSpPr txBox="1"/>
          <p:nvPr/>
        </p:nvSpPr>
        <p:spPr>
          <a:xfrm>
            <a:off x="3070744" y="2734218"/>
            <a:ext cx="5172504"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Pese a los actuales progresos en aplicación del análisis es indispensable utilizar metodología de separación y pre-concentración preliminar al paso decisivo. Estos sistemas acaban tiempo y fijan tipos de errores, bien sea porque haya una pérdida o por contaminación de la muestra y son empleados únicamente al ser imprescindibles</a:t>
            </a:r>
            <a:r>
              <a:rPr lang="es-ES" sz="1400" b="0" i="0" u="none" strike="noStrike" cap="none">
                <a:solidFill>
                  <a:srgbClr val="000000"/>
                </a:solidFill>
                <a:latin typeface="Arial"/>
                <a:ea typeface="Arial"/>
                <a:cs typeface="Arial"/>
                <a:sym typeface="Arial"/>
              </a:rPr>
              <a:t>. </a:t>
            </a:r>
            <a:endParaRPr sz="1400" b="0" i="0" u="none" strike="noStrike" cap="none">
              <a:solidFill>
                <a:srgbClr val="3F3F3F"/>
              </a:solidFill>
              <a:latin typeface="Open Sans"/>
              <a:ea typeface="Open Sans"/>
              <a:cs typeface="Open Sans"/>
              <a:sym typeface="Open Sans"/>
            </a:endParaRPr>
          </a:p>
        </p:txBody>
      </p:sp>
      <p:sp>
        <p:nvSpPr>
          <p:cNvPr id="2021" name="Google Shape;2021;p240"/>
          <p:cNvSpPr txBox="1"/>
          <p:nvPr/>
        </p:nvSpPr>
        <p:spPr>
          <a:xfrm>
            <a:off x="567424" y="4291686"/>
            <a:ext cx="7976075"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Estos métodos tienen como finalidad llevar la concentración del elemento en estado traza a un grado perceptible y/o liberarlo de sustancias bloqueantes. </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Los métodos frecuentemente utilizados son la cromatografía de intercambio iónico y extracción con solvente. </a:t>
            </a:r>
            <a:endParaRPr/>
          </a:p>
          <a:p>
            <a:pPr marL="0" marR="0" lvl="0" indent="0" algn="just" rtl="0">
              <a:lnSpc>
                <a:spcPct val="100000"/>
              </a:lnSpc>
              <a:spcBef>
                <a:spcPts val="0"/>
              </a:spcBef>
              <a:spcAft>
                <a:spcPts val="0"/>
              </a:spcAft>
              <a:buNone/>
            </a:pPr>
            <a:r>
              <a:rPr lang="es-ES" sz="1400" b="0" i="0" u="none" strike="noStrike" cap="none">
                <a:solidFill>
                  <a:srgbClr val="2F5496"/>
                </a:solidFill>
                <a:latin typeface="Open Sans"/>
                <a:ea typeface="Open Sans"/>
                <a:cs typeface="Open Sans"/>
                <a:sym typeface="Open Sans"/>
              </a:rPr>
              <a:t>Clic en el botón para conocer los métodos de preconcentración. </a:t>
            </a:r>
            <a:endParaRPr sz="1400" b="0" i="0" u="none" strike="noStrike" cap="none">
              <a:solidFill>
                <a:srgbClr val="2F5496"/>
              </a:solidFill>
              <a:latin typeface="Open Sans"/>
              <a:ea typeface="Open Sans"/>
              <a:cs typeface="Open Sans"/>
              <a:sym typeface="Open Sans"/>
            </a:endParaRPr>
          </a:p>
        </p:txBody>
      </p:sp>
      <p:sp>
        <p:nvSpPr>
          <p:cNvPr id="2022" name="Google Shape;2022;p240"/>
          <p:cNvSpPr/>
          <p:nvPr/>
        </p:nvSpPr>
        <p:spPr>
          <a:xfrm>
            <a:off x="3166281" y="5661377"/>
            <a:ext cx="5500048" cy="496719"/>
          </a:xfrm>
          <a:prstGeom prst="roundRect">
            <a:avLst>
              <a:gd name="adj" fmla="val 16667"/>
            </a:avLst>
          </a:prstGeom>
          <a:solidFill>
            <a:srgbClr val="2F549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3" name="Google Shape;2023;p240"/>
          <p:cNvSpPr txBox="1"/>
          <p:nvPr/>
        </p:nvSpPr>
        <p:spPr>
          <a:xfrm>
            <a:off x="3749635" y="5730014"/>
            <a:ext cx="439808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Open Sans"/>
                <a:ea typeface="Open Sans"/>
                <a:cs typeface="Open Sans"/>
                <a:sym typeface="Open Sans"/>
              </a:rPr>
              <a:t>Métodos de preconcentración más comunes</a:t>
            </a:r>
            <a:endParaRPr sz="1400" b="0" i="0" u="none" strike="noStrike" cap="none">
              <a:solidFill>
                <a:schemeClr val="lt1"/>
              </a:solidFill>
              <a:latin typeface="Open Sans"/>
              <a:ea typeface="Open Sans"/>
              <a:cs typeface="Open Sans"/>
              <a:sym typeface="Open Sans"/>
            </a:endParaRPr>
          </a:p>
        </p:txBody>
      </p:sp>
      <p:pic>
        <p:nvPicPr>
          <p:cNvPr id="2024" name="Google Shape;2024;p240" descr="Icono&#10;&#10;Descripción generada automáticamente"/>
          <p:cNvPicPr preferRelativeResize="0"/>
          <p:nvPr/>
        </p:nvPicPr>
        <p:blipFill rotWithShape="1">
          <a:blip r:embed="rId5">
            <a:alphaModFix/>
          </a:blip>
          <a:srcRect/>
          <a:stretch/>
        </p:blipFill>
        <p:spPr>
          <a:xfrm>
            <a:off x="7186741" y="6320259"/>
            <a:ext cx="434340" cy="53942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241"/>
          <p:cNvSpPr/>
          <p:nvPr/>
        </p:nvSpPr>
        <p:spPr>
          <a:xfrm>
            <a:off x="2845521" y="1946979"/>
            <a:ext cx="5116794" cy="3272135"/>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1" name="Google Shape;2031;p241"/>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032" name="Google Shape;2032;p241"/>
          <p:cNvSpPr/>
          <p:nvPr/>
        </p:nvSpPr>
        <p:spPr>
          <a:xfrm>
            <a:off x="506010"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3" name="Google Shape;2033;p241"/>
          <p:cNvSpPr txBox="1"/>
          <p:nvPr/>
        </p:nvSpPr>
        <p:spPr>
          <a:xfrm>
            <a:off x="567424" y="3394491"/>
            <a:ext cx="211540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Submuestra</a:t>
            </a:r>
            <a:endParaRPr sz="1400" b="1" i="0" u="none" strike="noStrike" cap="none">
              <a:solidFill>
                <a:srgbClr val="3F3F3F"/>
              </a:solidFill>
              <a:latin typeface="Open Sans"/>
              <a:ea typeface="Open Sans"/>
              <a:cs typeface="Open Sans"/>
              <a:sym typeface="Open Sans"/>
            </a:endParaRPr>
          </a:p>
        </p:txBody>
      </p:sp>
      <p:sp>
        <p:nvSpPr>
          <p:cNvPr id="2034" name="Google Shape;2034;p241"/>
          <p:cNvSpPr txBox="1"/>
          <p:nvPr/>
        </p:nvSpPr>
        <p:spPr>
          <a:xfrm>
            <a:off x="3192649" y="2216931"/>
            <a:ext cx="4454700" cy="27162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Para alcanzar los resultados que ofrecen credibilidad en un estudio, se debe contar con una submuestra equivalente al lote que se va a analizar. Es primordial, detectar y vigilar los errores que podrían presentarse en el trámite y durante la manipulación de la muestra. </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La submuestra equivale a una porción de la muestra, con </a:t>
            </a:r>
            <a:r>
              <a:rPr lang="es-ES">
                <a:solidFill>
                  <a:srgbClr val="3F3F3F"/>
                </a:solidFill>
                <a:latin typeface="Open Sans"/>
                <a:ea typeface="Open Sans"/>
                <a:cs typeface="Open Sans"/>
                <a:sym typeface="Open Sans"/>
              </a:rPr>
              <a:t>el</a:t>
            </a:r>
            <a:r>
              <a:rPr lang="es-ES" sz="1400" b="0" i="0" u="none" strike="noStrike" cap="none">
                <a:solidFill>
                  <a:srgbClr val="3F3F3F"/>
                </a:solidFill>
                <a:latin typeface="Open Sans"/>
                <a:ea typeface="Open Sans"/>
                <a:cs typeface="Open Sans"/>
                <a:sym typeface="Open Sans"/>
              </a:rPr>
              <a:t> fin de preservar la cantidad de muestra origen intacta para comparativos, con el siguiente análisis o reinicio de pruebas por fallo en la submuestra.</a:t>
            </a:r>
            <a:endParaRPr/>
          </a:p>
        </p:txBody>
      </p:sp>
      <p:pic>
        <p:nvPicPr>
          <p:cNvPr id="2035" name="Google Shape;2035;p241" descr="Icono&#10;&#10;Descripción generada automáticamente"/>
          <p:cNvPicPr preferRelativeResize="0"/>
          <p:nvPr/>
        </p:nvPicPr>
        <p:blipFill rotWithShape="1">
          <a:blip r:embed="rId3">
            <a:alphaModFix/>
          </a:blip>
          <a:srcRect/>
          <a:stretch/>
        </p:blipFill>
        <p:spPr>
          <a:xfrm>
            <a:off x="7186741" y="6320259"/>
            <a:ext cx="434340" cy="539422"/>
          </a:xfrm>
          <a:prstGeom prst="rect">
            <a:avLst/>
          </a:prstGeom>
          <a:noFill/>
          <a:ln>
            <a:noFill/>
          </a:ln>
        </p:spPr>
      </p:pic>
      <p:pic>
        <p:nvPicPr>
          <p:cNvPr id="2036" name="Google Shape;2036;p241"/>
          <p:cNvPicPr preferRelativeResize="0"/>
          <p:nvPr/>
        </p:nvPicPr>
        <p:blipFill rotWithShape="1">
          <a:blip r:embed="rId4">
            <a:alphaModFix/>
          </a:blip>
          <a:srcRect/>
          <a:stretch/>
        </p:blipFill>
        <p:spPr>
          <a:xfrm>
            <a:off x="885928" y="1804872"/>
            <a:ext cx="1508400" cy="1508400"/>
          </a:xfrm>
          <a:prstGeom prst="rect">
            <a:avLst/>
          </a:prstGeom>
          <a:noFill/>
          <a:ln>
            <a:noFill/>
          </a:ln>
        </p:spPr>
      </p:pic>
      <p:pic>
        <p:nvPicPr>
          <p:cNvPr id="2037" name="Google Shape;2037;p241" descr="Toma de submuestra para la estimación de carbono en cada rodaja. Figure 4. Socket subsample carbon estimation in each slice. "/>
          <p:cNvPicPr preferRelativeResize="0"/>
          <p:nvPr/>
        </p:nvPicPr>
        <p:blipFill rotWithShape="1">
          <a:blip r:embed="rId5">
            <a:alphaModFix/>
          </a:blip>
          <a:srcRect/>
          <a:stretch/>
        </p:blipFill>
        <p:spPr>
          <a:xfrm>
            <a:off x="8413508" y="2088680"/>
            <a:ext cx="2959038" cy="2680640"/>
          </a:xfrm>
          <a:prstGeom prst="rect">
            <a:avLst/>
          </a:prstGeom>
          <a:noFill/>
          <a:ln>
            <a:noFill/>
          </a:ln>
        </p:spPr>
      </p:pic>
      <p:sp>
        <p:nvSpPr>
          <p:cNvPr id="2038" name="Google Shape;2038;p241"/>
          <p:cNvSpPr txBox="1"/>
          <p:nvPr/>
        </p:nvSpPr>
        <p:spPr>
          <a:xfrm>
            <a:off x="8274570" y="4869729"/>
            <a:ext cx="3496516"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Ejemplo de submuestra: Toma de submuestra para la estimación de carbono en cada rodaja tomada de varios tipos de árboles, para un estudio de estimación de biomasa y carbono</a:t>
            </a:r>
            <a:endParaRPr sz="1400" b="0" i="0" u="none" strike="noStrike" cap="none">
              <a:solidFill>
                <a:srgbClr val="1F3864"/>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242"/>
          <p:cNvSpPr/>
          <p:nvPr/>
        </p:nvSpPr>
        <p:spPr>
          <a:xfrm>
            <a:off x="3305908" y="1835887"/>
            <a:ext cx="8299938" cy="4269491"/>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5" name="Google Shape;2045;p242"/>
          <p:cNvSpPr/>
          <p:nvPr/>
        </p:nvSpPr>
        <p:spPr>
          <a:xfrm>
            <a:off x="306672" y="3840480"/>
            <a:ext cx="3533811" cy="1744394"/>
          </a:xfrm>
          <a:prstGeom prst="rect">
            <a:avLst/>
          </a:prstGeom>
          <a:solidFill>
            <a:srgbClr val="1F386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6" name="Google Shape;2046;p242"/>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047" name="Google Shape;2047;p242"/>
          <p:cNvSpPr/>
          <p:nvPr/>
        </p:nvSpPr>
        <p:spPr>
          <a:xfrm>
            <a:off x="871771"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8" name="Google Shape;2048;p242"/>
          <p:cNvSpPr txBox="1"/>
          <p:nvPr/>
        </p:nvSpPr>
        <p:spPr>
          <a:xfrm>
            <a:off x="933185" y="3394491"/>
            <a:ext cx="2115404" cy="31162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Adsorción</a:t>
            </a:r>
            <a:endParaRPr sz="1400" b="0" i="0" u="none" strike="noStrike" cap="none">
              <a:solidFill>
                <a:srgbClr val="3F3F3F"/>
              </a:solidFill>
              <a:latin typeface="Open Sans"/>
              <a:ea typeface="Open Sans"/>
              <a:cs typeface="Open Sans"/>
              <a:sym typeface="Open Sans"/>
            </a:endParaRPr>
          </a:p>
        </p:txBody>
      </p:sp>
      <p:sp>
        <p:nvSpPr>
          <p:cNvPr id="2049" name="Google Shape;2049;p242"/>
          <p:cNvSpPr txBox="1"/>
          <p:nvPr/>
        </p:nvSpPr>
        <p:spPr>
          <a:xfrm>
            <a:off x="362944" y="4181644"/>
            <a:ext cx="3477539"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Este es el fenómeno a través del cual un compuesto sólido o un compuesto líquido atrae y detiene en su superficie los gases, los vapores, los líquidos o los cuerpos disueltos.</a:t>
            </a:r>
            <a:endParaRPr sz="1400" b="0" i="0" u="none" strike="noStrike" cap="none">
              <a:solidFill>
                <a:schemeClr val="lt1"/>
              </a:solidFill>
              <a:latin typeface="Open Sans"/>
              <a:ea typeface="Open Sans"/>
              <a:cs typeface="Open Sans"/>
              <a:sym typeface="Open Sans"/>
            </a:endParaRPr>
          </a:p>
        </p:txBody>
      </p:sp>
      <p:pic>
        <p:nvPicPr>
          <p:cNvPr id="2050" name="Google Shape;2050;p242" descr="Icono&#10;&#10;Descripción generada automáticamente"/>
          <p:cNvPicPr preferRelativeResize="0"/>
          <p:nvPr/>
        </p:nvPicPr>
        <p:blipFill rotWithShape="1">
          <a:blip r:embed="rId3">
            <a:alphaModFix/>
          </a:blip>
          <a:srcRect/>
          <a:stretch/>
        </p:blipFill>
        <p:spPr>
          <a:xfrm>
            <a:off x="10958684" y="3970632"/>
            <a:ext cx="434340" cy="488826"/>
          </a:xfrm>
          <a:prstGeom prst="rect">
            <a:avLst/>
          </a:prstGeom>
          <a:noFill/>
          <a:ln>
            <a:noFill/>
          </a:ln>
        </p:spPr>
      </p:pic>
      <p:pic>
        <p:nvPicPr>
          <p:cNvPr id="2051" name="Google Shape;2051;p242"/>
          <p:cNvPicPr preferRelativeResize="0"/>
          <p:nvPr/>
        </p:nvPicPr>
        <p:blipFill rotWithShape="1">
          <a:blip r:embed="rId4">
            <a:alphaModFix/>
          </a:blip>
          <a:srcRect/>
          <a:stretch/>
        </p:blipFill>
        <p:spPr>
          <a:xfrm>
            <a:off x="1236687" y="1835887"/>
            <a:ext cx="1508400" cy="1508400"/>
          </a:xfrm>
          <a:prstGeom prst="rect">
            <a:avLst/>
          </a:prstGeom>
          <a:noFill/>
          <a:ln>
            <a:noFill/>
          </a:ln>
        </p:spPr>
      </p:pic>
      <p:pic>
        <p:nvPicPr>
          <p:cNvPr id="2052" name="Google Shape;2052;p242"/>
          <p:cNvPicPr preferRelativeResize="0"/>
          <p:nvPr/>
        </p:nvPicPr>
        <p:blipFill rotWithShape="1">
          <a:blip r:embed="rId5">
            <a:alphaModFix/>
          </a:blip>
          <a:srcRect/>
          <a:stretch/>
        </p:blipFill>
        <p:spPr>
          <a:xfrm>
            <a:off x="6093255" y="2233591"/>
            <a:ext cx="2394585" cy="1192530"/>
          </a:xfrm>
          <a:prstGeom prst="rect">
            <a:avLst/>
          </a:prstGeom>
          <a:noFill/>
          <a:ln>
            <a:noFill/>
          </a:ln>
        </p:spPr>
      </p:pic>
      <p:sp>
        <p:nvSpPr>
          <p:cNvPr id="2053" name="Google Shape;2053;p242"/>
          <p:cNvSpPr txBox="1"/>
          <p:nvPr/>
        </p:nvSpPr>
        <p:spPr>
          <a:xfrm>
            <a:off x="5706791" y="3576598"/>
            <a:ext cx="3477539"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Diferencia entre adsorción y absorción; la adsorción es la tendencia de un cuerpo de atraer y retener en su superficie moléculas o iones de otro cuerpo (fenómeno de superficie), la absorción es un fenómeno de penetración física de una fase en otra.</a:t>
            </a:r>
            <a:endParaRPr/>
          </a:p>
          <a:p>
            <a:pPr marL="0" marR="0" lvl="0" indent="0" algn="just" rtl="0">
              <a:lnSpc>
                <a:spcPct val="100000"/>
              </a:lnSpc>
              <a:spcBef>
                <a:spcPts val="0"/>
              </a:spcBef>
              <a:spcAft>
                <a:spcPts val="0"/>
              </a:spcAft>
              <a:buNone/>
            </a:pPr>
            <a:endParaRPr sz="1400" b="0" i="0" u="none" strike="noStrike" cap="none">
              <a:solidFill>
                <a:srgbClr val="1F3864"/>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1F3864"/>
                </a:solidFill>
                <a:latin typeface="Open Sans"/>
                <a:ea typeface="Open Sans"/>
                <a:cs typeface="Open Sans"/>
                <a:sym typeface="Open Sans"/>
              </a:rPr>
              <a:t>Usa los botones para navegar por la información.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4" name="Google Shape;2054;p242">
            <a:hlinkClick r:id="" action="ppaction://hlinkshowjump?jump=lastslide"/>
          </p:cNvPr>
          <p:cNvSpPr/>
          <p:nvPr/>
        </p:nvSpPr>
        <p:spPr>
          <a:xfrm>
            <a:off x="10958684" y="37401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243"/>
          <p:cNvSpPr/>
          <p:nvPr/>
        </p:nvSpPr>
        <p:spPr>
          <a:xfrm>
            <a:off x="3305908" y="1835887"/>
            <a:ext cx="8299938" cy="4269491"/>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1" name="Google Shape;2061;p243"/>
          <p:cNvSpPr/>
          <p:nvPr/>
        </p:nvSpPr>
        <p:spPr>
          <a:xfrm>
            <a:off x="306672" y="3840480"/>
            <a:ext cx="3533811" cy="1744394"/>
          </a:xfrm>
          <a:prstGeom prst="rect">
            <a:avLst/>
          </a:prstGeom>
          <a:solidFill>
            <a:srgbClr val="1F386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2" name="Google Shape;2062;p243"/>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063" name="Google Shape;2063;p243"/>
          <p:cNvSpPr/>
          <p:nvPr/>
        </p:nvSpPr>
        <p:spPr>
          <a:xfrm>
            <a:off x="871771"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4" name="Google Shape;2064;p243"/>
          <p:cNvSpPr txBox="1"/>
          <p:nvPr/>
        </p:nvSpPr>
        <p:spPr>
          <a:xfrm>
            <a:off x="933185" y="3394491"/>
            <a:ext cx="2115404" cy="31162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Adsorción</a:t>
            </a:r>
            <a:endParaRPr sz="1400" b="0" i="0" u="none" strike="noStrike" cap="none">
              <a:solidFill>
                <a:srgbClr val="3F3F3F"/>
              </a:solidFill>
              <a:latin typeface="Open Sans"/>
              <a:ea typeface="Open Sans"/>
              <a:cs typeface="Open Sans"/>
              <a:sym typeface="Open Sans"/>
            </a:endParaRPr>
          </a:p>
        </p:txBody>
      </p:sp>
      <p:sp>
        <p:nvSpPr>
          <p:cNvPr id="2065" name="Google Shape;2065;p243"/>
          <p:cNvSpPr txBox="1"/>
          <p:nvPr/>
        </p:nvSpPr>
        <p:spPr>
          <a:xfrm>
            <a:off x="362944" y="4181644"/>
            <a:ext cx="3477539"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Este es el fenómeno a través del cual un compuesto sólido o un compuesto líquido atrae y detiene en su superficie los gases, los vapores, los líquidos o los cuerpos disueltos.</a:t>
            </a:r>
            <a:endParaRPr sz="1400" b="0" i="0" u="none" strike="noStrike" cap="none">
              <a:solidFill>
                <a:schemeClr val="lt1"/>
              </a:solidFill>
              <a:latin typeface="Open Sans"/>
              <a:ea typeface="Open Sans"/>
              <a:cs typeface="Open Sans"/>
              <a:sym typeface="Open Sans"/>
            </a:endParaRPr>
          </a:p>
        </p:txBody>
      </p:sp>
      <p:pic>
        <p:nvPicPr>
          <p:cNvPr id="2066" name="Google Shape;2066;p243" descr="Icono&#10;&#10;Descripción generada automáticamente"/>
          <p:cNvPicPr preferRelativeResize="0"/>
          <p:nvPr/>
        </p:nvPicPr>
        <p:blipFill rotWithShape="1">
          <a:blip r:embed="rId3">
            <a:alphaModFix/>
          </a:blip>
          <a:srcRect/>
          <a:stretch/>
        </p:blipFill>
        <p:spPr>
          <a:xfrm>
            <a:off x="10958684" y="3970632"/>
            <a:ext cx="434340" cy="488826"/>
          </a:xfrm>
          <a:prstGeom prst="rect">
            <a:avLst/>
          </a:prstGeom>
          <a:noFill/>
          <a:ln>
            <a:noFill/>
          </a:ln>
        </p:spPr>
      </p:pic>
      <p:pic>
        <p:nvPicPr>
          <p:cNvPr id="2067" name="Google Shape;2067;p243"/>
          <p:cNvPicPr preferRelativeResize="0"/>
          <p:nvPr/>
        </p:nvPicPr>
        <p:blipFill rotWithShape="1">
          <a:blip r:embed="rId4">
            <a:alphaModFix/>
          </a:blip>
          <a:srcRect/>
          <a:stretch/>
        </p:blipFill>
        <p:spPr>
          <a:xfrm>
            <a:off x="1236687" y="1835887"/>
            <a:ext cx="1508400" cy="1508400"/>
          </a:xfrm>
          <a:prstGeom prst="rect">
            <a:avLst/>
          </a:prstGeom>
          <a:noFill/>
          <a:ln>
            <a:noFill/>
          </a:ln>
        </p:spPr>
      </p:pic>
      <p:sp>
        <p:nvSpPr>
          <p:cNvPr id="2068" name="Google Shape;2068;p243">
            <a:hlinkClick r:id="" action="ppaction://hlinkshowjump?jump=lastslide"/>
          </p:cNvPr>
          <p:cNvSpPr/>
          <p:nvPr/>
        </p:nvSpPr>
        <p:spPr>
          <a:xfrm>
            <a:off x="10958684" y="3740110"/>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9" name="Google Shape;2069;p243"/>
          <p:cNvSpPr txBox="1"/>
          <p:nvPr/>
        </p:nvSpPr>
        <p:spPr>
          <a:xfrm>
            <a:off x="4296879" y="2073207"/>
            <a:ext cx="6641100" cy="3755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 través de la adsorción, en una superficie sólida se concentran las moléculas por acción de fuerzas intermoleculares entre el sólido y el soluto. El fenómeno es inmediatamente reversible debido a estas fuerzas. La adsorción es considerada principalmente como un fenómeno de superficie. Esta se usa para la eliminación individual de componentes de mezclas gaseosas o </a:t>
            </a:r>
            <a:r>
              <a:rPr lang="es-ES">
                <a:solidFill>
                  <a:srgbClr val="3F3F3F"/>
                </a:solidFill>
                <a:latin typeface="Open Sans"/>
                <a:ea typeface="Open Sans"/>
                <a:cs typeface="Open Sans"/>
                <a:sym typeface="Open Sans"/>
              </a:rPr>
              <a:t>líquidas</a:t>
            </a:r>
            <a:r>
              <a:rPr lang="es-ES" sz="1400" b="0" i="0" u="none" strike="noStrike" cap="none">
                <a:solidFill>
                  <a:srgbClr val="3F3F3F"/>
                </a:solidFill>
                <a:latin typeface="Open Sans"/>
                <a:ea typeface="Open Sans"/>
                <a:cs typeface="Open Sans"/>
                <a:sym typeface="Open Sans"/>
              </a:rPr>
              <a:t>. </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En una superficie sólida el componente a separar es ligado de forma física o química. El que es eliminado por adsorción de una mezcla que sea </a:t>
            </a:r>
            <a:r>
              <a:rPr lang="es-ES">
                <a:solidFill>
                  <a:srgbClr val="3F3F3F"/>
                </a:solidFill>
                <a:latin typeface="Open Sans"/>
                <a:ea typeface="Open Sans"/>
                <a:cs typeface="Open Sans"/>
                <a:sym typeface="Open Sans"/>
              </a:rPr>
              <a:t>líquida</a:t>
            </a:r>
            <a:r>
              <a:rPr lang="es-ES" sz="1400" b="0" i="0" u="none" strike="noStrike" cap="none">
                <a:solidFill>
                  <a:srgbClr val="3F3F3F"/>
                </a:solidFill>
                <a:latin typeface="Open Sans"/>
                <a:ea typeface="Open Sans"/>
                <a:cs typeface="Open Sans"/>
                <a:sym typeface="Open Sans"/>
              </a:rPr>
              <a:t> o gaseosa, puede que sea el producto que es esperado, sin embargo, es considerado una impureza. El sólido es el adsorbente, y el adsorbato es el componente que se adsorbe en él. El adsorbente debería atar, en medida de lo posible a un adsorbato, no a los demás componentes de la mezcla que se desea separar. Además, otros requerimientos que el adsorbente debe dar cumplimiento son: tener capacidad de regeneración y disponer de una gran superficie </a:t>
            </a:r>
            <a:r>
              <a:rPr lang="es-ES">
                <a:solidFill>
                  <a:srgbClr val="3F3F3F"/>
                </a:solidFill>
                <a:latin typeface="Open Sans"/>
                <a:ea typeface="Open Sans"/>
                <a:cs typeface="Open Sans"/>
                <a:sym typeface="Open Sans"/>
              </a:rPr>
              <a:t>específica</a:t>
            </a:r>
            <a:r>
              <a:rPr lang="es-ES" sz="1400" b="0" i="0" u="none" strike="noStrike" cap="none">
                <a:solidFill>
                  <a:srgbClr val="3F3F3F"/>
                </a:solidFill>
                <a:latin typeface="Open Sans"/>
                <a:ea typeface="Open Sans"/>
                <a:cs typeface="Open Sans"/>
                <a:sym typeface="Open Sans"/>
              </a:rPr>
              <a:t> (alta porosidad). El carbón activo es un adsorbente muy usado. </a:t>
            </a:r>
            <a:endParaRPr/>
          </a:p>
        </p:txBody>
      </p:sp>
      <p:sp>
        <p:nvSpPr>
          <p:cNvPr id="2070" name="Google Shape;2070;p243">
            <a:hlinkClick r:id="" action="ppaction://hlinkshowjump?jump=lastslide"/>
          </p:cNvPr>
          <p:cNvSpPr/>
          <p:nvPr/>
        </p:nvSpPr>
        <p:spPr>
          <a:xfrm flipH="1">
            <a:off x="3886233" y="3611292"/>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244"/>
          <p:cNvSpPr/>
          <p:nvPr/>
        </p:nvSpPr>
        <p:spPr>
          <a:xfrm>
            <a:off x="3305908" y="1835887"/>
            <a:ext cx="8299938" cy="4269491"/>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7" name="Google Shape;2077;p244"/>
          <p:cNvSpPr/>
          <p:nvPr/>
        </p:nvSpPr>
        <p:spPr>
          <a:xfrm>
            <a:off x="306672" y="3840480"/>
            <a:ext cx="3533811" cy="1744394"/>
          </a:xfrm>
          <a:prstGeom prst="rect">
            <a:avLst/>
          </a:prstGeom>
          <a:solidFill>
            <a:srgbClr val="1F386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8" name="Google Shape;2078;p244"/>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079" name="Google Shape;2079;p244"/>
          <p:cNvSpPr/>
          <p:nvPr/>
        </p:nvSpPr>
        <p:spPr>
          <a:xfrm>
            <a:off x="871771"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0" name="Google Shape;2080;p244"/>
          <p:cNvSpPr txBox="1"/>
          <p:nvPr/>
        </p:nvSpPr>
        <p:spPr>
          <a:xfrm>
            <a:off x="933185" y="3394491"/>
            <a:ext cx="2115404" cy="31162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Adsorción</a:t>
            </a:r>
            <a:endParaRPr sz="1400" b="0" i="0" u="none" strike="noStrike" cap="none">
              <a:solidFill>
                <a:srgbClr val="3F3F3F"/>
              </a:solidFill>
              <a:latin typeface="Open Sans"/>
              <a:ea typeface="Open Sans"/>
              <a:cs typeface="Open Sans"/>
              <a:sym typeface="Open Sans"/>
            </a:endParaRPr>
          </a:p>
        </p:txBody>
      </p:sp>
      <p:sp>
        <p:nvSpPr>
          <p:cNvPr id="2081" name="Google Shape;2081;p244"/>
          <p:cNvSpPr txBox="1"/>
          <p:nvPr/>
        </p:nvSpPr>
        <p:spPr>
          <a:xfrm>
            <a:off x="362944" y="4181644"/>
            <a:ext cx="3477539"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Este es el fenómeno a través del cual un compuesto sólido o un compuesto líquido atrae y detiene en su superficie los gases, los vapores, los líquidos o los cuerpos disueltos.</a:t>
            </a:r>
            <a:endParaRPr sz="1400" b="0" i="0" u="none" strike="noStrike" cap="none">
              <a:solidFill>
                <a:schemeClr val="lt1"/>
              </a:solidFill>
              <a:latin typeface="Open Sans"/>
              <a:ea typeface="Open Sans"/>
              <a:cs typeface="Open Sans"/>
              <a:sym typeface="Open Sans"/>
            </a:endParaRPr>
          </a:p>
        </p:txBody>
      </p:sp>
      <p:pic>
        <p:nvPicPr>
          <p:cNvPr id="2082" name="Google Shape;2082;p244"/>
          <p:cNvPicPr preferRelativeResize="0"/>
          <p:nvPr/>
        </p:nvPicPr>
        <p:blipFill rotWithShape="1">
          <a:blip r:embed="rId3">
            <a:alphaModFix/>
          </a:blip>
          <a:srcRect/>
          <a:stretch/>
        </p:blipFill>
        <p:spPr>
          <a:xfrm>
            <a:off x="1236687" y="1835887"/>
            <a:ext cx="1508400" cy="1508400"/>
          </a:xfrm>
          <a:prstGeom prst="rect">
            <a:avLst/>
          </a:prstGeom>
          <a:noFill/>
          <a:ln>
            <a:noFill/>
          </a:ln>
        </p:spPr>
      </p:pic>
      <p:sp>
        <p:nvSpPr>
          <p:cNvPr id="2083" name="Google Shape;2083;p244"/>
          <p:cNvSpPr txBox="1"/>
          <p:nvPr/>
        </p:nvSpPr>
        <p:spPr>
          <a:xfrm>
            <a:off x="4246233" y="2073207"/>
            <a:ext cx="6691665" cy="233557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vapor de agua o gas inerte caliente se puede usar para la regeneración del adsorbente, puesto que la adsorción se fomenta por altas presiones y bajas temperaturas para la regeneración.   En otras palabras, se emplean temperaturas altas y presiones bajas. </a:t>
            </a:r>
            <a:endParaRPr/>
          </a:p>
          <a:p>
            <a:pPr marL="0" marR="0" lvl="0" indent="0" algn="just" rtl="0">
              <a:lnSpc>
                <a:spcPct val="107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Se requiere de cuatro pasos para la operación de la adsorción:</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sobre las tarjetas para ver información. </a:t>
            </a:r>
            <a:endParaRPr sz="1400" b="0" i="0" u="none" strike="noStrike" cap="none">
              <a:solidFill>
                <a:srgbClr val="1F3864"/>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2084" name="Google Shape;2084;p244">
            <a:hlinkClick r:id="" action="ppaction://hlinkshowjump?jump=lastslide"/>
          </p:cNvPr>
          <p:cNvSpPr/>
          <p:nvPr/>
        </p:nvSpPr>
        <p:spPr>
          <a:xfrm flipH="1">
            <a:off x="3886233" y="3611292"/>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5" name="Google Shape;2085;p244"/>
          <p:cNvSpPr/>
          <p:nvPr/>
        </p:nvSpPr>
        <p:spPr>
          <a:xfrm>
            <a:off x="4332160" y="3866122"/>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6" name="Google Shape;2086;p244"/>
          <p:cNvSpPr/>
          <p:nvPr/>
        </p:nvSpPr>
        <p:spPr>
          <a:xfrm>
            <a:off x="5994540" y="38372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7" name="Google Shape;2087;p244"/>
          <p:cNvSpPr/>
          <p:nvPr/>
        </p:nvSpPr>
        <p:spPr>
          <a:xfrm>
            <a:off x="7650163"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p244"/>
          <p:cNvSpPr/>
          <p:nvPr/>
        </p:nvSpPr>
        <p:spPr>
          <a:xfrm>
            <a:off x="9301469"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9" name="Google Shape;2089;p244"/>
          <p:cNvSpPr txBox="1"/>
          <p:nvPr/>
        </p:nvSpPr>
        <p:spPr>
          <a:xfrm>
            <a:off x="4920478"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090" name="Google Shape;2090;p244"/>
          <p:cNvSpPr txBox="1"/>
          <p:nvPr/>
        </p:nvSpPr>
        <p:spPr>
          <a:xfrm>
            <a:off x="6642374"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091" name="Google Shape;2091;p244"/>
          <p:cNvSpPr txBox="1"/>
          <p:nvPr/>
        </p:nvSpPr>
        <p:spPr>
          <a:xfrm>
            <a:off x="8286096" y="397999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2092" name="Google Shape;2092;p244"/>
          <p:cNvSpPr txBox="1"/>
          <p:nvPr/>
        </p:nvSpPr>
        <p:spPr>
          <a:xfrm>
            <a:off x="9887748" y="4007729"/>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pic>
        <p:nvPicPr>
          <p:cNvPr id="2093" name="Google Shape;2093;p244"/>
          <p:cNvPicPr preferRelativeResize="0"/>
          <p:nvPr/>
        </p:nvPicPr>
        <p:blipFill rotWithShape="1">
          <a:blip r:embed="rId4">
            <a:alphaModFix/>
          </a:blip>
          <a:srcRect/>
          <a:stretch/>
        </p:blipFill>
        <p:spPr>
          <a:xfrm>
            <a:off x="4562185" y="4340845"/>
            <a:ext cx="1244029" cy="1244029"/>
          </a:xfrm>
          <a:prstGeom prst="rect">
            <a:avLst/>
          </a:prstGeom>
          <a:noFill/>
          <a:ln>
            <a:noFill/>
          </a:ln>
        </p:spPr>
      </p:pic>
      <p:pic>
        <p:nvPicPr>
          <p:cNvPr id="2094" name="Google Shape;2094;p244"/>
          <p:cNvPicPr preferRelativeResize="0"/>
          <p:nvPr/>
        </p:nvPicPr>
        <p:blipFill rotWithShape="1">
          <a:blip r:embed="rId5">
            <a:alphaModFix/>
          </a:blip>
          <a:srcRect/>
          <a:stretch/>
        </p:blipFill>
        <p:spPr>
          <a:xfrm>
            <a:off x="6322065" y="4408783"/>
            <a:ext cx="1074470" cy="1074470"/>
          </a:xfrm>
          <a:prstGeom prst="rect">
            <a:avLst/>
          </a:prstGeom>
          <a:noFill/>
          <a:ln>
            <a:noFill/>
          </a:ln>
        </p:spPr>
      </p:pic>
      <p:pic>
        <p:nvPicPr>
          <p:cNvPr id="2095" name="Google Shape;2095;p244"/>
          <p:cNvPicPr preferRelativeResize="0"/>
          <p:nvPr/>
        </p:nvPicPr>
        <p:blipFill rotWithShape="1">
          <a:blip r:embed="rId6">
            <a:alphaModFix/>
          </a:blip>
          <a:srcRect/>
          <a:stretch/>
        </p:blipFill>
        <p:spPr>
          <a:xfrm>
            <a:off x="7933860" y="4425624"/>
            <a:ext cx="1074470" cy="1074470"/>
          </a:xfrm>
          <a:prstGeom prst="rect">
            <a:avLst/>
          </a:prstGeom>
          <a:noFill/>
          <a:ln>
            <a:noFill/>
          </a:ln>
        </p:spPr>
      </p:pic>
      <p:pic>
        <p:nvPicPr>
          <p:cNvPr id="2096" name="Google Shape;2096;p244"/>
          <p:cNvPicPr preferRelativeResize="0"/>
          <p:nvPr/>
        </p:nvPicPr>
        <p:blipFill rotWithShape="1">
          <a:blip r:embed="rId7">
            <a:alphaModFix/>
          </a:blip>
          <a:srcRect/>
          <a:stretch/>
        </p:blipFill>
        <p:spPr>
          <a:xfrm>
            <a:off x="9489524" y="4453222"/>
            <a:ext cx="1191107" cy="1191107"/>
          </a:xfrm>
          <a:prstGeom prst="rect">
            <a:avLst/>
          </a:prstGeom>
          <a:noFill/>
          <a:ln>
            <a:noFill/>
          </a:ln>
        </p:spPr>
      </p:pic>
      <p:pic>
        <p:nvPicPr>
          <p:cNvPr id="2097" name="Google Shape;2097;p244" descr="Icono&#10;&#10;Descripción generada automáticamente"/>
          <p:cNvPicPr preferRelativeResize="0"/>
          <p:nvPr/>
        </p:nvPicPr>
        <p:blipFill rotWithShape="1">
          <a:blip r:embed="rId8">
            <a:alphaModFix/>
          </a:blip>
          <a:srcRect/>
          <a:stretch/>
        </p:blipFill>
        <p:spPr>
          <a:xfrm>
            <a:off x="5507083" y="5656386"/>
            <a:ext cx="434340" cy="488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7"/>
          <p:cNvSpPr/>
          <p:nvPr/>
        </p:nvSpPr>
        <p:spPr>
          <a:xfrm>
            <a:off x="6619165" y="2855253"/>
            <a:ext cx="5130436" cy="3006594"/>
          </a:xfrm>
          <a:prstGeom prst="roundRect">
            <a:avLst>
              <a:gd name="adj" fmla="val 16667"/>
            </a:avLst>
          </a:prstGeom>
          <a:solidFill>
            <a:schemeClr val="lt1"/>
          </a:solidFill>
          <a:ln w="762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52" name="Google Shape;252;p7"/>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1</a:t>
            </a:r>
            <a:endParaRPr sz="1400" b="0" i="0" u="none" strike="noStrike" cap="none">
              <a:solidFill>
                <a:srgbClr val="000000"/>
              </a:solidFill>
              <a:latin typeface="Arial"/>
              <a:ea typeface="Arial"/>
              <a:cs typeface="Arial"/>
              <a:sym typeface="Arial"/>
            </a:endParaRPr>
          </a:p>
        </p:txBody>
      </p:sp>
      <p:sp>
        <p:nvSpPr>
          <p:cNvPr id="253" name="Google Shape;253;p7"/>
          <p:cNvSpPr txBox="1"/>
          <p:nvPr/>
        </p:nvSpPr>
        <p:spPr>
          <a:xfrm>
            <a:off x="6992203" y="3429000"/>
            <a:ext cx="4362300" cy="1816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Bienvenidos a la actividad de aprendizaje  </a:t>
            </a:r>
            <a:r>
              <a:rPr lang="es-ES">
                <a:solidFill>
                  <a:srgbClr val="3F3F3F"/>
                </a:solidFill>
                <a:latin typeface="Open Sans"/>
                <a:ea typeface="Open Sans"/>
                <a:cs typeface="Open Sans"/>
                <a:sym typeface="Open Sans"/>
              </a:rPr>
              <a:t>s</a:t>
            </a:r>
            <a:r>
              <a:rPr lang="es-ES" sz="1400" b="0" i="0" u="none" strike="noStrike" cap="none">
                <a:solidFill>
                  <a:srgbClr val="3F3F3F"/>
                </a:solidFill>
                <a:latin typeface="Open Sans"/>
                <a:ea typeface="Open Sans"/>
                <a:cs typeface="Open Sans"/>
                <a:sym typeface="Open Sans"/>
              </a:rPr>
              <a:t>ecado, dilución en vía seca y en vía húmeda, destrucción de la materia orgánica, técnicas de preconcentración y separación, submuestreo, adsorción. A continuación, se presenta la situación a resolver dentro de esta actividad. Clic en el botón siguiente:</a:t>
            </a:r>
            <a:endParaRPr sz="1400" b="0" i="0" u="none" strike="noStrike" cap="none">
              <a:solidFill>
                <a:srgbClr val="3F3F3F"/>
              </a:solidFill>
              <a:latin typeface="Arial"/>
              <a:ea typeface="Arial"/>
              <a:cs typeface="Arial"/>
              <a:sym typeface="Arial"/>
            </a:endParaRPr>
          </a:p>
        </p:txBody>
      </p:sp>
      <p:sp>
        <p:nvSpPr>
          <p:cNvPr id="254" name="Google Shape;254;p7"/>
          <p:cNvSpPr/>
          <p:nvPr/>
        </p:nvSpPr>
        <p:spPr>
          <a:xfrm>
            <a:off x="11439900" y="1280940"/>
            <a:ext cx="3097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pic>
        <p:nvPicPr>
          <p:cNvPr id="255" name="Google Shape;255;p7"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56" name="Google Shape;256;p7" descr="Imagen que contiene Interfaz de usuario gráfica&#10;&#10;Descripción generada automáticamente"/>
          <p:cNvPicPr preferRelativeResize="0"/>
          <p:nvPr/>
        </p:nvPicPr>
        <p:blipFill rotWithShape="1">
          <a:blip r:embed="rId4">
            <a:alphaModFix/>
          </a:blip>
          <a:srcRect/>
          <a:stretch/>
        </p:blipFill>
        <p:spPr>
          <a:xfrm>
            <a:off x="9184382" y="5188299"/>
            <a:ext cx="1582008" cy="536389"/>
          </a:xfrm>
          <a:prstGeom prst="rect">
            <a:avLst/>
          </a:prstGeom>
          <a:noFill/>
          <a:ln>
            <a:noFill/>
          </a:ln>
        </p:spPr>
      </p:pic>
      <p:pic>
        <p:nvPicPr>
          <p:cNvPr id="257" name="Google Shape;257;p7" descr="Icono&#10;&#10;Descripción generada automáticamente"/>
          <p:cNvPicPr preferRelativeResize="0"/>
          <p:nvPr/>
        </p:nvPicPr>
        <p:blipFill rotWithShape="1">
          <a:blip r:embed="rId5">
            <a:alphaModFix/>
          </a:blip>
          <a:srcRect/>
          <a:stretch/>
        </p:blipFill>
        <p:spPr>
          <a:xfrm>
            <a:off x="10263470" y="5412391"/>
            <a:ext cx="502920" cy="62459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245"/>
          <p:cNvSpPr/>
          <p:nvPr/>
        </p:nvSpPr>
        <p:spPr>
          <a:xfrm>
            <a:off x="3305908" y="1835887"/>
            <a:ext cx="8299938" cy="4269491"/>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4" name="Google Shape;2104;p245"/>
          <p:cNvSpPr/>
          <p:nvPr/>
        </p:nvSpPr>
        <p:spPr>
          <a:xfrm>
            <a:off x="306672" y="3840480"/>
            <a:ext cx="3533811" cy="1744394"/>
          </a:xfrm>
          <a:prstGeom prst="rect">
            <a:avLst/>
          </a:prstGeom>
          <a:solidFill>
            <a:srgbClr val="1F386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5" name="Google Shape;2105;p245"/>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106" name="Google Shape;2106;p245"/>
          <p:cNvSpPr/>
          <p:nvPr/>
        </p:nvSpPr>
        <p:spPr>
          <a:xfrm>
            <a:off x="871771"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7" name="Google Shape;2107;p245"/>
          <p:cNvSpPr txBox="1"/>
          <p:nvPr/>
        </p:nvSpPr>
        <p:spPr>
          <a:xfrm>
            <a:off x="933185" y="3394491"/>
            <a:ext cx="2115404" cy="31162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Adsorción</a:t>
            </a:r>
            <a:endParaRPr sz="1400" b="0" i="0" u="none" strike="noStrike" cap="none">
              <a:solidFill>
                <a:srgbClr val="3F3F3F"/>
              </a:solidFill>
              <a:latin typeface="Open Sans"/>
              <a:ea typeface="Open Sans"/>
              <a:cs typeface="Open Sans"/>
              <a:sym typeface="Open Sans"/>
            </a:endParaRPr>
          </a:p>
        </p:txBody>
      </p:sp>
      <p:sp>
        <p:nvSpPr>
          <p:cNvPr id="2108" name="Google Shape;2108;p245"/>
          <p:cNvSpPr txBox="1"/>
          <p:nvPr/>
        </p:nvSpPr>
        <p:spPr>
          <a:xfrm>
            <a:off x="362944" y="4181644"/>
            <a:ext cx="3477539"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Este es el fenómeno a través del cual un compuesto sólido o un compuesto líquido atrae y detiene en su superficie los gases, los vapores, los líquidos o los cuerpos disueltos.</a:t>
            </a:r>
            <a:endParaRPr sz="1400" b="0" i="0" u="none" strike="noStrike" cap="none">
              <a:solidFill>
                <a:schemeClr val="lt1"/>
              </a:solidFill>
              <a:latin typeface="Open Sans"/>
              <a:ea typeface="Open Sans"/>
              <a:cs typeface="Open Sans"/>
              <a:sym typeface="Open Sans"/>
            </a:endParaRPr>
          </a:p>
        </p:txBody>
      </p:sp>
      <p:pic>
        <p:nvPicPr>
          <p:cNvPr id="2109" name="Google Shape;2109;p245"/>
          <p:cNvPicPr preferRelativeResize="0"/>
          <p:nvPr/>
        </p:nvPicPr>
        <p:blipFill rotWithShape="1">
          <a:blip r:embed="rId3">
            <a:alphaModFix/>
          </a:blip>
          <a:srcRect/>
          <a:stretch/>
        </p:blipFill>
        <p:spPr>
          <a:xfrm>
            <a:off x="1236687" y="1835887"/>
            <a:ext cx="1508400" cy="1508400"/>
          </a:xfrm>
          <a:prstGeom prst="rect">
            <a:avLst/>
          </a:prstGeom>
          <a:noFill/>
          <a:ln>
            <a:noFill/>
          </a:ln>
        </p:spPr>
      </p:pic>
      <p:sp>
        <p:nvSpPr>
          <p:cNvPr id="2110" name="Google Shape;2110;p245"/>
          <p:cNvSpPr txBox="1"/>
          <p:nvPr/>
        </p:nvSpPr>
        <p:spPr>
          <a:xfrm>
            <a:off x="4246233" y="2073207"/>
            <a:ext cx="6691665" cy="233557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vapor de agua o gas inerte caliente se puede usar para la regeneración del adsorbente, puesto que la adsorción se fomenta por altas presiones y bajas temperaturas para la regeneración.   En otras palabras, se emplean temperaturas altas y presiones bajas. </a:t>
            </a:r>
            <a:endParaRPr/>
          </a:p>
          <a:p>
            <a:pPr marL="0" marR="0" lvl="0" indent="0" algn="just" rtl="0">
              <a:lnSpc>
                <a:spcPct val="107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Se requiere de cuatro pasos para la operación de la adsorción:</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sobre las tarjetas para ver información. </a:t>
            </a:r>
            <a:endParaRPr sz="1400" b="0" i="0" u="none" strike="noStrike" cap="none">
              <a:solidFill>
                <a:srgbClr val="1F3864"/>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2111" name="Google Shape;2111;p245">
            <a:hlinkClick r:id="" action="ppaction://hlinkshowjump?jump=lastslide"/>
          </p:cNvPr>
          <p:cNvSpPr/>
          <p:nvPr/>
        </p:nvSpPr>
        <p:spPr>
          <a:xfrm flipH="1">
            <a:off x="3886233" y="3611292"/>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2" name="Google Shape;2112;p245"/>
          <p:cNvSpPr/>
          <p:nvPr/>
        </p:nvSpPr>
        <p:spPr>
          <a:xfrm>
            <a:off x="4332160" y="3866122"/>
            <a:ext cx="1567219" cy="2002471"/>
          </a:xfrm>
          <a:prstGeom prst="rect">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3" name="Google Shape;2113;p245"/>
          <p:cNvSpPr/>
          <p:nvPr/>
        </p:nvSpPr>
        <p:spPr>
          <a:xfrm>
            <a:off x="5994540" y="38372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4" name="Google Shape;2114;p245"/>
          <p:cNvSpPr/>
          <p:nvPr/>
        </p:nvSpPr>
        <p:spPr>
          <a:xfrm>
            <a:off x="7650163"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5" name="Google Shape;2115;p245"/>
          <p:cNvSpPr/>
          <p:nvPr/>
        </p:nvSpPr>
        <p:spPr>
          <a:xfrm>
            <a:off x="9301469"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6" name="Google Shape;2116;p245"/>
          <p:cNvSpPr txBox="1"/>
          <p:nvPr/>
        </p:nvSpPr>
        <p:spPr>
          <a:xfrm>
            <a:off x="4920478"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117" name="Google Shape;2117;p245"/>
          <p:cNvSpPr txBox="1"/>
          <p:nvPr/>
        </p:nvSpPr>
        <p:spPr>
          <a:xfrm>
            <a:off x="6642374"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118" name="Google Shape;2118;p245"/>
          <p:cNvSpPr txBox="1"/>
          <p:nvPr/>
        </p:nvSpPr>
        <p:spPr>
          <a:xfrm>
            <a:off x="8286096" y="397999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2119" name="Google Shape;2119;p245"/>
          <p:cNvSpPr txBox="1"/>
          <p:nvPr/>
        </p:nvSpPr>
        <p:spPr>
          <a:xfrm>
            <a:off x="9887748" y="4007729"/>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pic>
        <p:nvPicPr>
          <p:cNvPr id="2120" name="Google Shape;2120;p245"/>
          <p:cNvPicPr preferRelativeResize="0"/>
          <p:nvPr/>
        </p:nvPicPr>
        <p:blipFill rotWithShape="1">
          <a:blip r:embed="rId4">
            <a:alphaModFix/>
          </a:blip>
          <a:srcRect/>
          <a:stretch/>
        </p:blipFill>
        <p:spPr>
          <a:xfrm>
            <a:off x="6322065" y="4408783"/>
            <a:ext cx="1074470" cy="1074470"/>
          </a:xfrm>
          <a:prstGeom prst="rect">
            <a:avLst/>
          </a:prstGeom>
          <a:noFill/>
          <a:ln>
            <a:noFill/>
          </a:ln>
        </p:spPr>
      </p:pic>
      <p:pic>
        <p:nvPicPr>
          <p:cNvPr id="2121" name="Google Shape;2121;p245"/>
          <p:cNvPicPr preferRelativeResize="0"/>
          <p:nvPr/>
        </p:nvPicPr>
        <p:blipFill rotWithShape="1">
          <a:blip r:embed="rId5">
            <a:alphaModFix/>
          </a:blip>
          <a:srcRect/>
          <a:stretch/>
        </p:blipFill>
        <p:spPr>
          <a:xfrm>
            <a:off x="7933860" y="4425624"/>
            <a:ext cx="1074470" cy="1074470"/>
          </a:xfrm>
          <a:prstGeom prst="rect">
            <a:avLst/>
          </a:prstGeom>
          <a:noFill/>
          <a:ln>
            <a:noFill/>
          </a:ln>
        </p:spPr>
      </p:pic>
      <p:pic>
        <p:nvPicPr>
          <p:cNvPr id="2122" name="Google Shape;2122;p245"/>
          <p:cNvPicPr preferRelativeResize="0"/>
          <p:nvPr/>
        </p:nvPicPr>
        <p:blipFill rotWithShape="1">
          <a:blip r:embed="rId6">
            <a:alphaModFix/>
          </a:blip>
          <a:srcRect/>
          <a:stretch/>
        </p:blipFill>
        <p:spPr>
          <a:xfrm>
            <a:off x="9489524" y="4453222"/>
            <a:ext cx="1191107" cy="1191107"/>
          </a:xfrm>
          <a:prstGeom prst="rect">
            <a:avLst/>
          </a:prstGeom>
          <a:noFill/>
          <a:ln>
            <a:noFill/>
          </a:ln>
        </p:spPr>
      </p:pic>
      <p:pic>
        <p:nvPicPr>
          <p:cNvPr id="2123" name="Google Shape;2123;p245" descr="Icono&#10;&#10;Descripción generada automáticamente"/>
          <p:cNvPicPr preferRelativeResize="0"/>
          <p:nvPr/>
        </p:nvPicPr>
        <p:blipFill rotWithShape="1">
          <a:blip r:embed="rId7">
            <a:alphaModFix/>
          </a:blip>
          <a:srcRect/>
          <a:stretch/>
        </p:blipFill>
        <p:spPr>
          <a:xfrm>
            <a:off x="5507083" y="5656386"/>
            <a:ext cx="434340" cy="488826"/>
          </a:xfrm>
          <a:prstGeom prst="rect">
            <a:avLst/>
          </a:prstGeom>
          <a:noFill/>
          <a:ln>
            <a:noFill/>
          </a:ln>
        </p:spPr>
      </p:pic>
      <p:sp>
        <p:nvSpPr>
          <p:cNvPr id="2124" name="Google Shape;2124;p245"/>
          <p:cNvSpPr txBox="1"/>
          <p:nvPr/>
        </p:nvSpPr>
        <p:spPr>
          <a:xfrm>
            <a:off x="4418323" y="4613797"/>
            <a:ext cx="1432057"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Adsorbente y la solución vinculados.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246"/>
          <p:cNvSpPr/>
          <p:nvPr/>
        </p:nvSpPr>
        <p:spPr>
          <a:xfrm>
            <a:off x="3305908" y="1835887"/>
            <a:ext cx="8299938" cy="4269491"/>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1" name="Google Shape;2131;p246"/>
          <p:cNvSpPr/>
          <p:nvPr/>
        </p:nvSpPr>
        <p:spPr>
          <a:xfrm>
            <a:off x="306672" y="3840480"/>
            <a:ext cx="3533811" cy="1744394"/>
          </a:xfrm>
          <a:prstGeom prst="rect">
            <a:avLst/>
          </a:prstGeom>
          <a:solidFill>
            <a:srgbClr val="1F386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2" name="Google Shape;2132;p246"/>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133" name="Google Shape;2133;p246"/>
          <p:cNvSpPr/>
          <p:nvPr/>
        </p:nvSpPr>
        <p:spPr>
          <a:xfrm>
            <a:off x="871771"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4" name="Google Shape;2134;p246"/>
          <p:cNvSpPr txBox="1"/>
          <p:nvPr/>
        </p:nvSpPr>
        <p:spPr>
          <a:xfrm>
            <a:off x="933185" y="3394491"/>
            <a:ext cx="2115404" cy="31162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Adsorción</a:t>
            </a:r>
            <a:endParaRPr sz="1400" b="0" i="0" u="none" strike="noStrike" cap="none">
              <a:solidFill>
                <a:srgbClr val="3F3F3F"/>
              </a:solidFill>
              <a:latin typeface="Open Sans"/>
              <a:ea typeface="Open Sans"/>
              <a:cs typeface="Open Sans"/>
              <a:sym typeface="Open Sans"/>
            </a:endParaRPr>
          </a:p>
        </p:txBody>
      </p:sp>
      <p:sp>
        <p:nvSpPr>
          <p:cNvPr id="2135" name="Google Shape;2135;p246"/>
          <p:cNvSpPr txBox="1"/>
          <p:nvPr/>
        </p:nvSpPr>
        <p:spPr>
          <a:xfrm>
            <a:off x="362944" y="4181644"/>
            <a:ext cx="3477539"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Este es el fenómeno a través del cual un compuesto sólido o un compuesto líquido atrae y detiene en su superficie los gases, los vapores, los líquidos o los cuerpos disueltos.</a:t>
            </a:r>
            <a:endParaRPr sz="1400" b="0" i="0" u="none" strike="noStrike" cap="none">
              <a:solidFill>
                <a:schemeClr val="lt1"/>
              </a:solidFill>
              <a:latin typeface="Open Sans"/>
              <a:ea typeface="Open Sans"/>
              <a:cs typeface="Open Sans"/>
              <a:sym typeface="Open Sans"/>
            </a:endParaRPr>
          </a:p>
        </p:txBody>
      </p:sp>
      <p:pic>
        <p:nvPicPr>
          <p:cNvPr id="2136" name="Google Shape;2136;p246"/>
          <p:cNvPicPr preferRelativeResize="0"/>
          <p:nvPr/>
        </p:nvPicPr>
        <p:blipFill rotWithShape="1">
          <a:blip r:embed="rId3">
            <a:alphaModFix/>
          </a:blip>
          <a:srcRect/>
          <a:stretch/>
        </p:blipFill>
        <p:spPr>
          <a:xfrm>
            <a:off x="1236687" y="1835887"/>
            <a:ext cx="1508400" cy="1508400"/>
          </a:xfrm>
          <a:prstGeom prst="rect">
            <a:avLst/>
          </a:prstGeom>
          <a:noFill/>
          <a:ln>
            <a:noFill/>
          </a:ln>
        </p:spPr>
      </p:pic>
      <p:sp>
        <p:nvSpPr>
          <p:cNvPr id="2137" name="Google Shape;2137;p246"/>
          <p:cNvSpPr txBox="1"/>
          <p:nvPr/>
        </p:nvSpPr>
        <p:spPr>
          <a:xfrm>
            <a:off x="4246233" y="2073207"/>
            <a:ext cx="6691665" cy="233557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vapor de agua o gas inerte caliente se puede usar para la regeneración del adsorbente, puesto que la adsorción se fomenta por altas presiones y bajas temperaturas para la regeneración.   En otras palabras, se emplean temperaturas altas y presiones bajas. </a:t>
            </a:r>
            <a:endParaRPr/>
          </a:p>
          <a:p>
            <a:pPr marL="0" marR="0" lvl="0" indent="0" algn="just" rtl="0">
              <a:lnSpc>
                <a:spcPct val="107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Se requiere de cuatro pasos para la operación de la adsorción:</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sobre las tarjetas para ver información. </a:t>
            </a:r>
            <a:endParaRPr sz="1400" b="0" i="0" u="none" strike="noStrike" cap="none">
              <a:solidFill>
                <a:srgbClr val="1F3864"/>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2138" name="Google Shape;2138;p246">
            <a:hlinkClick r:id="" action="ppaction://hlinkshowjump?jump=lastslide"/>
          </p:cNvPr>
          <p:cNvSpPr/>
          <p:nvPr/>
        </p:nvSpPr>
        <p:spPr>
          <a:xfrm flipH="1">
            <a:off x="3886233" y="3611292"/>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9" name="Google Shape;2139;p246"/>
          <p:cNvSpPr/>
          <p:nvPr/>
        </p:nvSpPr>
        <p:spPr>
          <a:xfrm>
            <a:off x="4332160" y="3866122"/>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0" name="Google Shape;2140;p246"/>
          <p:cNvSpPr/>
          <p:nvPr/>
        </p:nvSpPr>
        <p:spPr>
          <a:xfrm>
            <a:off x="5994540" y="3837233"/>
            <a:ext cx="1567219" cy="2002471"/>
          </a:xfrm>
          <a:prstGeom prst="rect">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1" name="Google Shape;2141;p246"/>
          <p:cNvSpPr/>
          <p:nvPr/>
        </p:nvSpPr>
        <p:spPr>
          <a:xfrm>
            <a:off x="7650163"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2" name="Google Shape;2142;p246"/>
          <p:cNvSpPr/>
          <p:nvPr/>
        </p:nvSpPr>
        <p:spPr>
          <a:xfrm>
            <a:off x="9301469"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43" name="Google Shape;2143;p246"/>
          <p:cNvSpPr txBox="1"/>
          <p:nvPr/>
        </p:nvSpPr>
        <p:spPr>
          <a:xfrm>
            <a:off x="4920478"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144" name="Google Shape;2144;p246"/>
          <p:cNvSpPr txBox="1"/>
          <p:nvPr/>
        </p:nvSpPr>
        <p:spPr>
          <a:xfrm>
            <a:off x="6642374" y="375537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145" name="Google Shape;2145;p246"/>
          <p:cNvSpPr txBox="1"/>
          <p:nvPr/>
        </p:nvSpPr>
        <p:spPr>
          <a:xfrm>
            <a:off x="8286096" y="397999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2146" name="Google Shape;2146;p246"/>
          <p:cNvSpPr txBox="1"/>
          <p:nvPr/>
        </p:nvSpPr>
        <p:spPr>
          <a:xfrm>
            <a:off x="9887748" y="4007729"/>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pic>
        <p:nvPicPr>
          <p:cNvPr id="2147" name="Google Shape;2147;p246"/>
          <p:cNvPicPr preferRelativeResize="0"/>
          <p:nvPr/>
        </p:nvPicPr>
        <p:blipFill rotWithShape="1">
          <a:blip r:embed="rId4">
            <a:alphaModFix/>
          </a:blip>
          <a:srcRect/>
          <a:stretch/>
        </p:blipFill>
        <p:spPr>
          <a:xfrm>
            <a:off x="4562185" y="4340845"/>
            <a:ext cx="1244029" cy="1244029"/>
          </a:xfrm>
          <a:prstGeom prst="rect">
            <a:avLst/>
          </a:prstGeom>
          <a:noFill/>
          <a:ln>
            <a:noFill/>
          </a:ln>
        </p:spPr>
      </p:pic>
      <p:pic>
        <p:nvPicPr>
          <p:cNvPr id="2148" name="Google Shape;2148;p246"/>
          <p:cNvPicPr preferRelativeResize="0"/>
          <p:nvPr/>
        </p:nvPicPr>
        <p:blipFill rotWithShape="1">
          <a:blip r:embed="rId5">
            <a:alphaModFix/>
          </a:blip>
          <a:srcRect/>
          <a:stretch/>
        </p:blipFill>
        <p:spPr>
          <a:xfrm>
            <a:off x="7933860" y="4425624"/>
            <a:ext cx="1074470" cy="1074470"/>
          </a:xfrm>
          <a:prstGeom prst="rect">
            <a:avLst/>
          </a:prstGeom>
          <a:noFill/>
          <a:ln>
            <a:noFill/>
          </a:ln>
        </p:spPr>
      </p:pic>
      <p:pic>
        <p:nvPicPr>
          <p:cNvPr id="2149" name="Google Shape;2149;p246"/>
          <p:cNvPicPr preferRelativeResize="0"/>
          <p:nvPr/>
        </p:nvPicPr>
        <p:blipFill rotWithShape="1">
          <a:blip r:embed="rId6">
            <a:alphaModFix/>
          </a:blip>
          <a:srcRect/>
          <a:stretch/>
        </p:blipFill>
        <p:spPr>
          <a:xfrm>
            <a:off x="9489524" y="4453222"/>
            <a:ext cx="1191107" cy="1191107"/>
          </a:xfrm>
          <a:prstGeom prst="rect">
            <a:avLst/>
          </a:prstGeom>
          <a:noFill/>
          <a:ln>
            <a:noFill/>
          </a:ln>
        </p:spPr>
      </p:pic>
      <p:pic>
        <p:nvPicPr>
          <p:cNvPr id="2150" name="Google Shape;2150;p246" descr="Icono&#10;&#10;Descripción generada automáticamente"/>
          <p:cNvPicPr preferRelativeResize="0"/>
          <p:nvPr/>
        </p:nvPicPr>
        <p:blipFill rotWithShape="1">
          <a:blip r:embed="rId7">
            <a:alphaModFix/>
          </a:blip>
          <a:srcRect/>
          <a:stretch/>
        </p:blipFill>
        <p:spPr>
          <a:xfrm>
            <a:off x="7092682" y="5642388"/>
            <a:ext cx="434340" cy="488826"/>
          </a:xfrm>
          <a:prstGeom prst="rect">
            <a:avLst/>
          </a:prstGeom>
          <a:noFill/>
          <a:ln>
            <a:noFill/>
          </a:ln>
        </p:spPr>
      </p:pic>
      <p:sp>
        <p:nvSpPr>
          <p:cNvPr id="2151" name="Google Shape;2151;p246"/>
          <p:cNvSpPr txBox="1"/>
          <p:nvPr/>
        </p:nvSpPr>
        <p:spPr>
          <a:xfrm>
            <a:off x="5941423" y="4089621"/>
            <a:ext cx="1708740"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soluto se liga principalmente a la superficie del adsorbente sobre otros solutos cuando se procede a la adsorción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247"/>
          <p:cNvSpPr/>
          <p:nvPr/>
        </p:nvSpPr>
        <p:spPr>
          <a:xfrm>
            <a:off x="3305908" y="1835887"/>
            <a:ext cx="8299938" cy="4269491"/>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8" name="Google Shape;2158;p247"/>
          <p:cNvSpPr/>
          <p:nvPr/>
        </p:nvSpPr>
        <p:spPr>
          <a:xfrm>
            <a:off x="306672" y="3840480"/>
            <a:ext cx="3533811" cy="1744394"/>
          </a:xfrm>
          <a:prstGeom prst="rect">
            <a:avLst/>
          </a:prstGeom>
          <a:solidFill>
            <a:srgbClr val="1F386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9" name="Google Shape;2159;p247"/>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160" name="Google Shape;2160;p247"/>
          <p:cNvSpPr/>
          <p:nvPr/>
        </p:nvSpPr>
        <p:spPr>
          <a:xfrm>
            <a:off x="871771"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1" name="Google Shape;2161;p247"/>
          <p:cNvSpPr txBox="1"/>
          <p:nvPr/>
        </p:nvSpPr>
        <p:spPr>
          <a:xfrm>
            <a:off x="933185" y="3394491"/>
            <a:ext cx="2115404" cy="31162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Adsorción</a:t>
            </a:r>
            <a:endParaRPr sz="1400" b="0" i="0" u="none" strike="noStrike" cap="none">
              <a:solidFill>
                <a:srgbClr val="3F3F3F"/>
              </a:solidFill>
              <a:latin typeface="Open Sans"/>
              <a:ea typeface="Open Sans"/>
              <a:cs typeface="Open Sans"/>
              <a:sym typeface="Open Sans"/>
            </a:endParaRPr>
          </a:p>
        </p:txBody>
      </p:sp>
      <p:sp>
        <p:nvSpPr>
          <p:cNvPr id="2162" name="Google Shape;2162;p247"/>
          <p:cNvSpPr txBox="1"/>
          <p:nvPr/>
        </p:nvSpPr>
        <p:spPr>
          <a:xfrm>
            <a:off x="362944" y="4181644"/>
            <a:ext cx="3477539"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Este es el fenómeno a través del cual un compuesto sólido o un compuesto líquido atrae y detiene en su superficie los gases, los vapores, los líquidos o los cuerpos disueltos.</a:t>
            </a:r>
            <a:endParaRPr sz="1400" b="0" i="0" u="none" strike="noStrike" cap="none">
              <a:solidFill>
                <a:schemeClr val="lt1"/>
              </a:solidFill>
              <a:latin typeface="Open Sans"/>
              <a:ea typeface="Open Sans"/>
              <a:cs typeface="Open Sans"/>
              <a:sym typeface="Open Sans"/>
            </a:endParaRPr>
          </a:p>
        </p:txBody>
      </p:sp>
      <p:pic>
        <p:nvPicPr>
          <p:cNvPr id="2163" name="Google Shape;2163;p247"/>
          <p:cNvPicPr preferRelativeResize="0"/>
          <p:nvPr/>
        </p:nvPicPr>
        <p:blipFill rotWithShape="1">
          <a:blip r:embed="rId3">
            <a:alphaModFix/>
          </a:blip>
          <a:srcRect/>
          <a:stretch/>
        </p:blipFill>
        <p:spPr>
          <a:xfrm>
            <a:off x="1236687" y="1835887"/>
            <a:ext cx="1508400" cy="1508400"/>
          </a:xfrm>
          <a:prstGeom prst="rect">
            <a:avLst/>
          </a:prstGeom>
          <a:noFill/>
          <a:ln>
            <a:noFill/>
          </a:ln>
        </p:spPr>
      </p:pic>
      <p:sp>
        <p:nvSpPr>
          <p:cNvPr id="2164" name="Google Shape;2164;p247"/>
          <p:cNvSpPr txBox="1"/>
          <p:nvPr/>
        </p:nvSpPr>
        <p:spPr>
          <a:xfrm>
            <a:off x="4246233" y="2073207"/>
            <a:ext cx="6691665" cy="233557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vapor de agua o gas inerte caliente se puede usar para la regeneración del adsorbente, puesto que la adsorción se fomenta por altas presiones y bajas temperaturas para la regeneración.   En otras palabras, se emplean temperaturas altas y presiones bajas. </a:t>
            </a:r>
            <a:endParaRPr/>
          </a:p>
          <a:p>
            <a:pPr marL="0" marR="0" lvl="0" indent="0" algn="just" rtl="0">
              <a:lnSpc>
                <a:spcPct val="107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Se requiere de cuatro pasos para la operación de la adsorción:</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sobre las tarjetas para ver información. </a:t>
            </a:r>
            <a:endParaRPr sz="1400" b="0" i="0" u="none" strike="noStrike" cap="none">
              <a:solidFill>
                <a:srgbClr val="1F3864"/>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2165" name="Google Shape;2165;p247">
            <a:hlinkClick r:id="" action="ppaction://hlinkshowjump?jump=lastslide"/>
          </p:cNvPr>
          <p:cNvSpPr/>
          <p:nvPr/>
        </p:nvSpPr>
        <p:spPr>
          <a:xfrm flipH="1">
            <a:off x="3886233" y="3611292"/>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6" name="Google Shape;2166;p247"/>
          <p:cNvSpPr/>
          <p:nvPr/>
        </p:nvSpPr>
        <p:spPr>
          <a:xfrm>
            <a:off x="4332160" y="3866122"/>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7" name="Google Shape;2167;p247"/>
          <p:cNvSpPr/>
          <p:nvPr/>
        </p:nvSpPr>
        <p:spPr>
          <a:xfrm>
            <a:off x="5994540" y="38372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8" name="Google Shape;2168;p247"/>
          <p:cNvSpPr/>
          <p:nvPr/>
        </p:nvSpPr>
        <p:spPr>
          <a:xfrm>
            <a:off x="7650163" y="3805133"/>
            <a:ext cx="1567219" cy="2002471"/>
          </a:xfrm>
          <a:prstGeom prst="rect">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69" name="Google Shape;2169;p247"/>
          <p:cNvSpPr/>
          <p:nvPr/>
        </p:nvSpPr>
        <p:spPr>
          <a:xfrm>
            <a:off x="9301469"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70" name="Google Shape;2170;p247"/>
          <p:cNvSpPr txBox="1"/>
          <p:nvPr/>
        </p:nvSpPr>
        <p:spPr>
          <a:xfrm>
            <a:off x="4920478"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171" name="Google Shape;2171;p247"/>
          <p:cNvSpPr txBox="1"/>
          <p:nvPr/>
        </p:nvSpPr>
        <p:spPr>
          <a:xfrm>
            <a:off x="6642374"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172" name="Google Shape;2172;p247"/>
          <p:cNvSpPr txBox="1"/>
          <p:nvPr/>
        </p:nvSpPr>
        <p:spPr>
          <a:xfrm>
            <a:off x="8286096" y="380011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2173" name="Google Shape;2173;p247"/>
          <p:cNvSpPr txBox="1"/>
          <p:nvPr/>
        </p:nvSpPr>
        <p:spPr>
          <a:xfrm>
            <a:off x="9887748" y="4007729"/>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pic>
        <p:nvPicPr>
          <p:cNvPr id="2174" name="Google Shape;2174;p247"/>
          <p:cNvPicPr preferRelativeResize="0"/>
          <p:nvPr/>
        </p:nvPicPr>
        <p:blipFill rotWithShape="1">
          <a:blip r:embed="rId4">
            <a:alphaModFix/>
          </a:blip>
          <a:srcRect/>
          <a:stretch/>
        </p:blipFill>
        <p:spPr>
          <a:xfrm>
            <a:off x="4562185" y="4340845"/>
            <a:ext cx="1244029" cy="1244029"/>
          </a:xfrm>
          <a:prstGeom prst="rect">
            <a:avLst/>
          </a:prstGeom>
          <a:noFill/>
          <a:ln>
            <a:noFill/>
          </a:ln>
        </p:spPr>
      </p:pic>
      <p:pic>
        <p:nvPicPr>
          <p:cNvPr id="2175" name="Google Shape;2175;p247"/>
          <p:cNvPicPr preferRelativeResize="0"/>
          <p:nvPr/>
        </p:nvPicPr>
        <p:blipFill rotWithShape="1">
          <a:blip r:embed="rId5">
            <a:alphaModFix/>
          </a:blip>
          <a:srcRect/>
          <a:stretch/>
        </p:blipFill>
        <p:spPr>
          <a:xfrm>
            <a:off x="6322065" y="4408783"/>
            <a:ext cx="1074470" cy="1074470"/>
          </a:xfrm>
          <a:prstGeom prst="rect">
            <a:avLst/>
          </a:prstGeom>
          <a:noFill/>
          <a:ln>
            <a:noFill/>
          </a:ln>
        </p:spPr>
      </p:pic>
      <p:pic>
        <p:nvPicPr>
          <p:cNvPr id="2176" name="Google Shape;2176;p247"/>
          <p:cNvPicPr preferRelativeResize="0"/>
          <p:nvPr/>
        </p:nvPicPr>
        <p:blipFill rotWithShape="1">
          <a:blip r:embed="rId6">
            <a:alphaModFix/>
          </a:blip>
          <a:srcRect/>
          <a:stretch/>
        </p:blipFill>
        <p:spPr>
          <a:xfrm>
            <a:off x="9489524" y="4453222"/>
            <a:ext cx="1191107" cy="1191107"/>
          </a:xfrm>
          <a:prstGeom prst="rect">
            <a:avLst/>
          </a:prstGeom>
          <a:noFill/>
          <a:ln>
            <a:noFill/>
          </a:ln>
        </p:spPr>
      </p:pic>
      <p:pic>
        <p:nvPicPr>
          <p:cNvPr id="2177" name="Google Shape;2177;p247" descr="Icono&#10;&#10;Descripción generada automáticamente"/>
          <p:cNvPicPr preferRelativeResize="0"/>
          <p:nvPr/>
        </p:nvPicPr>
        <p:blipFill rotWithShape="1">
          <a:blip r:embed="rId7">
            <a:alphaModFix/>
          </a:blip>
          <a:srcRect/>
          <a:stretch/>
        </p:blipFill>
        <p:spPr>
          <a:xfrm>
            <a:off x="8867127" y="5620675"/>
            <a:ext cx="434340" cy="488826"/>
          </a:xfrm>
          <a:prstGeom prst="rect">
            <a:avLst/>
          </a:prstGeom>
          <a:noFill/>
          <a:ln>
            <a:noFill/>
          </a:ln>
        </p:spPr>
      </p:pic>
      <p:sp>
        <p:nvSpPr>
          <p:cNvPr id="2178" name="Google Shape;2178;p247"/>
          <p:cNvSpPr txBox="1"/>
          <p:nvPr/>
        </p:nvSpPr>
        <p:spPr>
          <a:xfrm>
            <a:off x="7607056" y="4216159"/>
            <a:ext cx="1640194"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Lavado de la columna con una solución que no genere la desorción del soluto de importancia</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248"/>
          <p:cNvSpPr/>
          <p:nvPr/>
        </p:nvSpPr>
        <p:spPr>
          <a:xfrm>
            <a:off x="3305908" y="1835887"/>
            <a:ext cx="8299938" cy="4269491"/>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5" name="Google Shape;2185;p248"/>
          <p:cNvSpPr/>
          <p:nvPr/>
        </p:nvSpPr>
        <p:spPr>
          <a:xfrm>
            <a:off x="306672" y="3840480"/>
            <a:ext cx="3533811" cy="1744394"/>
          </a:xfrm>
          <a:prstGeom prst="rect">
            <a:avLst/>
          </a:prstGeom>
          <a:solidFill>
            <a:srgbClr val="1F386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6" name="Google Shape;2186;p248"/>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187" name="Google Shape;2187;p248"/>
          <p:cNvSpPr/>
          <p:nvPr/>
        </p:nvSpPr>
        <p:spPr>
          <a:xfrm>
            <a:off x="871771"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88" name="Google Shape;2188;p248"/>
          <p:cNvSpPr txBox="1"/>
          <p:nvPr/>
        </p:nvSpPr>
        <p:spPr>
          <a:xfrm>
            <a:off x="933185" y="3394491"/>
            <a:ext cx="2115404" cy="31162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Adsorción</a:t>
            </a:r>
            <a:endParaRPr sz="1400" b="0" i="0" u="none" strike="noStrike" cap="none">
              <a:solidFill>
                <a:srgbClr val="3F3F3F"/>
              </a:solidFill>
              <a:latin typeface="Open Sans"/>
              <a:ea typeface="Open Sans"/>
              <a:cs typeface="Open Sans"/>
              <a:sym typeface="Open Sans"/>
            </a:endParaRPr>
          </a:p>
        </p:txBody>
      </p:sp>
      <p:sp>
        <p:nvSpPr>
          <p:cNvPr id="2189" name="Google Shape;2189;p248"/>
          <p:cNvSpPr txBox="1"/>
          <p:nvPr/>
        </p:nvSpPr>
        <p:spPr>
          <a:xfrm>
            <a:off x="362944" y="4181644"/>
            <a:ext cx="3477539"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Este es el fenómeno a través del cual un compuesto sólido o un compuesto líquido atrae y detiene en su superficie los gases, los vapores, los líquidos o los cuerpos disueltos.</a:t>
            </a:r>
            <a:endParaRPr sz="1400" b="0" i="0" u="none" strike="noStrike" cap="none">
              <a:solidFill>
                <a:schemeClr val="lt1"/>
              </a:solidFill>
              <a:latin typeface="Open Sans"/>
              <a:ea typeface="Open Sans"/>
              <a:cs typeface="Open Sans"/>
              <a:sym typeface="Open Sans"/>
            </a:endParaRPr>
          </a:p>
        </p:txBody>
      </p:sp>
      <p:pic>
        <p:nvPicPr>
          <p:cNvPr id="2190" name="Google Shape;2190;p248"/>
          <p:cNvPicPr preferRelativeResize="0"/>
          <p:nvPr/>
        </p:nvPicPr>
        <p:blipFill rotWithShape="1">
          <a:blip r:embed="rId3">
            <a:alphaModFix/>
          </a:blip>
          <a:srcRect/>
          <a:stretch/>
        </p:blipFill>
        <p:spPr>
          <a:xfrm>
            <a:off x="1236687" y="1835887"/>
            <a:ext cx="1508400" cy="1508400"/>
          </a:xfrm>
          <a:prstGeom prst="rect">
            <a:avLst/>
          </a:prstGeom>
          <a:noFill/>
          <a:ln>
            <a:noFill/>
          </a:ln>
        </p:spPr>
      </p:pic>
      <p:sp>
        <p:nvSpPr>
          <p:cNvPr id="2191" name="Google Shape;2191;p248"/>
          <p:cNvSpPr txBox="1"/>
          <p:nvPr/>
        </p:nvSpPr>
        <p:spPr>
          <a:xfrm>
            <a:off x="4246233" y="2073207"/>
            <a:ext cx="6691665" cy="233557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vapor de agua o gas inerte caliente se puede usar para la regeneración del adsorbente, puesto que la adsorción se fomenta por altas presiones y bajas temperaturas para la regeneración.   En otras palabras, se emplean temperaturas altas y presiones bajas. </a:t>
            </a:r>
            <a:endParaRPr/>
          </a:p>
          <a:p>
            <a:pPr marL="0" marR="0" lvl="0" indent="0" algn="just" rtl="0">
              <a:lnSpc>
                <a:spcPct val="107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Se requiere de cuatro pasos para la operación de la adsorción:</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sobre las tarjetas para ver información. </a:t>
            </a:r>
            <a:endParaRPr sz="1400" b="0" i="0" u="none" strike="noStrike" cap="none">
              <a:solidFill>
                <a:srgbClr val="1F3864"/>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2192" name="Google Shape;2192;p248">
            <a:hlinkClick r:id="" action="ppaction://hlinkshowjump?jump=lastslide"/>
          </p:cNvPr>
          <p:cNvSpPr/>
          <p:nvPr/>
        </p:nvSpPr>
        <p:spPr>
          <a:xfrm flipH="1">
            <a:off x="3886233" y="3611292"/>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3" name="Google Shape;2193;p248"/>
          <p:cNvSpPr/>
          <p:nvPr/>
        </p:nvSpPr>
        <p:spPr>
          <a:xfrm>
            <a:off x="4332160" y="3866122"/>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4" name="Google Shape;2194;p248"/>
          <p:cNvSpPr/>
          <p:nvPr/>
        </p:nvSpPr>
        <p:spPr>
          <a:xfrm>
            <a:off x="5994540" y="38372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5" name="Google Shape;2195;p248"/>
          <p:cNvSpPr/>
          <p:nvPr/>
        </p:nvSpPr>
        <p:spPr>
          <a:xfrm>
            <a:off x="7650163"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6" name="Google Shape;2196;p248"/>
          <p:cNvSpPr/>
          <p:nvPr/>
        </p:nvSpPr>
        <p:spPr>
          <a:xfrm>
            <a:off x="9301469" y="3805133"/>
            <a:ext cx="1567219" cy="2002471"/>
          </a:xfrm>
          <a:prstGeom prst="rect">
            <a:avLst/>
          </a:prstGeom>
          <a:solidFill>
            <a:srgbClr val="8DA9D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7" name="Google Shape;2197;p248"/>
          <p:cNvSpPr txBox="1"/>
          <p:nvPr/>
        </p:nvSpPr>
        <p:spPr>
          <a:xfrm>
            <a:off x="4920478"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198" name="Google Shape;2198;p248"/>
          <p:cNvSpPr txBox="1"/>
          <p:nvPr/>
        </p:nvSpPr>
        <p:spPr>
          <a:xfrm>
            <a:off x="6642374"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199" name="Google Shape;2199;p248"/>
          <p:cNvSpPr txBox="1"/>
          <p:nvPr/>
        </p:nvSpPr>
        <p:spPr>
          <a:xfrm>
            <a:off x="8286096" y="397999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2200" name="Google Shape;2200;p248"/>
          <p:cNvSpPr txBox="1"/>
          <p:nvPr/>
        </p:nvSpPr>
        <p:spPr>
          <a:xfrm>
            <a:off x="9887748" y="3752899"/>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pic>
        <p:nvPicPr>
          <p:cNvPr id="2201" name="Google Shape;2201;p248"/>
          <p:cNvPicPr preferRelativeResize="0"/>
          <p:nvPr/>
        </p:nvPicPr>
        <p:blipFill rotWithShape="1">
          <a:blip r:embed="rId4">
            <a:alphaModFix/>
          </a:blip>
          <a:srcRect/>
          <a:stretch/>
        </p:blipFill>
        <p:spPr>
          <a:xfrm>
            <a:off x="4562185" y="4340845"/>
            <a:ext cx="1244029" cy="1244029"/>
          </a:xfrm>
          <a:prstGeom prst="rect">
            <a:avLst/>
          </a:prstGeom>
          <a:noFill/>
          <a:ln>
            <a:noFill/>
          </a:ln>
        </p:spPr>
      </p:pic>
      <p:pic>
        <p:nvPicPr>
          <p:cNvPr id="2202" name="Google Shape;2202;p248"/>
          <p:cNvPicPr preferRelativeResize="0"/>
          <p:nvPr/>
        </p:nvPicPr>
        <p:blipFill rotWithShape="1">
          <a:blip r:embed="rId5">
            <a:alphaModFix/>
          </a:blip>
          <a:srcRect/>
          <a:stretch/>
        </p:blipFill>
        <p:spPr>
          <a:xfrm>
            <a:off x="6322065" y="4408783"/>
            <a:ext cx="1074470" cy="1074470"/>
          </a:xfrm>
          <a:prstGeom prst="rect">
            <a:avLst/>
          </a:prstGeom>
          <a:noFill/>
          <a:ln>
            <a:noFill/>
          </a:ln>
        </p:spPr>
      </p:pic>
      <p:pic>
        <p:nvPicPr>
          <p:cNvPr id="2203" name="Google Shape;2203;p248"/>
          <p:cNvPicPr preferRelativeResize="0"/>
          <p:nvPr/>
        </p:nvPicPr>
        <p:blipFill rotWithShape="1">
          <a:blip r:embed="rId6">
            <a:alphaModFix/>
          </a:blip>
          <a:srcRect/>
          <a:stretch/>
        </p:blipFill>
        <p:spPr>
          <a:xfrm>
            <a:off x="7933860" y="4425624"/>
            <a:ext cx="1074470" cy="1074470"/>
          </a:xfrm>
          <a:prstGeom prst="rect">
            <a:avLst/>
          </a:prstGeom>
          <a:noFill/>
          <a:ln>
            <a:noFill/>
          </a:ln>
        </p:spPr>
      </p:pic>
      <p:pic>
        <p:nvPicPr>
          <p:cNvPr id="2204" name="Google Shape;2204;p248" descr="Icono&#10;&#10;Descripción generada automáticamente"/>
          <p:cNvPicPr preferRelativeResize="0"/>
          <p:nvPr/>
        </p:nvPicPr>
        <p:blipFill rotWithShape="1">
          <a:blip r:embed="rId7">
            <a:alphaModFix/>
          </a:blip>
          <a:srcRect/>
          <a:stretch/>
        </p:blipFill>
        <p:spPr>
          <a:xfrm>
            <a:off x="5507083" y="5656386"/>
            <a:ext cx="434340" cy="488826"/>
          </a:xfrm>
          <a:prstGeom prst="rect">
            <a:avLst/>
          </a:prstGeom>
          <a:noFill/>
          <a:ln>
            <a:noFill/>
          </a:ln>
        </p:spPr>
      </p:pic>
      <p:sp>
        <p:nvSpPr>
          <p:cNvPr id="2205" name="Google Shape;2205;p248"/>
          <p:cNvSpPr txBox="1"/>
          <p:nvPr/>
        </p:nvSpPr>
        <p:spPr>
          <a:xfrm>
            <a:off x="9251826" y="4046113"/>
            <a:ext cx="1631852"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Se realiza la recuperación del soluto aprovechando un fluido que impulsa la elución, desorción.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249"/>
          <p:cNvSpPr/>
          <p:nvPr/>
        </p:nvSpPr>
        <p:spPr>
          <a:xfrm>
            <a:off x="3305908" y="1835887"/>
            <a:ext cx="8299938" cy="4269491"/>
          </a:xfrm>
          <a:prstGeom prst="roundRect">
            <a:avLst>
              <a:gd name="adj" fmla="val 16667"/>
            </a:avLst>
          </a:prstGeom>
          <a:noFill/>
          <a:ln w="2857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2" name="Google Shape;2212;p249"/>
          <p:cNvSpPr/>
          <p:nvPr/>
        </p:nvSpPr>
        <p:spPr>
          <a:xfrm>
            <a:off x="306672" y="3840480"/>
            <a:ext cx="3533811" cy="1744394"/>
          </a:xfrm>
          <a:prstGeom prst="rect">
            <a:avLst/>
          </a:prstGeom>
          <a:solidFill>
            <a:srgbClr val="1F386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3" name="Google Shape;2213;p249"/>
          <p:cNvSpPr/>
          <p:nvPr/>
        </p:nvSpPr>
        <p:spPr>
          <a:xfrm>
            <a:off x="806266" y="992912"/>
            <a:ext cx="1002670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600" b="1" i="0" u="none" strike="noStrike" cap="none">
                <a:solidFill>
                  <a:srgbClr val="1F3864"/>
                </a:solidFill>
                <a:latin typeface="Open Sans"/>
                <a:ea typeface="Open Sans"/>
                <a:cs typeface="Open Sans"/>
                <a:sym typeface="Open Sans"/>
              </a:rPr>
              <a:t>Secado, dilución en la vía seca y en la vía húmeda, destrucción de materia orgánica, técnicas de preconcentración y separación, submuestreo, adsorción</a:t>
            </a:r>
            <a:r>
              <a:rPr lang="es-ES" sz="1600" b="1"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600"/>
              <a:buFont typeface="Arial"/>
              <a:buNone/>
            </a:pPr>
            <a:endParaRPr sz="1600" b="1" i="0" u="none" strike="noStrike" cap="none">
              <a:solidFill>
                <a:srgbClr val="2C538E"/>
              </a:solidFill>
              <a:latin typeface="Open Sans"/>
              <a:ea typeface="Open Sans"/>
              <a:cs typeface="Open Sans"/>
              <a:sym typeface="Open Sans"/>
            </a:endParaRPr>
          </a:p>
        </p:txBody>
      </p:sp>
      <p:sp>
        <p:nvSpPr>
          <p:cNvPr id="2214" name="Google Shape;2214;p249"/>
          <p:cNvSpPr/>
          <p:nvPr/>
        </p:nvSpPr>
        <p:spPr>
          <a:xfrm>
            <a:off x="871771" y="3079879"/>
            <a:ext cx="2238232" cy="993439"/>
          </a:xfrm>
          <a:prstGeom prst="roundRect">
            <a:avLst>
              <a:gd name="adj" fmla="val 16667"/>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5" name="Google Shape;2215;p249"/>
          <p:cNvSpPr txBox="1"/>
          <p:nvPr/>
        </p:nvSpPr>
        <p:spPr>
          <a:xfrm>
            <a:off x="933185" y="3394491"/>
            <a:ext cx="2115404" cy="31162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Adsorción</a:t>
            </a:r>
            <a:endParaRPr sz="1400" b="0" i="0" u="none" strike="noStrike" cap="none">
              <a:solidFill>
                <a:srgbClr val="3F3F3F"/>
              </a:solidFill>
              <a:latin typeface="Open Sans"/>
              <a:ea typeface="Open Sans"/>
              <a:cs typeface="Open Sans"/>
              <a:sym typeface="Open Sans"/>
            </a:endParaRPr>
          </a:p>
        </p:txBody>
      </p:sp>
      <p:sp>
        <p:nvSpPr>
          <p:cNvPr id="2216" name="Google Shape;2216;p249"/>
          <p:cNvSpPr txBox="1"/>
          <p:nvPr/>
        </p:nvSpPr>
        <p:spPr>
          <a:xfrm>
            <a:off x="362944" y="4181644"/>
            <a:ext cx="3477539" cy="123367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chemeClr val="lt1"/>
                </a:solidFill>
                <a:latin typeface="Open Sans"/>
                <a:ea typeface="Open Sans"/>
                <a:cs typeface="Open Sans"/>
                <a:sym typeface="Open Sans"/>
              </a:rPr>
              <a:t>Este es el fenómeno a través del cual un compuesto sólido o un compuesto líquido atrae y detiene en su superficie los gases, los vapores, los líquidos o los cuerpos disueltos.</a:t>
            </a:r>
            <a:endParaRPr sz="1400" b="0" i="0" u="none" strike="noStrike" cap="none">
              <a:solidFill>
                <a:schemeClr val="lt1"/>
              </a:solidFill>
              <a:latin typeface="Open Sans"/>
              <a:ea typeface="Open Sans"/>
              <a:cs typeface="Open Sans"/>
              <a:sym typeface="Open Sans"/>
            </a:endParaRPr>
          </a:p>
        </p:txBody>
      </p:sp>
      <p:pic>
        <p:nvPicPr>
          <p:cNvPr id="2217" name="Google Shape;2217;p249"/>
          <p:cNvPicPr preferRelativeResize="0"/>
          <p:nvPr/>
        </p:nvPicPr>
        <p:blipFill rotWithShape="1">
          <a:blip r:embed="rId3">
            <a:alphaModFix/>
          </a:blip>
          <a:srcRect/>
          <a:stretch/>
        </p:blipFill>
        <p:spPr>
          <a:xfrm>
            <a:off x="1236687" y="1835887"/>
            <a:ext cx="1508400" cy="1508400"/>
          </a:xfrm>
          <a:prstGeom prst="rect">
            <a:avLst/>
          </a:prstGeom>
          <a:noFill/>
          <a:ln>
            <a:noFill/>
          </a:ln>
        </p:spPr>
      </p:pic>
      <p:sp>
        <p:nvSpPr>
          <p:cNvPr id="2218" name="Google Shape;2218;p249"/>
          <p:cNvSpPr txBox="1"/>
          <p:nvPr/>
        </p:nvSpPr>
        <p:spPr>
          <a:xfrm>
            <a:off x="4246233" y="2073207"/>
            <a:ext cx="6691665" cy="233557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El vapor de agua o gas inerte caliente se puede usar para la regeneración del adsorbente, puesto que la adsorción se fomenta por altas presiones y bajas temperaturas para la regeneración.   En otras palabras, se emplean temperaturas altas y presiones bajas. </a:t>
            </a:r>
            <a:endParaRPr/>
          </a:p>
          <a:p>
            <a:pPr marL="0" marR="0" lvl="0" indent="0" algn="just" rtl="0">
              <a:lnSpc>
                <a:spcPct val="107000"/>
              </a:lnSpc>
              <a:spcBef>
                <a:spcPts val="800"/>
              </a:spcBef>
              <a:spcAft>
                <a:spcPts val="0"/>
              </a:spcAft>
              <a:buNone/>
            </a:pPr>
            <a:r>
              <a:rPr lang="es-ES" sz="1400" b="1" i="0" u="none" strike="noStrike" cap="none">
                <a:solidFill>
                  <a:srgbClr val="3F3F3F"/>
                </a:solidFill>
                <a:latin typeface="Open Sans"/>
                <a:ea typeface="Open Sans"/>
                <a:cs typeface="Open Sans"/>
                <a:sym typeface="Open Sans"/>
              </a:rPr>
              <a:t>Se requiere de cuatro pasos para la operación de la adsorción:</a:t>
            </a:r>
            <a:endParaRPr/>
          </a:p>
          <a:p>
            <a:pPr marL="0" marR="0" lvl="0" indent="0" algn="just" rtl="0">
              <a:lnSpc>
                <a:spcPct val="107000"/>
              </a:lnSpc>
              <a:spcBef>
                <a:spcPts val="800"/>
              </a:spcBef>
              <a:spcAft>
                <a:spcPts val="0"/>
              </a:spcAft>
              <a:buNone/>
            </a:pPr>
            <a:r>
              <a:rPr lang="es-ES" sz="1400" b="0" i="0" u="none" strike="noStrike" cap="none">
                <a:solidFill>
                  <a:srgbClr val="3F3F3F"/>
                </a:solidFill>
                <a:latin typeface="Open Sans"/>
                <a:ea typeface="Open Sans"/>
                <a:cs typeface="Open Sans"/>
                <a:sym typeface="Open Sans"/>
              </a:rPr>
              <a:t>Clic sobre las tarjetas para ver información. </a:t>
            </a:r>
            <a:endParaRPr sz="1400" b="0" i="0" u="none" strike="noStrike" cap="none">
              <a:solidFill>
                <a:srgbClr val="1F3864"/>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7000"/>
              </a:lnSpc>
              <a:spcBef>
                <a:spcPts val="800"/>
              </a:spcBef>
              <a:spcAft>
                <a:spcPts val="0"/>
              </a:spcAft>
              <a:buNone/>
            </a:pPr>
            <a:endParaRPr sz="1400" b="0" i="0" u="none" strike="noStrike" cap="none">
              <a:solidFill>
                <a:srgbClr val="3F3F3F"/>
              </a:solidFill>
              <a:latin typeface="Open Sans"/>
              <a:ea typeface="Open Sans"/>
              <a:cs typeface="Open Sans"/>
              <a:sym typeface="Open Sans"/>
            </a:endParaRPr>
          </a:p>
        </p:txBody>
      </p:sp>
      <p:sp>
        <p:nvSpPr>
          <p:cNvPr id="2219" name="Google Shape;2219;p249">
            <a:hlinkClick r:id="" action="ppaction://hlinkshowjump?jump=lastslide"/>
          </p:cNvPr>
          <p:cNvSpPr/>
          <p:nvPr/>
        </p:nvSpPr>
        <p:spPr>
          <a:xfrm flipH="1">
            <a:off x="3886233" y="3611292"/>
            <a:ext cx="360000" cy="359340"/>
          </a:xfrm>
          <a:custGeom>
            <a:avLst/>
            <a:gdLst/>
            <a:ahLst/>
            <a:cxnLst/>
            <a:rect l="l" t="t" r="r" b="b"/>
            <a:pathLst>
              <a:path w="120000" h="120000" extrusionOk="0">
                <a:moveTo>
                  <a:pt x="0" y="0"/>
                </a:moveTo>
                <a:lnTo>
                  <a:pt x="120000" y="0"/>
                </a:lnTo>
                <a:lnTo>
                  <a:pt x="120000" y="120000"/>
                </a:lnTo>
                <a:lnTo>
                  <a:pt x="0" y="120000"/>
                </a:lnTo>
                <a:close/>
                <a:moveTo>
                  <a:pt x="82459" y="60000"/>
                </a:moveTo>
                <a:lnTo>
                  <a:pt x="15083" y="15000"/>
                </a:lnTo>
                <a:lnTo>
                  <a:pt x="15083" y="105000"/>
                </a:lnTo>
                <a:close/>
                <a:moveTo>
                  <a:pt x="93688" y="15000"/>
                </a:moveTo>
                <a:lnTo>
                  <a:pt x="104917" y="15000"/>
                </a:lnTo>
                <a:lnTo>
                  <a:pt x="104917" y="105000"/>
                </a:lnTo>
                <a:lnTo>
                  <a:pt x="93688" y="105000"/>
                </a:lnTo>
                <a:close/>
              </a:path>
              <a:path w="120000" h="120000" fill="darken" extrusionOk="0">
                <a:moveTo>
                  <a:pt x="82459" y="60000"/>
                </a:moveTo>
                <a:lnTo>
                  <a:pt x="15083" y="15000"/>
                </a:lnTo>
                <a:lnTo>
                  <a:pt x="15083" y="105000"/>
                </a:lnTo>
                <a:close/>
                <a:moveTo>
                  <a:pt x="93688" y="15000"/>
                </a:moveTo>
                <a:lnTo>
                  <a:pt x="104917" y="15000"/>
                </a:lnTo>
                <a:lnTo>
                  <a:pt x="104917" y="105000"/>
                </a:lnTo>
                <a:lnTo>
                  <a:pt x="93688" y="105000"/>
                </a:lnTo>
                <a:close/>
              </a:path>
              <a:path w="120000" h="120000" fill="none" extrusionOk="0">
                <a:moveTo>
                  <a:pt x="82459" y="60000"/>
                </a:moveTo>
                <a:lnTo>
                  <a:pt x="15083" y="105000"/>
                </a:lnTo>
                <a:lnTo>
                  <a:pt x="15083" y="15000"/>
                </a:lnTo>
                <a:close/>
                <a:moveTo>
                  <a:pt x="93688" y="15000"/>
                </a:moveTo>
                <a:lnTo>
                  <a:pt x="104917" y="15000"/>
                </a:lnTo>
                <a:lnTo>
                  <a:pt x="104917" y="105000"/>
                </a:lnTo>
                <a:lnTo>
                  <a:pt x="93688" y="105000"/>
                </a:lnTo>
                <a:close/>
              </a:path>
              <a:path w="120000" h="120000" fill="none" extrusionOk="0">
                <a:moveTo>
                  <a:pt x="0" y="0"/>
                </a:moveTo>
                <a:lnTo>
                  <a:pt x="120000" y="0"/>
                </a:lnTo>
                <a:lnTo>
                  <a:pt x="120000" y="120000"/>
                </a:lnTo>
                <a:lnTo>
                  <a:pt x="0" y="12000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0" name="Google Shape;2220;p249"/>
          <p:cNvSpPr/>
          <p:nvPr/>
        </p:nvSpPr>
        <p:spPr>
          <a:xfrm>
            <a:off x="4332160" y="3866122"/>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1" name="Google Shape;2221;p249"/>
          <p:cNvSpPr/>
          <p:nvPr/>
        </p:nvSpPr>
        <p:spPr>
          <a:xfrm>
            <a:off x="5994540" y="38372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2" name="Google Shape;2222;p249"/>
          <p:cNvSpPr/>
          <p:nvPr/>
        </p:nvSpPr>
        <p:spPr>
          <a:xfrm>
            <a:off x="7650163"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p249"/>
          <p:cNvSpPr/>
          <p:nvPr/>
        </p:nvSpPr>
        <p:spPr>
          <a:xfrm>
            <a:off x="9301469" y="3805133"/>
            <a:ext cx="1567219" cy="2002471"/>
          </a:xfrm>
          <a:prstGeom prst="rect">
            <a:avLst/>
          </a:prstGeom>
          <a:solidFill>
            <a:srgbClr val="FFC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4" name="Google Shape;2224;p249"/>
          <p:cNvSpPr txBox="1"/>
          <p:nvPr/>
        </p:nvSpPr>
        <p:spPr>
          <a:xfrm>
            <a:off x="4920478"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1</a:t>
            </a:r>
            <a:endParaRPr sz="2800" b="1" i="0" u="none" strike="noStrike" cap="none">
              <a:solidFill>
                <a:srgbClr val="3F3F3F"/>
              </a:solidFill>
              <a:latin typeface="Open Sans"/>
              <a:ea typeface="Open Sans"/>
              <a:cs typeface="Open Sans"/>
              <a:sym typeface="Open Sans"/>
            </a:endParaRPr>
          </a:p>
        </p:txBody>
      </p:sp>
      <p:sp>
        <p:nvSpPr>
          <p:cNvPr id="2225" name="Google Shape;2225;p249"/>
          <p:cNvSpPr txBox="1"/>
          <p:nvPr/>
        </p:nvSpPr>
        <p:spPr>
          <a:xfrm>
            <a:off x="6642374" y="3965230"/>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2</a:t>
            </a:r>
            <a:endParaRPr sz="2800" b="1" i="0" u="none" strike="noStrike" cap="none">
              <a:solidFill>
                <a:srgbClr val="3F3F3F"/>
              </a:solidFill>
              <a:latin typeface="Open Sans"/>
              <a:ea typeface="Open Sans"/>
              <a:cs typeface="Open Sans"/>
              <a:sym typeface="Open Sans"/>
            </a:endParaRPr>
          </a:p>
        </p:txBody>
      </p:sp>
      <p:sp>
        <p:nvSpPr>
          <p:cNvPr id="2226" name="Google Shape;2226;p249"/>
          <p:cNvSpPr txBox="1"/>
          <p:nvPr/>
        </p:nvSpPr>
        <p:spPr>
          <a:xfrm>
            <a:off x="8286096" y="3979994"/>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3</a:t>
            </a:r>
            <a:endParaRPr sz="2800" b="1" i="0" u="none" strike="noStrike" cap="none">
              <a:solidFill>
                <a:srgbClr val="3F3F3F"/>
              </a:solidFill>
              <a:latin typeface="Open Sans"/>
              <a:ea typeface="Open Sans"/>
              <a:cs typeface="Open Sans"/>
              <a:sym typeface="Open Sans"/>
            </a:endParaRPr>
          </a:p>
        </p:txBody>
      </p:sp>
      <p:sp>
        <p:nvSpPr>
          <p:cNvPr id="2227" name="Google Shape;2227;p249"/>
          <p:cNvSpPr txBox="1"/>
          <p:nvPr/>
        </p:nvSpPr>
        <p:spPr>
          <a:xfrm>
            <a:off x="9887748" y="4007729"/>
            <a:ext cx="3946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800" b="1" i="0" u="none" strike="noStrike" cap="none">
                <a:solidFill>
                  <a:srgbClr val="3F3F3F"/>
                </a:solidFill>
                <a:latin typeface="Open Sans"/>
                <a:ea typeface="Open Sans"/>
                <a:cs typeface="Open Sans"/>
                <a:sym typeface="Open Sans"/>
              </a:rPr>
              <a:t>4</a:t>
            </a:r>
            <a:endParaRPr sz="2800" b="1" i="0" u="none" strike="noStrike" cap="none">
              <a:solidFill>
                <a:srgbClr val="3F3F3F"/>
              </a:solidFill>
              <a:latin typeface="Open Sans"/>
              <a:ea typeface="Open Sans"/>
              <a:cs typeface="Open Sans"/>
              <a:sym typeface="Open Sans"/>
            </a:endParaRPr>
          </a:p>
        </p:txBody>
      </p:sp>
      <p:pic>
        <p:nvPicPr>
          <p:cNvPr id="2228" name="Google Shape;2228;p249"/>
          <p:cNvPicPr preferRelativeResize="0"/>
          <p:nvPr/>
        </p:nvPicPr>
        <p:blipFill rotWithShape="1">
          <a:blip r:embed="rId4">
            <a:alphaModFix/>
          </a:blip>
          <a:srcRect/>
          <a:stretch/>
        </p:blipFill>
        <p:spPr>
          <a:xfrm>
            <a:off x="4562185" y="4340845"/>
            <a:ext cx="1244029" cy="1244029"/>
          </a:xfrm>
          <a:prstGeom prst="rect">
            <a:avLst/>
          </a:prstGeom>
          <a:noFill/>
          <a:ln>
            <a:noFill/>
          </a:ln>
        </p:spPr>
      </p:pic>
      <p:pic>
        <p:nvPicPr>
          <p:cNvPr id="2229" name="Google Shape;2229;p249"/>
          <p:cNvPicPr preferRelativeResize="0"/>
          <p:nvPr/>
        </p:nvPicPr>
        <p:blipFill rotWithShape="1">
          <a:blip r:embed="rId5">
            <a:alphaModFix/>
          </a:blip>
          <a:srcRect/>
          <a:stretch/>
        </p:blipFill>
        <p:spPr>
          <a:xfrm>
            <a:off x="6322065" y="4408783"/>
            <a:ext cx="1074470" cy="1074470"/>
          </a:xfrm>
          <a:prstGeom prst="rect">
            <a:avLst/>
          </a:prstGeom>
          <a:noFill/>
          <a:ln>
            <a:noFill/>
          </a:ln>
        </p:spPr>
      </p:pic>
      <p:pic>
        <p:nvPicPr>
          <p:cNvPr id="2230" name="Google Shape;2230;p249"/>
          <p:cNvPicPr preferRelativeResize="0"/>
          <p:nvPr/>
        </p:nvPicPr>
        <p:blipFill rotWithShape="1">
          <a:blip r:embed="rId6">
            <a:alphaModFix/>
          </a:blip>
          <a:srcRect/>
          <a:stretch/>
        </p:blipFill>
        <p:spPr>
          <a:xfrm>
            <a:off x="7933860" y="4425624"/>
            <a:ext cx="1074470" cy="1074470"/>
          </a:xfrm>
          <a:prstGeom prst="rect">
            <a:avLst/>
          </a:prstGeom>
          <a:noFill/>
          <a:ln>
            <a:noFill/>
          </a:ln>
        </p:spPr>
      </p:pic>
      <p:pic>
        <p:nvPicPr>
          <p:cNvPr id="2231" name="Google Shape;2231;p249"/>
          <p:cNvPicPr preferRelativeResize="0"/>
          <p:nvPr/>
        </p:nvPicPr>
        <p:blipFill rotWithShape="1">
          <a:blip r:embed="rId7">
            <a:alphaModFix/>
          </a:blip>
          <a:srcRect/>
          <a:stretch/>
        </p:blipFill>
        <p:spPr>
          <a:xfrm>
            <a:off x="9489524" y="4453222"/>
            <a:ext cx="1191107" cy="1191107"/>
          </a:xfrm>
          <a:prstGeom prst="rect">
            <a:avLst/>
          </a:prstGeom>
          <a:noFill/>
          <a:ln>
            <a:noFill/>
          </a:ln>
        </p:spPr>
      </p:pic>
      <p:pic>
        <p:nvPicPr>
          <p:cNvPr id="2232" name="Google Shape;2232;p249" descr="Icono&#10;&#10;Descripción generada automáticamente"/>
          <p:cNvPicPr preferRelativeResize="0"/>
          <p:nvPr/>
        </p:nvPicPr>
        <p:blipFill rotWithShape="1">
          <a:blip r:embed="rId8">
            <a:alphaModFix/>
          </a:blip>
          <a:srcRect/>
          <a:stretch/>
        </p:blipFill>
        <p:spPr>
          <a:xfrm>
            <a:off x="7127419" y="6346457"/>
            <a:ext cx="434340" cy="4888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26"/>
          <p:cNvSpPr/>
          <p:nvPr/>
        </p:nvSpPr>
        <p:spPr>
          <a:xfrm>
            <a:off x="254690" y="914488"/>
            <a:ext cx="3866331"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1" i="0" u="none" strike="noStrike" cap="none">
                <a:solidFill>
                  <a:srgbClr val="2C538E"/>
                </a:solidFill>
                <a:latin typeface="Open Sans"/>
                <a:ea typeface="Open Sans"/>
                <a:cs typeface="Open Sans"/>
                <a:sym typeface="Open Sans"/>
              </a:rPr>
              <a:t>Ejercicio de aprendizaje</a:t>
            </a:r>
            <a:endParaRPr sz="1400" b="0" i="0" u="none" strike="noStrike" cap="none">
              <a:solidFill>
                <a:srgbClr val="000000"/>
              </a:solidFill>
              <a:latin typeface="Arial"/>
              <a:ea typeface="Arial"/>
              <a:cs typeface="Arial"/>
              <a:sym typeface="Arial"/>
            </a:endParaRPr>
          </a:p>
        </p:txBody>
      </p:sp>
      <p:sp>
        <p:nvSpPr>
          <p:cNvPr id="2239" name="Google Shape;2239;p26"/>
          <p:cNvSpPr/>
          <p:nvPr/>
        </p:nvSpPr>
        <p:spPr>
          <a:xfrm>
            <a:off x="580016" y="1431574"/>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Open Sans"/>
              <a:ea typeface="Open Sans"/>
              <a:cs typeface="Open Sans"/>
              <a:sym typeface="Open Sans"/>
            </a:endParaRPr>
          </a:p>
        </p:txBody>
      </p:sp>
      <p:pic>
        <p:nvPicPr>
          <p:cNvPr id="2240" name="Google Shape;2240;p26" descr="Imagen que contiene señal&#10;&#10;Descripción generada automáticamente"/>
          <p:cNvPicPr preferRelativeResize="0"/>
          <p:nvPr/>
        </p:nvPicPr>
        <p:blipFill rotWithShape="1">
          <a:blip r:embed="rId3">
            <a:alphaModFix/>
          </a:blip>
          <a:srcRect/>
          <a:stretch/>
        </p:blipFill>
        <p:spPr>
          <a:xfrm>
            <a:off x="3598343" y="479415"/>
            <a:ext cx="1405746" cy="1405746"/>
          </a:xfrm>
          <a:prstGeom prst="rect">
            <a:avLst/>
          </a:prstGeom>
          <a:noFill/>
          <a:ln>
            <a:noFill/>
          </a:ln>
        </p:spPr>
      </p:pic>
      <p:sp>
        <p:nvSpPr>
          <p:cNvPr id="2241" name="Google Shape;2241;p26"/>
          <p:cNvSpPr/>
          <p:nvPr/>
        </p:nvSpPr>
        <p:spPr>
          <a:xfrm>
            <a:off x="580016" y="2072950"/>
            <a:ext cx="10814815" cy="753377"/>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r>
              <a:rPr lang="es-ES" sz="1400" b="0" i="0" u="none" strike="noStrike" cap="none">
                <a:solidFill>
                  <a:srgbClr val="2C538E"/>
                </a:solidFill>
                <a:latin typeface="Open Sans"/>
                <a:ea typeface="Open Sans"/>
                <a:cs typeface="Open Sans"/>
                <a:sym typeface="Open Sans"/>
              </a:rPr>
              <a:t>Busca las palabras relacionadas con el tema s</a:t>
            </a:r>
            <a:r>
              <a:rPr lang="es-ES" sz="1400" b="0" i="0" u="none" strike="noStrike" cap="none">
                <a:solidFill>
                  <a:srgbClr val="1F3864"/>
                </a:solidFill>
                <a:latin typeface="Open Sans"/>
                <a:ea typeface="Open Sans"/>
                <a:cs typeface="Open Sans"/>
                <a:sym typeface="Open Sans"/>
              </a:rPr>
              <a:t>ecado, dilución en la vía seca y en la vía húmeda, destrucción de materia orgánica, técnicas de preconcentración y separación, submuestreo, adsorción</a:t>
            </a:r>
            <a:r>
              <a:rPr lang="es-ES" sz="1400" b="0" i="0" u="none" strike="noStrike" cap="none">
                <a:solidFill>
                  <a:srgbClr val="000000"/>
                </a:solidFill>
                <a:latin typeface="Arial"/>
                <a:ea typeface="Arial"/>
                <a:cs typeface="Arial"/>
                <a:sym typeface="Arial"/>
              </a:rPr>
              <a:t>; </a:t>
            </a:r>
            <a:r>
              <a:rPr lang="es-ES" sz="1400" b="0" i="0" u="none" strike="noStrike" cap="none">
                <a:solidFill>
                  <a:srgbClr val="2C538E"/>
                </a:solidFill>
                <a:latin typeface="Open Sans"/>
                <a:ea typeface="Open Sans"/>
                <a:cs typeface="Open Sans"/>
                <a:sym typeface="Open Sans"/>
              </a:rPr>
              <a:t>en el recuadro:</a:t>
            </a:r>
            <a:endParaRPr sz="1400" b="0" i="0" u="none" strike="noStrike" cap="none">
              <a:solidFill>
                <a:srgbClr val="000000"/>
              </a:solidFill>
              <a:latin typeface="Arial"/>
              <a:ea typeface="Arial"/>
              <a:cs typeface="Arial"/>
              <a:sym typeface="Arial"/>
            </a:endParaRPr>
          </a:p>
        </p:txBody>
      </p:sp>
      <p:sp>
        <p:nvSpPr>
          <p:cNvPr id="2242" name="Google Shape;2242;p26"/>
          <p:cNvSpPr/>
          <p:nvPr/>
        </p:nvSpPr>
        <p:spPr>
          <a:xfrm>
            <a:off x="580015" y="1512872"/>
            <a:ext cx="289747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s-ES" sz="2000" b="1" i="0" u="none" strike="noStrike" cap="none">
                <a:solidFill>
                  <a:srgbClr val="2C538E"/>
                </a:solidFill>
                <a:latin typeface="Open Sans"/>
                <a:ea typeface="Open Sans"/>
                <a:cs typeface="Open Sans"/>
                <a:sym typeface="Open Sans"/>
              </a:rPr>
              <a:t>SOPA DE LETRAS</a:t>
            </a:r>
            <a:endParaRPr sz="2000" b="1" i="0" u="none" strike="noStrike" cap="none">
              <a:solidFill>
                <a:srgbClr val="2C538E"/>
              </a:solidFill>
              <a:latin typeface="Open Sans"/>
              <a:ea typeface="Open Sans"/>
              <a:cs typeface="Open Sans"/>
              <a:sym typeface="Open Sans"/>
            </a:endParaRPr>
          </a:p>
        </p:txBody>
      </p:sp>
      <p:graphicFrame>
        <p:nvGraphicFramePr>
          <p:cNvPr id="2243" name="Google Shape;2243;p26"/>
          <p:cNvGraphicFramePr/>
          <p:nvPr/>
        </p:nvGraphicFramePr>
        <p:xfrm>
          <a:off x="715818" y="3019521"/>
          <a:ext cx="3000000" cy="3000000"/>
        </p:xfrm>
        <a:graphic>
          <a:graphicData uri="http://schemas.openxmlformats.org/drawingml/2006/table">
            <a:tbl>
              <a:tblPr firstRow="1" bandRow="1">
                <a:gradFill>
                  <a:gsLst>
                    <a:gs pos="0">
                      <a:srgbClr val="FFED74"/>
                    </a:gs>
                    <a:gs pos="35000">
                      <a:srgbClr val="FFF09F"/>
                    </a:gs>
                    <a:gs pos="100000">
                      <a:srgbClr val="FFF9D6"/>
                    </a:gs>
                  </a:gsLst>
                  <a:lin ang="16200000" scaled="0"/>
                </a:gradFill>
                <a:tableStyleId>{2ED1CAEA-83FB-4FBC-BF9D-E5773BFC2350}</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2244" name="Google Shape;2244;p26"/>
          <p:cNvSpPr txBox="1"/>
          <p:nvPr/>
        </p:nvSpPr>
        <p:spPr>
          <a:xfrm>
            <a:off x="9060873" y="3172691"/>
            <a:ext cx="1943161" cy="26776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Muestra</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Submuestreo</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Secado</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Liofilización</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Dilución</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Solubilización</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Descomposición</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Acido perclórico</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Acido sulfúrico</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Preconcentración</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Extracción </a:t>
            </a:r>
            <a:endParaRPr/>
          </a:p>
          <a:p>
            <a:pPr marL="285750" marR="0" lvl="0" indent="-285750" algn="l" rtl="0">
              <a:lnSpc>
                <a:spcPct val="100000"/>
              </a:lnSpc>
              <a:spcBef>
                <a:spcPts val="0"/>
              </a:spcBef>
              <a:spcAft>
                <a:spcPts val="0"/>
              </a:spcAft>
              <a:buClr>
                <a:srgbClr val="000000"/>
              </a:buClr>
              <a:buSzPts val="1400"/>
              <a:buFont typeface="Noto Sans Symbols"/>
              <a:buChar char="✔"/>
            </a:pPr>
            <a:r>
              <a:rPr lang="es-ES" sz="1400" b="0" i="0" u="none" strike="noStrike" cap="none">
                <a:solidFill>
                  <a:srgbClr val="3F3F3F"/>
                </a:solidFill>
                <a:latin typeface="Open Sans"/>
                <a:ea typeface="Open Sans"/>
                <a:cs typeface="Open Sans"/>
                <a:sym typeface="Open Sans"/>
              </a:rPr>
              <a:t>Adsorción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27"/>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250" name="Google Shape;2250;p27"/>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2</a:t>
            </a:r>
            <a:endParaRPr sz="1400" b="0" i="0" u="none" strike="noStrike" cap="none">
              <a:solidFill>
                <a:srgbClr val="000000"/>
              </a:solidFill>
              <a:latin typeface="Arial"/>
              <a:ea typeface="Arial"/>
              <a:cs typeface="Arial"/>
              <a:sym typeface="Arial"/>
            </a:endParaRPr>
          </a:p>
        </p:txBody>
      </p:sp>
      <p:sp>
        <p:nvSpPr>
          <p:cNvPr id="2251" name="Google Shape;2251;p27"/>
          <p:cNvSpPr txBox="1"/>
          <p:nvPr/>
        </p:nvSpPr>
        <p:spPr>
          <a:xfrm>
            <a:off x="6992203" y="3429000"/>
            <a:ext cx="4362300" cy="1600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None/>
            </a:pPr>
            <a:r>
              <a:rPr lang="es-ES" sz="1400" b="0" i="0" u="none" strike="noStrike" cap="none">
                <a:solidFill>
                  <a:srgbClr val="3F3F3F"/>
                </a:solidFill>
                <a:latin typeface="Open Sans"/>
                <a:ea typeface="Open Sans"/>
                <a:cs typeface="Open Sans"/>
                <a:sym typeface="Open Sans"/>
              </a:rPr>
              <a:t>Bienvenidos a la actividad de aprendizaje “validación de muestras: conservación y preservación, empaque y documentación, codificación". A continuación, se presenta la situación a resolver dentro de esta actividad. Clic en el botón siguiente:</a:t>
            </a:r>
            <a:endParaRPr sz="1400" b="0" i="0" u="none" strike="noStrike" cap="none">
              <a:solidFill>
                <a:srgbClr val="3F3F3F"/>
              </a:solidFill>
              <a:latin typeface="Open Sans"/>
              <a:ea typeface="Open Sans"/>
              <a:cs typeface="Open Sans"/>
              <a:sym typeface="Open Sans"/>
            </a:endParaRPr>
          </a:p>
        </p:txBody>
      </p:sp>
      <p:sp>
        <p:nvSpPr>
          <p:cNvPr id="2252" name="Google Shape;2252;p27"/>
          <p:cNvSpPr/>
          <p:nvPr/>
        </p:nvSpPr>
        <p:spPr>
          <a:xfrm>
            <a:off x="11439900" y="1280940"/>
            <a:ext cx="3097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pic>
        <p:nvPicPr>
          <p:cNvPr id="2253" name="Google Shape;2253;p27"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254" name="Google Shape;2254;p27" descr="Imagen que contiene Interfaz de usuario gráfica&#10;&#10;Descripción generada automáticamente"/>
          <p:cNvPicPr preferRelativeResize="0"/>
          <p:nvPr/>
        </p:nvPicPr>
        <p:blipFill rotWithShape="1">
          <a:blip r:embed="rId4">
            <a:alphaModFix/>
          </a:blip>
          <a:srcRect/>
          <a:stretch/>
        </p:blipFill>
        <p:spPr>
          <a:xfrm>
            <a:off x="9302772" y="5266490"/>
            <a:ext cx="1582008" cy="536389"/>
          </a:xfrm>
          <a:prstGeom prst="rect">
            <a:avLst/>
          </a:prstGeom>
          <a:noFill/>
          <a:ln>
            <a:noFill/>
          </a:ln>
        </p:spPr>
      </p:pic>
      <p:pic>
        <p:nvPicPr>
          <p:cNvPr id="2255" name="Google Shape;2255;p27" descr="Icono&#10;&#10;Descripción generada automáticamente"/>
          <p:cNvPicPr preferRelativeResize="0"/>
          <p:nvPr/>
        </p:nvPicPr>
        <p:blipFill rotWithShape="1">
          <a:blip r:embed="rId5">
            <a:alphaModFix/>
          </a:blip>
          <a:srcRect/>
          <a:stretch/>
        </p:blipFill>
        <p:spPr>
          <a:xfrm>
            <a:off x="9704070" y="5361945"/>
            <a:ext cx="502920" cy="62459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28"/>
          <p:cNvSpPr/>
          <p:nvPr/>
        </p:nvSpPr>
        <p:spPr>
          <a:xfrm>
            <a:off x="6619165" y="2855253"/>
            <a:ext cx="5130436" cy="3006594"/>
          </a:xfrm>
          <a:prstGeom prst="roundRect">
            <a:avLst>
              <a:gd name="adj" fmla="val 16667"/>
            </a:avLst>
          </a:prstGeom>
          <a:solidFill>
            <a:schemeClr val="lt1"/>
          </a:solid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261" name="Google Shape;2261;p28"/>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2</a:t>
            </a:r>
            <a:endParaRPr sz="1400" b="0" i="0" u="none" strike="noStrike" cap="none">
              <a:solidFill>
                <a:srgbClr val="000000"/>
              </a:solidFill>
              <a:latin typeface="Arial"/>
              <a:ea typeface="Arial"/>
              <a:cs typeface="Arial"/>
              <a:sym typeface="Arial"/>
            </a:endParaRPr>
          </a:p>
        </p:txBody>
      </p:sp>
      <p:sp>
        <p:nvSpPr>
          <p:cNvPr id="2262" name="Google Shape;2262;p28"/>
          <p:cNvSpPr/>
          <p:nvPr/>
        </p:nvSpPr>
        <p:spPr>
          <a:xfrm>
            <a:off x="6816638" y="3116506"/>
            <a:ext cx="4735488" cy="1102519"/>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3" name="Google Shape;2263;p28"/>
          <p:cNvSpPr/>
          <p:nvPr/>
        </p:nvSpPr>
        <p:spPr>
          <a:xfrm>
            <a:off x="6816638" y="4425429"/>
            <a:ext cx="4735488" cy="785841"/>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4" name="Google Shape;2264;p28"/>
          <p:cNvSpPr txBox="1"/>
          <p:nvPr/>
        </p:nvSpPr>
        <p:spPr>
          <a:xfrm>
            <a:off x="7003157" y="3082760"/>
            <a:ext cx="4362300" cy="1816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Profesor: </a:t>
            </a:r>
            <a:r>
              <a:rPr lang="es-ES" sz="1400" b="0" i="0" u="none" strike="noStrike" cap="none">
                <a:solidFill>
                  <a:srgbClr val="3F3F3F"/>
                </a:solidFill>
                <a:latin typeface="Open Sans"/>
                <a:ea typeface="Open Sans"/>
                <a:cs typeface="Open Sans"/>
                <a:sym typeface="Open Sans"/>
              </a:rPr>
              <a:t>¡Hola! Bienvenidos a la actividad de esta unidad donde abordaremos el tema validación de muestras: conservación y preservación, empaque y documentación, codificación.</a:t>
            </a:r>
            <a:endParaRPr/>
          </a:p>
          <a:p>
            <a:pPr marL="0" marR="0" lvl="0" indent="0" algn="just" rtl="0">
              <a:lnSpc>
                <a:spcPct val="100000"/>
              </a:lnSpc>
              <a:spcBef>
                <a:spcPts val="0"/>
              </a:spcBef>
              <a:spcAft>
                <a:spcPts val="0"/>
              </a:spcAft>
              <a:buNone/>
            </a:pPr>
            <a:endParaRPr sz="1400" b="1"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1"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Estudiante: </a:t>
            </a:r>
            <a:r>
              <a:rPr lang="es-ES" sz="1400" b="0" i="0" u="none" strike="noStrike" cap="none">
                <a:solidFill>
                  <a:srgbClr val="3F3F3F"/>
                </a:solidFill>
                <a:latin typeface="Open Sans"/>
                <a:ea typeface="Open Sans"/>
                <a:cs typeface="Open Sans"/>
                <a:sym typeface="Open Sans"/>
              </a:rPr>
              <a:t>Muy bien profesor ¿Y de qué se trata la actividad?</a:t>
            </a:r>
            <a:endParaRPr sz="1400" b="0" i="0" u="none" strike="noStrike" cap="none">
              <a:solidFill>
                <a:srgbClr val="3F3F3F"/>
              </a:solidFill>
              <a:latin typeface="Arial"/>
              <a:ea typeface="Arial"/>
              <a:cs typeface="Arial"/>
              <a:sym typeface="Arial"/>
            </a:endParaRPr>
          </a:p>
        </p:txBody>
      </p:sp>
      <p:pic>
        <p:nvPicPr>
          <p:cNvPr id="2265" name="Google Shape;2265;p28"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266" name="Google Shape;2266;p28" descr="Imagen que contiene Interfaz de usuario gráfica&#10;&#10;Descripción generada automáticamente"/>
          <p:cNvPicPr preferRelativeResize="0"/>
          <p:nvPr/>
        </p:nvPicPr>
        <p:blipFill rotWithShape="1">
          <a:blip r:embed="rId4">
            <a:alphaModFix/>
          </a:blip>
          <a:srcRect/>
          <a:stretch/>
        </p:blipFill>
        <p:spPr>
          <a:xfrm>
            <a:off x="9302772" y="5266490"/>
            <a:ext cx="1582008" cy="536389"/>
          </a:xfrm>
          <a:prstGeom prst="rect">
            <a:avLst/>
          </a:prstGeom>
          <a:noFill/>
          <a:ln>
            <a:noFill/>
          </a:ln>
        </p:spPr>
      </p:pic>
      <p:pic>
        <p:nvPicPr>
          <p:cNvPr id="2267" name="Google Shape;2267;p28" descr="Imagen que contiene Sitio web&#10;&#10;Descripción generada automáticamente"/>
          <p:cNvPicPr preferRelativeResize="0"/>
          <p:nvPr/>
        </p:nvPicPr>
        <p:blipFill rotWithShape="1">
          <a:blip r:embed="rId5">
            <a:alphaModFix/>
          </a:blip>
          <a:srcRect/>
          <a:stretch/>
        </p:blipFill>
        <p:spPr>
          <a:xfrm>
            <a:off x="7637913" y="5268856"/>
            <a:ext cx="1546469" cy="536388"/>
          </a:xfrm>
          <a:prstGeom prst="rect">
            <a:avLst/>
          </a:prstGeom>
          <a:noFill/>
          <a:ln>
            <a:noFill/>
          </a:ln>
        </p:spPr>
      </p:pic>
      <p:pic>
        <p:nvPicPr>
          <p:cNvPr id="2268" name="Google Shape;2268;p28" descr="Icono&#10;&#10;Descripción generada automáticamente"/>
          <p:cNvPicPr preferRelativeResize="0"/>
          <p:nvPr/>
        </p:nvPicPr>
        <p:blipFill rotWithShape="1">
          <a:blip r:embed="rId6">
            <a:alphaModFix/>
          </a:blip>
          <a:srcRect/>
          <a:stretch/>
        </p:blipFill>
        <p:spPr>
          <a:xfrm>
            <a:off x="9704070" y="5339076"/>
            <a:ext cx="434340" cy="53942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pic>
        <p:nvPicPr>
          <p:cNvPr id="2273" name="Google Shape;2273;p29" descr="Imagen que contiene Interfaz de usuario gráfica&#10;&#10;Descripción generada automáticamente"/>
          <p:cNvPicPr preferRelativeResize="0"/>
          <p:nvPr/>
        </p:nvPicPr>
        <p:blipFill rotWithShape="1">
          <a:blip r:embed="rId3">
            <a:alphaModFix/>
          </a:blip>
          <a:srcRect/>
          <a:stretch/>
        </p:blipFill>
        <p:spPr>
          <a:xfrm>
            <a:off x="9302772" y="5266490"/>
            <a:ext cx="1582008" cy="536389"/>
          </a:xfrm>
          <a:prstGeom prst="rect">
            <a:avLst/>
          </a:prstGeom>
          <a:noFill/>
          <a:ln>
            <a:noFill/>
          </a:ln>
        </p:spPr>
      </p:pic>
      <p:sp>
        <p:nvSpPr>
          <p:cNvPr id="2274" name="Google Shape;2274;p29"/>
          <p:cNvSpPr/>
          <p:nvPr/>
        </p:nvSpPr>
        <p:spPr>
          <a:xfrm>
            <a:off x="6619165" y="2855253"/>
            <a:ext cx="5130436" cy="3006594"/>
          </a:xfrm>
          <a:prstGeom prst="roundRect">
            <a:avLst>
              <a:gd name="adj" fmla="val 16667"/>
            </a:avLst>
          </a:prstGeom>
          <a:no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275" name="Google Shape;2275;p29"/>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2</a:t>
            </a:r>
            <a:endParaRPr sz="1400" b="0" i="0" u="none" strike="noStrike" cap="none">
              <a:solidFill>
                <a:srgbClr val="000000"/>
              </a:solidFill>
              <a:latin typeface="Arial"/>
              <a:ea typeface="Arial"/>
              <a:cs typeface="Arial"/>
              <a:sym typeface="Arial"/>
            </a:endParaRPr>
          </a:p>
        </p:txBody>
      </p:sp>
      <p:sp>
        <p:nvSpPr>
          <p:cNvPr id="2276" name="Google Shape;2276;p29"/>
          <p:cNvSpPr/>
          <p:nvPr/>
        </p:nvSpPr>
        <p:spPr>
          <a:xfrm>
            <a:off x="6816638" y="3116506"/>
            <a:ext cx="4735488" cy="1314148"/>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7" name="Google Shape;2277;p29"/>
          <p:cNvSpPr/>
          <p:nvPr/>
        </p:nvSpPr>
        <p:spPr>
          <a:xfrm>
            <a:off x="6816638" y="4534646"/>
            <a:ext cx="4735488" cy="731844"/>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8" name="Google Shape;2278;p29"/>
          <p:cNvSpPr txBox="1"/>
          <p:nvPr/>
        </p:nvSpPr>
        <p:spPr>
          <a:xfrm>
            <a:off x="7003157" y="3203759"/>
            <a:ext cx="4362450" cy="203128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1" i="0" u="none" strike="noStrike" cap="none">
                <a:solidFill>
                  <a:srgbClr val="3F3F3F"/>
                </a:solidFill>
                <a:latin typeface="Open Sans"/>
                <a:ea typeface="Open Sans"/>
                <a:cs typeface="Open Sans"/>
                <a:sym typeface="Open Sans"/>
              </a:rPr>
              <a:t>Profesor: </a:t>
            </a:r>
            <a:r>
              <a:rPr lang="es-ES" sz="1400" b="0" i="0" u="none" strike="noStrike" cap="none">
                <a:solidFill>
                  <a:srgbClr val="3F3F3F"/>
                </a:solidFill>
                <a:latin typeface="Open Sans"/>
                <a:ea typeface="Open Sans"/>
                <a:cs typeface="Open Sans"/>
                <a:sym typeface="Open Sans"/>
              </a:rPr>
              <a:t>Debes identificar la validación de muestras: conservación y preservación, empaque y documentación, codificación.</a:t>
            </a:r>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3F3F3F"/>
                </a:solidFill>
                <a:latin typeface="Open Sans"/>
                <a:ea typeface="Open Sans"/>
                <a:cs typeface="Open Sans"/>
                <a:sym typeface="Open Sans"/>
              </a:rPr>
              <a:t>Estudiante: </a:t>
            </a:r>
            <a:r>
              <a:rPr lang="es-ES" sz="1400" b="0" i="0" u="none" strike="noStrike" cap="none">
                <a:solidFill>
                  <a:srgbClr val="3F3F3F"/>
                </a:solidFill>
                <a:latin typeface="Open Sans"/>
                <a:ea typeface="Open Sans"/>
                <a:cs typeface="Open Sans"/>
                <a:sym typeface="Open Sans"/>
              </a:rPr>
              <a:t>Comprendo lo que debo realizar profesor, ¿Cuál es la información que necesito para resolver la actividad?</a:t>
            </a:r>
            <a:endParaRPr sz="1400" b="0" i="0" u="none" strike="noStrike" cap="none">
              <a:solidFill>
                <a:srgbClr val="3F3F3F"/>
              </a:solidFill>
              <a:latin typeface="Arial"/>
              <a:ea typeface="Arial"/>
              <a:cs typeface="Arial"/>
              <a:sym typeface="Arial"/>
            </a:endParaRPr>
          </a:p>
        </p:txBody>
      </p:sp>
      <p:pic>
        <p:nvPicPr>
          <p:cNvPr id="2279" name="Google Shape;2279;p29" descr="Icono&#10;&#10;Descripción generada automáticamente"/>
          <p:cNvPicPr preferRelativeResize="0"/>
          <p:nvPr/>
        </p:nvPicPr>
        <p:blipFill rotWithShape="1">
          <a:blip r:embed="rId4">
            <a:alphaModFix/>
          </a:blip>
          <a:srcRect/>
          <a:stretch/>
        </p:blipFill>
        <p:spPr>
          <a:xfrm>
            <a:off x="9704070" y="5339076"/>
            <a:ext cx="434340" cy="539422"/>
          </a:xfrm>
          <a:prstGeom prst="rect">
            <a:avLst/>
          </a:prstGeom>
          <a:noFill/>
          <a:ln>
            <a:noFill/>
          </a:ln>
        </p:spPr>
      </p:pic>
      <p:pic>
        <p:nvPicPr>
          <p:cNvPr id="2280" name="Google Shape;2280;p29" descr="Imagen que contiene Diagrama, Dibujo de ingeniería&#10;&#10;Descripción generada automáticamente"/>
          <p:cNvPicPr preferRelativeResize="0"/>
          <p:nvPr/>
        </p:nvPicPr>
        <p:blipFill rotWithShape="1">
          <a:blip r:embed="rId5">
            <a:alphaModFix/>
          </a:blip>
          <a:srcRect/>
          <a:stretch/>
        </p:blipFill>
        <p:spPr>
          <a:xfrm>
            <a:off x="612775" y="1188720"/>
            <a:ext cx="5645950" cy="4480560"/>
          </a:xfrm>
          <a:prstGeom prst="rect">
            <a:avLst/>
          </a:prstGeom>
          <a:noFill/>
          <a:ln>
            <a:noFill/>
          </a:ln>
        </p:spPr>
      </p:pic>
      <p:pic>
        <p:nvPicPr>
          <p:cNvPr id="2281" name="Google Shape;2281;p29" descr="Imagen que contiene Sitio web&#10;&#10;Descripción generada automáticamente"/>
          <p:cNvPicPr preferRelativeResize="0"/>
          <p:nvPr/>
        </p:nvPicPr>
        <p:blipFill rotWithShape="1">
          <a:blip r:embed="rId6">
            <a:alphaModFix/>
          </a:blip>
          <a:srcRect/>
          <a:stretch/>
        </p:blipFill>
        <p:spPr>
          <a:xfrm>
            <a:off x="7637913" y="5268856"/>
            <a:ext cx="1546469" cy="53638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0"/>
          <p:cNvSpPr/>
          <p:nvPr/>
        </p:nvSpPr>
        <p:spPr>
          <a:xfrm>
            <a:off x="6619165" y="2855253"/>
            <a:ext cx="5130436" cy="3006594"/>
          </a:xfrm>
          <a:prstGeom prst="roundRect">
            <a:avLst>
              <a:gd name="adj" fmla="val 16667"/>
            </a:avLst>
          </a:prstGeom>
          <a:solidFill>
            <a:schemeClr val="lt1"/>
          </a:solid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287" name="Google Shape;2287;p30"/>
          <p:cNvSpPr/>
          <p:nvPr/>
        </p:nvSpPr>
        <p:spPr>
          <a:xfrm>
            <a:off x="6619165" y="16565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chemeClr val="lt1"/>
                </a:solidFill>
                <a:latin typeface="Open Sans"/>
                <a:ea typeface="Open Sans"/>
                <a:cs typeface="Open Sans"/>
                <a:sym typeface="Open Sans"/>
              </a:rPr>
              <a:t>ACTIVIDAD DE APRENDIZAJE 2</a:t>
            </a:r>
            <a:endParaRPr sz="1400" b="0" i="0" u="none" strike="noStrike" cap="none">
              <a:solidFill>
                <a:srgbClr val="000000"/>
              </a:solidFill>
              <a:latin typeface="Arial"/>
              <a:ea typeface="Arial"/>
              <a:cs typeface="Arial"/>
              <a:sym typeface="Arial"/>
            </a:endParaRPr>
          </a:p>
        </p:txBody>
      </p:sp>
      <p:sp>
        <p:nvSpPr>
          <p:cNvPr id="2288" name="Google Shape;2288;p30"/>
          <p:cNvSpPr/>
          <p:nvPr/>
        </p:nvSpPr>
        <p:spPr>
          <a:xfrm>
            <a:off x="6816638" y="3116506"/>
            <a:ext cx="4735488" cy="1359241"/>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9" name="Google Shape;2289;p30"/>
          <p:cNvSpPr/>
          <p:nvPr/>
        </p:nvSpPr>
        <p:spPr>
          <a:xfrm>
            <a:off x="6816638" y="4640584"/>
            <a:ext cx="4735488" cy="62590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0" name="Google Shape;2290;p30"/>
          <p:cNvSpPr/>
          <p:nvPr/>
        </p:nvSpPr>
        <p:spPr>
          <a:xfrm>
            <a:off x="8238194" y="5978213"/>
            <a:ext cx="2075255" cy="35195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chemeClr val="lt1"/>
                </a:solidFill>
                <a:latin typeface="Open Sans"/>
                <a:ea typeface="Open Sans"/>
                <a:cs typeface="Open Sans"/>
                <a:sym typeface="Open Sans"/>
              </a:rPr>
              <a:t>Descargar actividad</a:t>
            </a:r>
            <a:endParaRPr sz="1400" b="0" i="0" u="none" strike="noStrike" cap="none">
              <a:solidFill>
                <a:srgbClr val="000000"/>
              </a:solidFill>
              <a:latin typeface="Arial"/>
              <a:ea typeface="Arial"/>
              <a:cs typeface="Arial"/>
              <a:sym typeface="Arial"/>
            </a:endParaRPr>
          </a:p>
        </p:txBody>
      </p:sp>
      <p:sp>
        <p:nvSpPr>
          <p:cNvPr id="2291" name="Google Shape;2291;p30"/>
          <p:cNvSpPr txBox="1"/>
          <p:nvPr/>
        </p:nvSpPr>
        <p:spPr>
          <a:xfrm>
            <a:off x="7003157" y="3204874"/>
            <a:ext cx="4362450" cy="2031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1A3255"/>
                </a:solidFill>
                <a:latin typeface="Open Sans"/>
                <a:ea typeface="Open Sans"/>
                <a:cs typeface="Open Sans"/>
                <a:sym typeface="Open Sans"/>
              </a:rPr>
              <a:t>Profesor: </a:t>
            </a:r>
            <a:r>
              <a:rPr lang="es-ES" sz="1400" b="0" i="0" u="none" strike="noStrike" cap="none">
                <a:solidFill>
                  <a:srgbClr val="1A3255"/>
                </a:solidFill>
                <a:latin typeface="Open Sans"/>
                <a:ea typeface="Open Sans"/>
                <a:cs typeface="Open Sans"/>
                <a:sym typeface="Open Sans"/>
              </a:rPr>
              <a:t>La información necesaria para resolver la actividad, la encontrarás en el contendido disponible a continuación. Recuerda descargar y desarrollar la guía de aprendizaje.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1A3255"/>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s-ES" sz="1400" b="1" i="0" u="none" strike="noStrike" cap="none">
                <a:solidFill>
                  <a:srgbClr val="1A3255"/>
                </a:solidFill>
                <a:latin typeface="Open Sans"/>
                <a:ea typeface="Open Sans"/>
                <a:cs typeface="Open Sans"/>
                <a:sym typeface="Open Sans"/>
              </a:rPr>
              <a:t>Estudiante: </a:t>
            </a:r>
            <a:r>
              <a:rPr lang="es-ES" sz="1400" b="0" i="0" u="none" strike="noStrike" cap="none">
                <a:solidFill>
                  <a:srgbClr val="1A3255"/>
                </a:solidFill>
                <a:latin typeface="Open Sans"/>
                <a:ea typeface="Open Sans"/>
                <a:cs typeface="Open Sans"/>
                <a:sym typeface="Open Sans"/>
              </a:rPr>
              <a:t>¡Está bien profesor, revisaré la información y resolveré la actividad!</a:t>
            </a:r>
            <a:endParaRPr sz="1400" b="0" i="0" u="none" strike="noStrike" cap="none">
              <a:solidFill>
                <a:srgbClr val="000000"/>
              </a:solidFill>
              <a:latin typeface="Arial"/>
              <a:ea typeface="Arial"/>
              <a:cs typeface="Arial"/>
              <a:sym typeface="Arial"/>
            </a:endParaRPr>
          </a:p>
        </p:txBody>
      </p:sp>
      <p:pic>
        <p:nvPicPr>
          <p:cNvPr id="2292" name="Google Shape;2292;p30" descr="Icono&#10;&#10;Descripción generada automáticamente"/>
          <p:cNvPicPr preferRelativeResize="0"/>
          <p:nvPr/>
        </p:nvPicPr>
        <p:blipFill rotWithShape="1">
          <a:blip r:embed="rId3">
            <a:alphaModFix/>
          </a:blip>
          <a:srcRect/>
          <a:stretch/>
        </p:blipFill>
        <p:spPr>
          <a:xfrm>
            <a:off x="10096279" y="5950215"/>
            <a:ext cx="434340" cy="539422"/>
          </a:xfrm>
          <a:prstGeom prst="rect">
            <a:avLst/>
          </a:prstGeom>
          <a:noFill/>
          <a:ln>
            <a:noFill/>
          </a:ln>
        </p:spPr>
      </p:pic>
      <p:pic>
        <p:nvPicPr>
          <p:cNvPr id="2293" name="Google Shape;2293;p30"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pic>
        <p:nvPicPr>
          <p:cNvPr id="2294" name="Google Shape;2294;p30" descr="Imagen que contiene Sitio web&#10;&#10;Descripción generada automáticamente"/>
          <p:cNvPicPr preferRelativeResize="0"/>
          <p:nvPr/>
        </p:nvPicPr>
        <p:blipFill rotWithShape="1">
          <a:blip r:embed="rId5">
            <a:alphaModFix/>
          </a:blip>
          <a:srcRect/>
          <a:stretch/>
        </p:blipFill>
        <p:spPr>
          <a:xfrm>
            <a:off x="7637913" y="5268856"/>
            <a:ext cx="1546469" cy="536388"/>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36101</Words>
  <Application>Microsoft Office PowerPoint</Application>
  <PresentationFormat>Panorámica</PresentationFormat>
  <Paragraphs>2673</Paragraphs>
  <Slides>279</Slides>
  <Notes>279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279</vt:i4>
      </vt:variant>
    </vt:vector>
  </HeadingPairs>
  <TitlesOfParts>
    <vt:vector size="287" baseType="lpstr">
      <vt:lpstr>Arial</vt:lpstr>
      <vt:lpstr>Cambria</vt:lpstr>
      <vt:lpstr>Noto Sans Symbols</vt:lpstr>
      <vt:lpstr>Montserrat</vt:lpstr>
      <vt:lpstr>Calibri</vt:lpstr>
      <vt:lpstr>Open Sans</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mai Pv</dc:creator>
  <cp:lastModifiedBy>Susana</cp:lastModifiedBy>
  <cp:revision>1</cp:revision>
  <dcterms:created xsi:type="dcterms:W3CDTF">2020-09-26T14:26:25Z</dcterms:created>
  <dcterms:modified xsi:type="dcterms:W3CDTF">2021-05-18T14:27:40Z</dcterms:modified>
</cp:coreProperties>
</file>